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56" r:id="rId2"/>
    <p:sldId id="257" r:id="rId3"/>
    <p:sldId id="317" r:id="rId4"/>
    <p:sldId id="375" r:id="rId5"/>
    <p:sldId id="385" r:id="rId6"/>
    <p:sldId id="424" r:id="rId7"/>
    <p:sldId id="428" r:id="rId8"/>
    <p:sldId id="429" r:id="rId9"/>
    <p:sldId id="430" r:id="rId10"/>
    <p:sldId id="431" r:id="rId11"/>
    <p:sldId id="432" r:id="rId12"/>
    <p:sldId id="433" r:id="rId13"/>
    <p:sldId id="434" r:id="rId14"/>
    <p:sldId id="435" r:id="rId15"/>
    <p:sldId id="439" r:id="rId16"/>
    <p:sldId id="440" r:id="rId17"/>
    <p:sldId id="441" r:id="rId18"/>
    <p:sldId id="467" r:id="rId19"/>
    <p:sldId id="437" r:id="rId20"/>
    <p:sldId id="442" r:id="rId21"/>
    <p:sldId id="443" r:id="rId22"/>
    <p:sldId id="444" r:id="rId23"/>
    <p:sldId id="445" r:id="rId24"/>
    <p:sldId id="446" r:id="rId25"/>
    <p:sldId id="447" r:id="rId26"/>
    <p:sldId id="450" r:id="rId27"/>
    <p:sldId id="449" r:id="rId28"/>
    <p:sldId id="451" r:id="rId29"/>
    <p:sldId id="452" r:id="rId30"/>
    <p:sldId id="454" r:id="rId31"/>
    <p:sldId id="455" r:id="rId32"/>
    <p:sldId id="456" r:id="rId33"/>
    <p:sldId id="453" r:id="rId34"/>
    <p:sldId id="457" r:id="rId35"/>
    <p:sldId id="458" r:id="rId36"/>
    <p:sldId id="459" r:id="rId37"/>
    <p:sldId id="460" r:id="rId38"/>
    <p:sldId id="464" r:id="rId39"/>
    <p:sldId id="465" r:id="rId40"/>
    <p:sldId id="477" r:id="rId41"/>
    <p:sldId id="466" r:id="rId42"/>
    <p:sldId id="489" r:id="rId43"/>
    <p:sldId id="484" r:id="rId44"/>
    <p:sldId id="481" r:id="rId45"/>
    <p:sldId id="469" r:id="rId46"/>
    <p:sldId id="468" r:id="rId47"/>
    <p:sldId id="485" r:id="rId48"/>
    <p:sldId id="487" r:id="rId49"/>
    <p:sldId id="471" r:id="rId50"/>
    <p:sldId id="486" r:id="rId51"/>
    <p:sldId id="472" r:id="rId52"/>
    <p:sldId id="473" r:id="rId53"/>
    <p:sldId id="475" r:id="rId54"/>
    <p:sldId id="488" r:id="rId55"/>
    <p:sldId id="490" r:id="rId5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308" autoAdjust="0"/>
    <p:restoredTop sz="94401"/>
  </p:normalViewPr>
  <p:slideViewPr>
    <p:cSldViewPr snapToGrid="0" showGuides="1">
      <p:cViewPr varScale="1">
        <p:scale>
          <a:sx n="195" d="100"/>
          <a:sy n="195" d="100"/>
        </p:scale>
        <p:origin x="256" y="18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40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04403E-895D-47F1-8AC1-0075F0F354B1}" type="datetimeFigureOut">
              <a:rPr lang="cs-CZ" smtClean="0"/>
              <a:t>05.04.2022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5D02E-1CFB-4E11-9953-975C74CDFC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5471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75D02E-1CFB-4E11-9953-975C74CDFC62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8021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75D02E-1CFB-4E11-9953-975C74CDFC62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7105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D079E-FD43-4346-8056-058E834DCC24}" type="datetimeFigureOut">
              <a:rPr lang="cs-CZ" smtClean="0"/>
              <a:t>05.04.2022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4B94C-E77F-4E6E-B8D0-972D770FDB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9020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D079E-FD43-4346-8056-058E834DCC24}" type="datetimeFigureOut">
              <a:rPr lang="cs-CZ" smtClean="0"/>
              <a:t>05.04.2022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4B94C-E77F-4E6E-B8D0-972D770FDB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9253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D079E-FD43-4346-8056-058E834DCC24}" type="datetimeFigureOut">
              <a:rPr lang="cs-CZ" smtClean="0"/>
              <a:t>05.04.2022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4B94C-E77F-4E6E-B8D0-972D770FDB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5192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D079E-FD43-4346-8056-058E834DCC24}" type="datetimeFigureOut">
              <a:rPr lang="cs-CZ" smtClean="0"/>
              <a:t>05.04.2022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4B94C-E77F-4E6E-B8D0-972D770FDB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3466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D079E-FD43-4346-8056-058E834DCC24}" type="datetimeFigureOut">
              <a:rPr lang="cs-CZ" smtClean="0"/>
              <a:t>05.04.2022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4B94C-E77F-4E6E-B8D0-972D770FDB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3642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D079E-FD43-4346-8056-058E834DCC24}" type="datetimeFigureOut">
              <a:rPr lang="cs-CZ" smtClean="0"/>
              <a:t>05.04.2022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4B94C-E77F-4E6E-B8D0-972D770FDB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6734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D079E-FD43-4346-8056-058E834DCC24}" type="datetimeFigureOut">
              <a:rPr lang="cs-CZ" smtClean="0"/>
              <a:t>05.04.2022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4B94C-E77F-4E6E-B8D0-972D770FDB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0651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D079E-FD43-4346-8056-058E834DCC24}" type="datetimeFigureOut">
              <a:rPr lang="cs-CZ" smtClean="0"/>
              <a:t>05.04.2022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4B94C-E77F-4E6E-B8D0-972D770FDB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886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D079E-FD43-4346-8056-058E834DCC24}" type="datetimeFigureOut">
              <a:rPr lang="cs-CZ" smtClean="0"/>
              <a:t>05.04.2022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4B94C-E77F-4E6E-B8D0-972D770FDB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6213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D079E-FD43-4346-8056-058E834DCC24}" type="datetimeFigureOut">
              <a:rPr lang="cs-CZ" smtClean="0"/>
              <a:t>05.04.2022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4B94C-E77F-4E6E-B8D0-972D770FDB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635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D079E-FD43-4346-8056-058E834DCC24}" type="datetimeFigureOut">
              <a:rPr lang="cs-CZ" smtClean="0"/>
              <a:t>05.04.2022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4B94C-E77F-4E6E-B8D0-972D770FDB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4844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D079E-FD43-4346-8056-058E834DCC24}" type="datetimeFigureOut">
              <a:rPr lang="cs-CZ" smtClean="0"/>
              <a:t>05.04.2022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4B94C-E77F-4E6E-B8D0-972D770FDB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779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B4C6C6-9C05-BF42-BD05-E2B0A6425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01873"/>
          </a:xfrm>
          <a:solidFill>
            <a:schemeClr val="bg2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Neuroanatomie – nervi </a:t>
            </a:r>
            <a:r>
              <a:rPr lang="cs-CZ" sz="36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craniales</a:t>
            </a:r>
            <a:endParaRPr lang="cs-CZ" sz="36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A91C7801-235A-AD44-BEA6-98F43BED0845}"/>
              </a:ext>
            </a:extLst>
          </p:cNvPr>
          <p:cNvSpPr txBox="1"/>
          <p:nvPr/>
        </p:nvSpPr>
        <p:spPr>
          <a:xfrm>
            <a:off x="6534289" y="6488667"/>
            <a:ext cx="6754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chemeClr val="bg2">
                    <a:lumMod val="50000"/>
                  </a:schemeClr>
                </a:solidFill>
              </a:rPr>
              <a:t>© </a:t>
            </a:r>
            <a:r>
              <a:rPr lang="cs-CZ" i="1" dirty="0" err="1">
                <a:solidFill>
                  <a:schemeClr val="bg2">
                    <a:lumMod val="50000"/>
                  </a:schemeClr>
                </a:solidFill>
              </a:rPr>
              <a:t>Thieme</a:t>
            </a:r>
            <a:r>
              <a:rPr lang="cs-CZ" i="1" dirty="0">
                <a:solidFill>
                  <a:schemeClr val="bg2">
                    <a:lumMod val="50000"/>
                  </a:schemeClr>
                </a:solidFill>
              </a:rPr>
              <a:t> Atlas </a:t>
            </a:r>
            <a:r>
              <a:rPr lang="cs-CZ" i="1" dirty="0" err="1">
                <a:solidFill>
                  <a:schemeClr val="bg2">
                    <a:lumMod val="50000"/>
                  </a:schemeClr>
                </a:solidFill>
              </a:rPr>
              <a:t>of</a:t>
            </a:r>
            <a:r>
              <a:rPr lang="cs-CZ" i="1" dirty="0">
                <a:solidFill>
                  <a:schemeClr val="bg2">
                    <a:lumMod val="50000"/>
                  </a:schemeClr>
                </a:solidFill>
              </a:rPr>
              <a:t>  </a:t>
            </a:r>
            <a:r>
              <a:rPr lang="cs-CZ" i="1" dirty="0" err="1">
                <a:solidFill>
                  <a:schemeClr val="bg2">
                    <a:lumMod val="50000"/>
                  </a:schemeClr>
                </a:solidFill>
              </a:rPr>
              <a:t>Anantomy</a:t>
            </a:r>
            <a:r>
              <a:rPr lang="cs-CZ" i="1" dirty="0">
                <a:solidFill>
                  <a:schemeClr val="bg2">
                    <a:lumMod val="50000"/>
                  </a:schemeClr>
                </a:solidFill>
              </a:rPr>
              <a:t>/</a:t>
            </a:r>
            <a:r>
              <a:rPr lang="cs-CZ" i="1" dirty="0" err="1">
                <a:solidFill>
                  <a:schemeClr val="bg2">
                    <a:lumMod val="50000"/>
                  </a:schemeClr>
                </a:solidFill>
              </a:rPr>
              <a:t>Gray‘s</a:t>
            </a:r>
            <a:r>
              <a:rPr lang="cs-CZ" i="1" dirty="0">
                <a:solidFill>
                  <a:schemeClr val="bg2">
                    <a:lumMod val="50000"/>
                  </a:schemeClr>
                </a:solidFill>
              </a:rPr>
              <a:t> Anatomy </a:t>
            </a:r>
            <a:r>
              <a:rPr lang="cs-CZ" i="1" dirty="0" err="1">
                <a:solidFill>
                  <a:schemeClr val="bg2">
                    <a:lumMod val="50000"/>
                  </a:schemeClr>
                </a:solidFill>
              </a:rPr>
              <a:t>for</a:t>
            </a:r>
            <a:r>
              <a:rPr lang="cs-CZ" i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bg2">
                    <a:lumMod val="50000"/>
                  </a:schemeClr>
                </a:solidFill>
              </a:rPr>
              <a:t>Students</a:t>
            </a:r>
            <a:endParaRPr lang="cs-CZ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A642D23-8579-634E-B983-BE2895DC89DD}"/>
              </a:ext>
            </a:extLst>
          </p:cNvPr>
          <p:cNvSpPr txBox="1"/>
          <p:nvPr/>
        </p:nvSpPr>
        <p:spPr>
          <a:xfrm>
            <a:off x="3877857" y="4291673"/>
            <a:ext cx="43214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/>
              <a:t>Prof. MUDr. Jiří Ferda, Ph.D.</a:t>
            </a:r>
          </a:p>
        </p:txBody>
      </p:sp>
    </p:spTree>
    <p:extLst>
      <p:ext uri="{BB962C8B-B14F-4D97-AF65-F5344CB8AC3E}">
        <p14:creationId xmlns:p14="http://schemas.microsoft.com/office/powerpoint/2010/main" val="18822138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page86image44303792">
            <a:extLst>
              <a:ext uri="{FF2B5EF4-FFF2-40B4-BE49-F238E27FC236}">
                <a16:creationId xmlns:a16="http://schemas.microsoft.com/office/drawing/2014/main" id="{996273C2-BC4D-0E43-90F9-3E006FE9C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06" y="307060"/>
            <a:ext cx="11090787" cy="860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9F88114F-066A-374C-ACB6-833680CFFD3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0187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sz="36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opticus</a:t>
            </a:r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(II) / n. </a:t>
            </a:r>
            <a:r>
              <a:rPr lang="cs-CZ" sz="36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ophtalmicus</a:t>
            </a:r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(V1)</a:t>
            </a:r>
          </a:p>
        </p:txBody>
      </p:sp>
    </p:spTree>
    <p:extLst>
      <p:ext uri="{BB962C8B-B14F-4D97-AF65-F5344CB8AC3E}">
        <p14:creationId xmlns:p14="http://schemas.microsoft.com/office/powerpoint/2010/main" val="852420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page87image44432208">
            <a:extLst>
              <a:ext uri="{FF2B5EF4-FFF2-40B4-BE49-F238E27FC236}">
                <a16:creationId xmlns:a16="http://schemas.microsoft.com/office/drawing/2014/main" id="{506361F7-FEA9-AF4F-BFBD-DF2C24062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03" y="1244600"/>
            <a:ext cx="3606800" cy="561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4DAB6CDE-1D6B-7449-9AB1-2345E8262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6748" y="3369725"/>
            <a:ext cx="7605252" cy="3488275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5F16B4E3-AF48-0B4B-BEE7-742C3E0C910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0187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III, IV, VI</a:t>
            </a:r>
          </a:p>
        </p:txBody>
      </p:sp>
    </p:spTree>
    <p:extLst>
      <p:ext uri="{BB962C8B-B14F-4D97-AF65-F5344CB8AC3E}">
        <p14:creationId xmlns:p14="http://schemas.microsoft.com/office/powerpoint/2010/main" val="757747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page88image44602032">
            <a:extLst>
              <a:ext uri="{FF2B5EF4-FFF2-40B4-BE49-F238E27FC236}">
                <a16:creationId xmlns:a16="http://schemas.microsoft.com/office/drawing/2014/main" id="{245CE617-1FCD-1E4E-BE06-77D82E4E2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380" y="103239"/>
            <a:ext cx="122943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C181A92D-8E86-3E4D-A10E-0E8188AA2D5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0187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III, IV, VI</a:t>
            </a:r>
          </a:p>
        </p:txBody>
      </p:sp>
    </p:spTree>
    <p:extLst>
      <p:ext uri="{BB962C8B-B14F-4D97-AF65-F5344CB8AC3E}">
        <p14:creationId xmlns:p14="http://schemas.microsoft.com/office/powerpoint/2010/main" val="10478481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page88image44605984">
            <a:extLst>
              <a:ext uri="{FF2B5EF4-FFF2-40B4-BE49-F238E27FC236}">
                <a16:creationId xmlns:a16="http://schemas.microsoft.com/office/drawing/2014/main" id="{8FD8BA3D-8950-7041-AAF7-434F6F0E3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0394"/>
            <a:ext cx="5557537" cy="786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page88image44612848">
            <a:extLst>
              <a:ext uri="{FF2B5EF4-FFF2-40B4-BE49-F238E27FC236}">
                <a16:creationId xmlns:a16="http://schemas.microsoft.com/office/drawing/2014/main" id="{EDF2447D-2EDC-BD45-A870-48A9A0F5A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584" y="450936"/>
            <a:ext cx="7166342" cy="701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30C2A7DE-4A64-714F-A394-48EF3048FFF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0187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III, IV, VI</a:t>
            </a:r>
          </a:p>
        </p:txBody>
      </p:sp>
    </p:spTree>
    <p:extLst>
      <p:ext uri="{BB962C8B-B14F-4D97-AF65-F5344CB8AC3E}">
        <p14:creationId xmlns:p14="http://schemas.microsoft.com/office/powerpoint/2010/main" val="2301964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E1BBFC4-62A3-9C44-A23F-073E1A0EF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60116"/>
            <a:ext cx="5029200" cy="2882900"/>
          </a:xfrm>
          <a:prstGeom prst="rect">
            <a:avLst/>
          </a:prstGeom>
        </p:spPr>
      </p:pic>
      <p:pic>
        <p:nvPicPr>
          <p:cNvPr id="58369" name="Picture 1" descr="page89image44593136">
            <a:extLst>
              <a:ext uri="{FF2B5EF4-FFF2-40B4-BE49-F238E27FC236}">
                <a16:creationId xmlns:a16="http://schemas.microsoft.com/office/drawing/2014/main" id="{CF7D497E-47DD-6F41-8B5C-6C0E4BD46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871" y="273254"/>
            <a:ext cx="5984159" cy="827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CE41F36B-41E0-0C4F-BBDF-83385644684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0187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trigeminus (V)</a:t>
            </a:r>
          </a:p>
        </p:txBody>
      </p:sp>
    </p:spTree>
    <p:extLst>
      <p:ext uri="{BB962C8B-B14F-4D97-AF65-F5344CB8AC3E}">
        <p14:creationId xmlns:p14="http://schemas.microsoft.com/office/powerpoint/2010/main" val="3685756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page91image44406256">
            <a:extLst>
              <a:ext uri="{FF2B5EF4-FFF2-40B4-BE49-F238E27FC236}">
                <a16:creationId xmlns:a16="http://schemas.microsoft.com/office/drawing/2014/main" id="{64A59003-19BD-CB4F-9EA6-E16E915BB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79" y="660178"/>
            <a:ext cx="11510241" cy="619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437AFEA6-1530-9742-8AC1-8243CA1FDF3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0187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sz="36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ophtalmicus</a:t>
            </a:r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(V1)</a:t>
            </a:r>
          </a:p>
        </p:txBody>
      </p:sp>
    </p:spTree>
    <p:extLst>
      <p:ext uri="{BB962C8B-B14F-4D97-AF65-F5344CB8AC3E}">
        <p14:creationId xmlns:p14="http://schemas.microsoft.com/office/powerpoint/2010/main" val="32162756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page91image44401056">
            <a:extLst>
              <a:ext uri="{FF2B5EF4-FFF2-40B4-BE49-F238E27FC236}">
                <a16:creationId xmlns:a16="http://schemas.microsoft.com/office/drawing/2014/main" id="{C7AE1D92-6BFD-EC4F-B12A-20AEA0E49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35" y="552189"/>
            <a:ext cx="11295914" cy="6954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2DD46644-83FC-244F-93B9-B56819BC9D3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0187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sz="36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maxillaris</a:t>
            </a:r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(V2)</a:t>
            </a:r>
          </a:p>
        </p:txBody>
      </p:sp>
    </p:spTree>
    <p:extLst>
      <p:ext uri="{BB962C8B-B14F-4D97-AF65-F5344CB8AC3E}">
        <p14:creationId xmlns:p14="http://schemas.microsoft.com/office/powerpoint/2010/main" val="13936307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page92image44600784">
            <a:extLst>
              <a:ext uri="{FF2B5EF4-FFF2-40B4-BE49-F238E27FC236}">
                <a16:creationId xmlns:a16="http://schemas.microsoft.com/office/drawing/2014/main" id="{3C6D3776-C790-7346-A21D-610B85A75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311" y="0"/>
            <a:ext cx="9638439" cy="688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A7C7F1C9-9B52-0C49-B642-D4017B67C83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0187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sz="36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mandibularis</a:t>
            </a:r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(V3)</a:t>
            </a:r>
          </a:p>
        </p:txBody>
      </p:sp>
    </p:spTree>
    <p:extLst>
      <p:ext uri="{BB962C8B-B14F-4D97-AF65-F5344CB8AC3E}">
        <p14:creationId xmlns:p14="http://schemas.microsoft.com/office/powerpoint/2010/main" val="7472904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 descr="page107image61757904">
            <a:extLst>
              <a:ext uri="{FF2B5EF4-FFF2-40B4-BE49-F238E27FC236}">
                <a16:creationId xmlns:a16="http://schemas.microsoft.com/office/drawing/2014/main" id="{E01F49F5-FEF3-5E4E-9959-E67FA27F7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1180"/>
            <a:ext cx="4666259" cy="678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" descr="page107image61757904">
            <a:extLst>
              <a:ext uri="{FF2B5EF4-FFF2-40B4-BE49-F238E27FC236}">
                <a16:creationId xmlns:a16="http://schemas.microsoft.com/office/drawing/2014/main" id="{91F19F44-4320-E24D-9A91-612C2E6F5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228" y="-1707614"/>
            <a:ext cx="6849570" cy="996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10CFC86B-EB15-E94B-93A4-641C272298B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0187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trigeminus (V.) / n. </a:t>
            </a:r>
            <a:r>
              <a:rPr lang="cs-CZ" sz="36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facialis</a:t>
            </a:r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(VII.)</a:t>
            </a:r>
          </a:p>
        </p:txBody>
      </p:sp>
    </p:spTree>
    <p:extLst>
      <p:ext uri="{BB962C8B-B14F-4D97-AF65-F5344CB8AC3E}">
        <p14:creationId xmlns:p14="http://schemas.microsoft.com/office/powerpoint/2010/main" val="456340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page90image44243872">
            <a:extLst>
              <a:ext uri="{FF2B5EF4-FFF2-40B4-BE49-F238E27FC236}">
                <a16:creationId xmlns:a16="http://schemas.microsoft.com/office/drawing/2014/main" id="{43717299-B245-D742-A5E6-31C0E178F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21" y="3035300"/>
            <a:ext cx="26416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page90image44239712">
            <a:extLst>
              <a:ext uri="{FF2B5EF4-FFF2-40B4-BE49-F238E27FC236}">
                <a16:creationId xmlns:a16="http://schemas.microsoft.com/office/drawing/2014/main" id="{5CFC121C-51E3-5B46-8031-93E51E250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579" y="3048000"/>
            <a:ext cx="2628900" cy="303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page90image44239088">
            <a:extLst>
              <a:ext uri="{FF2B5EF4-FFF2-40B4-BE49-F238E27FC236}">
                <a16:creationId xmlns:a16="http://schemas.microsoft.com/office/drawing/2014/main" id="{21C96B9A-9DEB-974D-9A6C-7BF81088A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150" y="3557229"/>
            <a:ext cx="1384300" cy="212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page90image44237216">
            <a:extLst>
              <a:ext uri="{FF2B5EF4-FFF2-40B4-BE49-F238E27FC236}">
                <a16:creationId xmlns:a16="http://schemas.microsoft.com/office/drawing/2014/main" id="{4A75833B-E409-D647-AE98-7F2C6E033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040" y="3270250"/>
            <a:ext cx="25781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4F0D854A-BDCF-DE4E-85DC-029FE1AAD20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0187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trigeminus (V)</a:t>
            </a:r>
          </a:p>
        </p:txBody>
      </p:sp>
    </p:spTree>
    <p:extLst>
      <p:ext uri="{BB962C8B-B14F-4D97-AF65-F5344CB8AC3E}">
        <p14:creationId xmlns:p14="http://schemas.microsoft.com/office/powerpoint/2010/main" val="2755683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page913image38699424">
            <a:extLst>
              <a:ext uri="{FF2B5EF4-FFF2-40B4-BE49-F238E27FC236}">
                <a16:creationId xmlns:a16="http://schemas.microsoft.com/office/drawing/2014/main" id="{1EF7B21D-C47B-0643-86DC-8F6D9DEBC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894" y="980499"/>
            <a:ext cx="5010106" cy="581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7B4C6C6-9C05-BF42-BD05-E2B0A6425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01873"/>
          </a:xfrm>
          <a:solidFill>
            <a:schemeClr val="bg2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nervi </a:t>
            </a:r>
            <a:r>
              <a:rPr lang="cs-CZ" sz="36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craniales</a:t>
            </a:r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hlavové nervy – </a:t>
            </a:r>
            <a:r>
              <a:rPr lang="cs-CZ" sz="36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cranial</a:t>
            </a:r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nerves</a:t>
            </a:r>
            <a:endParaRPr lang="cs-CZ" sz="36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E33730C-1EF1-4A4F-8FFC-95B898B27C04}"/>
              </a:ext>
            </a:extLst>
          </p:cNvPr>
          <p:cNvSpPr txBox="1">
            <a:spLocks noChangeArrowheads="1"/>
          </p:cNvSpPr>
          <p:nvPr/>
        </p:nvSpPr>
        <p:spPr>
          <a:xfrm>
            <a:off x="237995" y="1152395"/>
            <a:ext cx="11627433" cy="5561556"/>
          </a:xfrm>
          <a:prstGeom prst="rect">
            <a:avLst/>
          </a:prstGeom>
          <a:noFill/>
          <a:ln cap="flat" algn="ctr">
            <a:noFill/>
            <a:miter lim="800000"/>
            <a:headEnd/>
            <a:tailEnd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párů nervů u člověka </a:t>
            </a: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Intrakraniální část</a:t>
            </a:r>
          </a:p>
          <a:p>
            <a:pPr lvl="2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16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Výstup/vstup hlavového nervu v lebce</a:t>
            </a: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Extrakraniální část</a:t>
            </a: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Centrální nervový systém</a:t>
            </a: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16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jádra hlavových nervů</a:t>
            </a: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16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spojení a projekce hlavových nervů</a:t>
            </a: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16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retina </a:t>
            </a: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Periferní nervový systém</a:t>
            </a: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Periferní část nervů</a:t>
            </a: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Senzorická a senzitivní zakončení  a vmezeřené ganglion</a:t>
            </a:r>
          </a:p>
          <a:p>
            <a:pPr marL="457200" lvl="1" indent="0">
              <a:buClr>
                <a:srgbClr val="CC1B08"/>
              </a:buClr>
              <a:buSzPct val="75000"/>
              <a:buNone/>
              <a:defRPr/>
            </a:pPr>
            <a:r>
              <a:rPr lang="cs-CZ" altLang="cs-CZ" sz="16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(uvnitř lebky nebo v ní mezi výstupem z CNS a výstupem  z lebky)</a:t>
            </a: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Somatomotorická</a:t>
            </a:r>
            <a:r>
              <a:rPr lang="cs-CZ" altLang="cs-CZ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zakončení</a:t>
            </a: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Visceromotorická</a:t>
            </a:r>
            <a:r>
              <a:rPr lang="cs-CZ" altLang="cs-CZ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zakončení a vmezeřené autonomní ganglion</a:t>
            </a:r>
          </a:p>
          <a:p>
            <a:pPr marL="457200" lvl="1" indent="0">
              <a:buClr>
                <a:srgbClr val="CC1B08"/>
              </a:buClr>
              <a:buSzPct val="75000"/>
              <a:buNone/>
              <a:defRPr/>
            </a:pPr>
            <a:r>
              <a:rPr lang="cs-CZ" altLang="cs-CZ" sz="16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(zevně lebky mezi výstupem z lebky a </a:t>
            </a:r>
            <a:r>
              <a:rPr lang="cs-CZ" altLang="cs-CZ" sz="1600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visceromotorickým</a:t>
            </a:r>
            <a:r>
              <a:rPr lang="cs-CZ" altLang="cs-CZ" sz="16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zakončením)</a:t>
            </a: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16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1600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CC1B08"/>
              </a:buClr>
              <a:buSzPct val="75000"/>
              <a:buNone/>
              <a:defRPr/>
            </a:pPr>
            <a:endParaRPr lang="cs-CZ" altLang="cs-CZ" sz="1100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7787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D66C978-E785-AF49-A0C6-3749078BD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72" y="3653913"/>
            <a:ext cx="5029200" cy="3086100"/>
          </a:xfrm>
          <a:prstGeom prst="rect">
            <a:avLst/>
          </a:prstGeom>
        </p:spPr>
      </p:pic>
      <p:pic>
        <p:nvPicPr>
          <p:cNvPr id="57345" name="Picture 1" descr="page93image44418480">
            <a:extLst>
              <a:ext uri="{FF2B5EF4-FFF2-40B4-BE49-F238E27FC236}">
                <a16:creationId xmlns:a16="http://schemas.microsoft.com/office/drawing/2014/main" id="{9FFD1862-F876-F84A-95F1-9C16938CA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9363"/>
            <a:ext cx="5232400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BC88282B-40A6-3643-9482-EE68A0F20BD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0187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sz="36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facialis</a:t>
            </a:r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(VII)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12BE081-D651-3745-92C5-B983ADA85299}"/>
              </a:ext>
            </a:extLst>
          </p:cNvPr>
          <p:cNvSpPr txBox="1">
            <a:spLocks noChangeArrowheads="1"/>
          </p:cNvSpPr>
          <p:nvPr/>
        </p:nvSpPr>
        <p:spPr>
          <a:xfrm>
            <a:off x="237995" y="1152395"/>
            <a:ext cx="11627433" cy="5561556"/>
          </a:xfrm>
          <a:prstGeom prst="rect">
            <a:avLst/>
          </a:prstGeom>
          <a:noFill/>
          <a:ln cap="flat" algn="ctr">
            <a:noFill/>
            <a:miter lim="800000"/>
            <a:headEnd/>
            <a:tailEnd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Branchiomotorius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nc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. n.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facialis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Visceromotorius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nc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salivarius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superior</a:t>
            </a: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Somatosensitivus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nc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spinalis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trigemini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Ganglion </a:t>
            </a:r>
            <a:r>
              <a:rPr lang="cs-CZ" altLang="cs-CZ" sz="1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genniculatum</a:t>
            </a:r>
            <a:r>
              <a:rPr lang="cs-CZ" altLang="cs-CZ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1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pseudounipolar</a:t>
            </a:r>
            <a:r>
              <a:rPr lang="cs-CZ" altLang="cs-CZ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neuron)</a:t>
            </a:r>
            <a:r>
              <a:rPr lang="cs-CZ" altLang="cs-CZ" sz="1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Gustus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- 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nc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tractus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solitarii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pars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superior)</a:t>
            </a: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2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16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16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1600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CC1B08"/>
              </a:buClr>
              <a:buSzPct val="75000"/>
              <a:buNone/>
              <a:defRPr/>
            </a:pPr>
            <a:endParaRPr lang="cs-CZ" altLang="cs-CZ" sz="1100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3204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page94image44602240">
            <a:extLst>
              <a:ext uri="{FF2B5EF4-FFF2-40B4-BE49-F238E27FC236}">
                <a16:creationId xmlns:a16="http://schemas.microsoft.com/office/drawing/2014/main" id="{48C88620-AEFC-7846-80A8-6210C5FAF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407" y="280219"/>
            <a:ext cx="7656163" cy="6788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C3908D83-48AD-BE42-A762-F82D285C008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0187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sz="36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facialis</a:t>
            </a:r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(VII)</a:t>
            </a:r>
          </a:p>
        </p:txBody>
      </p:sp>
    </p:spTree>
    <p:extLst>
      <p:ext uri="{BB962C8B-B14F-4D97-AF65-F5344CB8AC3E}">
        <p14:creationId xmlns:p14="http://schemas.microsoft.com/office/powerpoint/2010/main" val="11471619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page94image44604320">
            <a:extLst>
              <a:ext uri="{FF2B5EF4-FFF2-40B4-BE49-F238E27FC236}">
                <a16:creationId xmlns:a16="http://schemas.microsoft.com/office/drawing/2014/main" id="{82A986C3-BD6F-7145-9AEA-6ED0BD145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76" y="3240931"/>
            <a:ext cx="2492477" cy="317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page94image44606816">
            <a:extLst>
              <a:ext uri="{FF2B5EF4-FFF2-40B4-BE49-F238E27FC236}">
                <a16:creationId xmlns:a16="http://schemas.microsoft.com/office/drawing/2014/main" id="{0DB1363B-B34F-EE41-918D-AE8C3237F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953" y="3240932"/>
            <a:ext cx="2283185" cy="317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page94image44609312">
            <a:extLst>
              <a:ext uri="{FF2B5EF4-FFF2-40B4-BE49-F238E27FC236}">
                <a16:creationId xmlns:a16="http://schemas.microsoft.com/office/drawing/2014/main" id="{16E833F7-20B1-B74A-9593-EB97B176B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23328"/>
            <a:ext cx="6542958" cy="681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8E5324D4-1258-DF4A-9257-3283B3A4FBF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0187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sz="36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facialis</a:t>
            </a:r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(VII)</a:t>
            </a:r>
          </a:p>
        </p:txBody>
      </p:sp>
    </p:spTree>
    <p:extLst>
      <p:ext uri="{BB962C8B-B14F-4D97-AF65-F5344CB8AC3E}">
        <p14:creationId xmlns:p14="http://schemas.microsoft.com/office/powerpoint/2010/main" val="15769459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page95image44106352">
            <a:extLst>
              <a:ext uri="{FF2B5EF4-FFF2-40B4-BE49-F238E27FC236}">
                <a16:creationId xmlns:a16="http://schemas.microsoft.com/office/drawing/2014/main" id="{AD35CD33-0221-CC4C-BECF-D3672C73C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912" y="722670"/>
            <a:ext cx="7943724" cy="729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7451A6F8-D8C2-4243-8E55-D7D220128383}"/>
              </a:ext>
            </a:extLst>
          </p:cNvPr>
          <p:cNvSpPr txBox="1">
            <a:spLocks noChangeArrowheads="1"/>
          </p:cNvSpPr>
          <p:nvPr/>
        </p:nvSpPr>
        <p:spPr>
          <a:xfrm>
            <a:off x="282283" y="1090638"/>
            <a:ext cx="11627433" cy="5561556"/>
          </a:xfrm>
          <a:prstGeom prst="rect">
            <a:avLst/>
          </a:prstGeom>
          <a:noFill/>
          <a:ln cap="flat" algn="ctr">
            <a:noFill/>
            <a:miter lim="800000"/>
            <a:headEnd/>
            <a:tailEnd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</a:t>
            </a: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petrosum</a:t>
            </a:r>
            <a:endParaRPr lang="cs-CZ" altLang="cs-CZ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Ganglion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geniculatum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Pseudounipolar</a:t>
            </a: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. neuron</a:t>
            </a: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auricularis</a:t>
            </a: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  <a:endParaRPr lang="cs-CZ" alt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Chorda </a:t>
            </a:r>
            <a:r>
              <a:rPr lang="cs-CZ" alt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tympani</a:t>
            </a:r>
            <a:endParaRPr lang="cs-CZ" alt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petrosus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maior</a:t>
            </a: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stapedius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motorius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Chorda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tympani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Foramen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stylomastoideum</a:t>
            </a:r>
            <a:endParaRPr lang="cs-CZ" altLang="cs-CZ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Rami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musculares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N,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auricularis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CC1B08"/>
              </a:buClr>
              <a:buSzPct val="75000"/>
              <a:buNone/>
              <a:defRPr/>
            </a:pPr>
            <a:endParaRPr lang="cs-CZ" altLang="cs-CZ" sz="11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EE20CD9B-91B0-8C4C-854E-AE881E4F6AB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0187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sz="36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facialis</a:t>
            </a:r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(VII)</a:t>
            </a:r>
          </a:p>
        </p:txBody>
      </p:sp>
    </p:spTree>
    <p:extLst>
      <p:ext uri="{BB962C8B-B14F-4D97-AF65-F5344CB8AC3E}">
        <p14:creationId xmlns:p14="http://schemas.microsoft.com/office/powerpoint/2010/main" val="20687760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0D4F2CF7-ECAB-3643-8DE3-AD8942A6D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3326" y="901501"/>
            <a:ext cx="6964988" cy="5939831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F68895BC-7720-4A43-B148-F5CFAE92C1B3}"/>
              </a:ext>
            </a:extLst>
          </p:cNvPr>
          <p:cNvSpPr txBox="1">
            <a:spLocks noChangeArrowheads="1"/>
          </p:cNvSpPr>
          <p:nvPr/>
        </p:nvSpPr>
        <p:spPr>
          <a:xfrm>
            <a:off x="282283" y="1090638"/>
            <a:ext cx="11627433" cy="5561556"/>
          </a:xfrm>
          <a:prstGeom prst="rect">
            <a:avLst/>
          </a:prstGeom>
          <a:noFill/>
          <a:ln cap="flat" algn="ctr">
            <a:noFill/>
            <a:miter lim="800000"/>
            <a:headEnd/>
            <a:tailEnd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</a:t>
            </a: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petrosum</a:t>
            </a:r>
            <a:endParaRPr lang="cs-CZ" altLang="cs-CZ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Ganglion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geniculatum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Pseudounipolar</a:t>
            </a: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. neuron</a:t>
            </a: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auricularis</a:t>
            </a: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  <a:endParaRPr lang="cs-CZ" alt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Chorda </a:t>
            </a:r>
            <a:r>
              <a:rPr lang="cs-CZ" alt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tympani</a:t>
            </a:r>
            <a:endParaRPr lang="cs-CZ" alt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petrosus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maior</a:t>
            </a: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stapedius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motorius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Chorda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tympani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Foramen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stylomastoideum</a:t>
            </a:r>
            <a:endParaRPr lang="cs-CZ" altLang="cs-CZ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Rami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musculares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N,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auricularis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CC1B08"/>
              </a:buClr>
              <a:buSzPct val="75000"/>
              <a:buNone/>
              <a:defRPr/>
            </a:pPr>
            <a:endParaRPr lang="cs-CZ" altLang="cs-CZ" sz="11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9B3CA875-E99C-C848-BF94-E0B8723437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0187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sz="36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facialis</a:t>
            </a:r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(VII)</a:t>
            </a:r>
          </a:p>
        </p:txBody>
      </p:sp>
    </p:spTree>
    <p:extLst>
      <p:ext uri="{BB962C8B-B14F-4D97-AF65-F5344CB8AC3E}">
        <p14:creationId xmlns:p14="http://schemas.microsoft.com/office/powerpoint/2010/main" val="36758541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page96image44423680">
            <a:extLst>
              <a:ext uri="{FF2B5EF4-FFF2-40B4-BE49-F238E27FC236}">
                <a16:creationId xmlns:a16="http://schemas.microsoft.com/office/drawing/2014/main" id="{AB873DF0-5D3A-9A4F-83DA-628CFD7ED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928" y="901873"/>
            <a:ext cx="6971071" cy="585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8A0516CA-4D31-F84F-87E5-CC15EC35A0C0}"/>
              </a:ext>
            </a:extLst>
          </p:cNvPr>
          <p:cNvSpPr txBox="1">
            <a:spLocks noChangeArrowheads="1"/>
          </p:cNvSpPr>
          <p:nvPr/>
        </p:nvSpPr>
        <p:spPr>
          <a:xfrm>
            <a:off x="237995" y="1152395"/>
            <a:ext cx="11627433" cy="5561556"/>
          </a:xfrm>
          <a:prstGeom prst="rect">
            <a:avLst/>
          </a:prstGeom>
          <a:noFill/>
          <a:ln cap="flat" algn="ctr">
            <a:noFill/>
            <a:miter lim="800000"/>
            <a:headEnd/>
            <a:tailEnd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Parasympaticus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petrosus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maior</a:t>
            </a: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Ganglion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pterygopalatinum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lacrimalis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Chorda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tympani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lingualis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Ganglion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submandibulare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Rami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glandulares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CC1B08"/>
              </a:buClr>
              <a:buSzPct val="75000"/>
              <a:buNone/>
              <a:defRPr/>
            </a:pPr>
            <a:endParaRPr lang="cs-CZ" altLang="cs-CZ" sz="11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AFE409A7-3BBC-9B4E-BE86-D8973525534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0187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sz="36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facialis</a:t>
            </a:r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(VII)</a:t>
            </a:r>
          </a:p>
        </p:txBody>
      </p:sp>
    </p:spTree>
    <p:extLst>
      <p:ext uri="{BB962C8B-B14F-4D97-AF65-F5344CB8AC3E}">
        <p14:creationId xmlns:p14="http://schemas.microsoft.com/office/powerpoint/2010/main" val="31896215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page98image45082368">
            <a:extLst>
              <a:ext uri="{FF2B5EF4-FFF2-40B4-BE49-F238E27FC236}">
                <a16:creationId xmlns:a16="http://schemas.microsoft.com/office/drawing/2014/main" id="{CF4AE016-0666-EE4D-94C9-6953B0109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869" y="879343"/>
            <a:ext cx="7904136" cy="597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8E49B77-C9C2-6041-A646-CE3DE1AF3B6A}"/>
              </a:ext>
            </a:extLst>
          </p:cNvPr>
          <p:cNvSpPr txBox="1">
            <a:spLocks noChangeArrowheads="1"/>
          </p:cNvSpPr>
          <p:nvPr/>
        </p:nvSpPr>
        <p:spPr>
          <a:xfrm>
            <a:off x="237995" y="1152395"/>
            <a:ext cx="11627433" cy="5561556"/>
          </a:xfrm>
          <a:prstGeom prst="rect">
            <a:avLst/>
          </a:prstGeom>
          <a:noFill/>
          <a:ln cap="flat" algn="ctr">
            <a:noFill/>
            <a:miter lim="800000"/>
            <a:headEnd/>
            <a:tailEnd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ampularis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anterior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ampularis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lateralis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ampularis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Ganglion </a:t>
            </a:r>
            <a:r>
              <a:rPr lang="cs-CZ" altLang="cs-CZ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vestibulare</a:t>
            </a:r>
            <a:r>
              <a:rPr lang="cs-CZ" altLang="cs-CZ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pars</a:t>
            </a:r>
            <a:r>
              <a:rPr lang="cs-CZ" altLang="cs-CZ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superior</a:t>
            </a: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utriculi</a:t>
            </a:r>
            <a:endParaRPr lang="cs-CZ" alt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sacculi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Ganglion </a:t>
            </a:r>
            <a:r>
              <a:rPr lang="cs-CZ" altLang="cs-CZ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vestibulare</a:t>
            </a:r>
            <a:r>
              <a:rPr lang="cs-CZ" altLang="cs-CZ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pars</a:t>
            </a:r>
            <a:r>
              <a:rPr lang="cs-CZ" altLang="cs-CZ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inferior</a:t>
            </a:r>
            <a:endParaRPr lang="cs-CZ" altLang="cs-CZ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Radix </a:t>
            </a: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vestibularis</a:t>
            </a:r>
            <a:endParaRPr lang="cs-CZ" altLang="cs-CZ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Ganglion </a:t>
            </a:r>
            <a:r>
              <a:rPr lang="cs-CZ" altLang="cs-CZ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spirale</a:t>
            </a:r>
            <a:endParaRPr lang="cs-CZ" altLang="cs-CZ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Radix </a:t>
            </a: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cohlearis</a:t>
            </a:r>
            <a:endParaRPr lang="cs-CZ" altLang="cs-CZ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Nervus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statoacusticus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2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16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16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1600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CC1B08"/>
              </a:buClr>
              <a:buSzPct val="75000"/>
              <a:buNone/>
              <a:defRPr/>
            </a:pPr>
            <a:endParaRPr lang="cs-CZ" altLang="cs-CZ" sz="1100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9C6C7169-F2CD-0E4D-B3F9-E7214839F7B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0187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sz="36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statoacusticus</a:t>
            </a:r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(VIII)</a:t>
            </a:r>
          </a:p>
        </p:txBody>
      </p:sp>
    </p:spTree>
    <p:extLst>
      <p:ext uri="{BB962C8B-B14F-4D97-AF65-F5344CB8AC3E}">
        <p14:creationId xmlns:p14="http://schemas.microsoft.com/office/powerpoint/2010/main" val="35091784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page97image44758640">
            <a:extLst>
              <a:ext uri="{FF2B5EF4-FFF2-40B4-BE49-F238E27FC236}">
                <a16:creationId xmlns:a16="http://schemas.microsoft.com/office/drawing/2014/main" id="{A801D6F7-7123-FD48-B720-908705DB5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34" y="2549149"/>
            <a:ext cx="4330700" cy="394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page97image44759472">
            <a:extLst>
              <a:ext uri="{FF2B5EF4-FFF2-40B4-BE49-F238E27FC236}">
                <a16:creationId xmlns:a16="http://schemas.microsoft.com/office/drawing/2014/main" id="{73F0DAFD-646D-484C-9988-5E172BAE4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319" y="2758699"/>
            <a:ext cx="4851400" cy="353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A9B18B-D166-054D-948E-846206A00105}"/>
              </a:ext>
            </a:extLst>
          </p:cNvPr>
          <p:cNvSpPr txBox="1">
            <a:spLocks noChangeArrowheads="1"/>
          </p:cNvSpPr>
          <p:nvPr/>
        </p:nvSpPr>
        <p:spPr>
          <a:xfrm>
            <a:off x="237995" y="1152395"/>
            <a:ext cx="11627433" cy="5561556"/>
          </a:xfrm>
          <a:prstGeom prst="rect">
            <a:avLst/>
          </a:prstGeom>
          <a:noFill/>
          <a:ln cap="flat" algn="ctr">
            <a:noFill/>
            <a:miter lim="800000"/>
            <a:headEnd/>
            <a:tailEnd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Medulla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oblongata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eminentia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ncc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Vestibulares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Nuclei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vestibulares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Superior (</a:t>
            </a:r>
            <a:r>
              <a:rPr lang="cs-CZ" alt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Bechterev</a:t>
            </a: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cs-CZ" alt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lateralis</a:t>
            </a: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Deiters</a:t>
            </a: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cs-CZ" alt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medialis</a:t>
            </a: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Schwalbe</a:t>
            </a: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cs-CZ" alt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inferior</a:t>
            </a: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 (Roller)</a:t>
            </a: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Nuclei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cochleares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anterior</a:t>
            </a: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  <a:endParaRPr lang="cs-CZ" alt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2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16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16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1600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CC1B08"/>
              </a:buClr>
              <a:buSzPct val="75000"/>
              <a:buNone/>
              <a:defRPr/>
            </a:pPr>
            <a:endParaRPr lang="cs-CZ" altLang="cs-CZ" sz="1100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23D1E7B3-99B9-D54A-B83C-8A169BCBC67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0187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sz="36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statoacusticus</a:t>
            </a:r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(VIII)</a:t>
            </a:r>
          </a:p>
        </p:txBody>
      </p:sp>
    </p:spTree>
    <p:extLst>
      <p:ext uri="{BB962C8B-B14F-4D97-AF65-F5344CB8AC3E}">
        <p14:creationId xmlns:p14="http://schemas.microsoft.com/office/powerpoint/2010/main" val="14786489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page98image45087152">
            <a:extLst>
              <a:ext uri="{FF2B5EF4-FFF2-40B4-BE49-F238E27FC236}">
                <a16:creationId xmlns:a16="http://schemas.microsoft.com/office/drawing/2014/main" id="{400C2F69-28EC-E34E-83AA-6EC04005F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81" y="-12700"/>
            <a:ext cx="5791200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page98image44927424">
            <a:extLst>
              <a:ext uri="{FF2B5EF4-FFF2-40B4-BE49-F238E27FC236}">
                <a16:creationId xmlns:a16="http://schemas.microsoft.com/office/drawing/2014/main" id="{C7F8E662-B0C7-1447-BFB2-A447F7A7C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319" y="1993900"/>
            <a:ext cx="5791200" cy="486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BE6BB39D-023D-204F-A538-7E7BB8A6E38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0187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sz="36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statoacusticus</a:t>
            </a:r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(VIII)</a:t>
            </a:r>
          </a:p>
        </p:txBody>
      </p:sp>
    </p:spTree>
    <p:extLst>
      <p:ext uri="{BB962C8B-B14F-4D97-AF65-F5344CB8AC3E}">
        <p14:creationId xmlns:p14="http://schemas.microsoft.com/office/powerpoint/2010/main" val="2523726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86B9306-20B7-D245-98B7-98C21231A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238" y="4402692"/>
            <a:ext cx="5118100" cy="2235200"/>
          </a:xfrm>
          <a:prstGeom prst="rect">
            <a:avLst/>
          </a:prstGeom>
        </p:spPr>
      </p:pic>
      <p:pic>
        <p:nvPicPr>
          <p:cNvPr id="55297" name="Picture 1" descr="page99image44383264">
            <a:extLst>
              <a:ext uri="{FF2B5EF4-FFF2-40B4-BE49-F238E27FC236}">
                <a16:creationId xmlns:a16="http://schemas.microsoft.com/office/drawing/2014/main" id="{49275A92-AF91-4C4F-8153-B80C4C817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484" y="0"/>
            <a:ext cx="6197600" cy="788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463698FF-4409-B94C-9145-6EAF1768272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0187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sz="36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glossopharyngeus</a:t>
            </a:r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(IX) / n. vagus (X)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DB95A22D-0A41-7F42-AE06-D6093E79D782}"/>
              </a:ext>
            </a:extLst>
          </p:cNvPr>
          <p:cNvSpPr txBox="1">
            <a:spLocks noChangeArrowheads="1"/>
          </p:cNvSpPr>
          <p:nvPr/>
        </p:nvSpPr>
        <p:spPr>
          <a:xfrm>
            <a:off x="237995" y="1152395"/>
            <a:ext cx="11627433" cy="5561556"/>
          </a:xfrm>
          <a:prstGeom prst="rect">
            <a:avLst/>
          </a:prstGeom>
          <a:noFill/>
          <a:ln cap="flat" algn="ctr">
            <a:noFill/>
            <a:miter lim="800000"/>
            <a:headEnd/>
            <a:tailEnd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Branchiomotorius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– n.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ambiguus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Visceromotorius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nc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salivarius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inferior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Viscerosensitivus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nc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tractus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solitarii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pars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inferior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Somatosensitivus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nc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spinalis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trigemini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Ganglion (</a:t>
            </a:r>
            <a:r>
              <a:rPr lang="cs-CZ" altLang="cs-CZ" sz="1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intracraniale</a:t>
            </a:r>
            <a:r>
              <a:rPr lang="cs-CZ" altLang="cs-CZ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altLang="cs-CZ" sz="1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superius</a:t>
            </a:r>
            <a:r>
              <a:rPr lang="cs-CZ" altLang="cs-CZ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1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pseudounipolar</a:t>
            </a:r>
            <a:r>
              <a:rPr lang="cs-CZ" altLang="cs-CZ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neuron)</a:t>
            </a:r>
            <a:r>
              <a:rPr lang="cs-CZ" altLang="cs-CZ" sz="1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1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Ganglion (</a:t>
            </a:r>
            <a:r>
              <a:rPr lang="cs-CZ" altLang="cs-CZ" sz="1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extracraniale</a:t>
            </a:r>
            <a:r>
              <a:rPr lang="cs-CZ" altLang="cs-CZ" sz="1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altLang="cs-CZ" sz="1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inferius</a:t>
            </a:r>
            <a:r>
              <a:rPr lang="cs-CZ" altLang="cs-CZ" sz="1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1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pseudounipolar</a:t>
            </a:r>
            <a:r>
              <a:rPr lang="cs-CZ" altLang="cs-CZ" sz="1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neuron)</a:t>
            </a:r>
            <a:endParaRPr lang="cs-CZ" altLang="cs-CZ" sz="16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Gustus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- 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nc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tractus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solitarii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pars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superior)</a:t>
            </a: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2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16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16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1600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CC1B08"/>
              </a:buClr>
              <a:buSzPct val="75000"/>
              <a:buNone/>
              <a:defRPr/>
            </a:pPr>
            <a:endParaRPr lang="cs-CZ" altLang="cs-CZ" sz="1100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791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B4C6C6-9C05-BF42-BD05-E2B0A6425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01873"/>
          </a:xfrm>
          <a:solidFill>
            <a:schemeClr val="bg2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cs-CZ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nervi </a:t>
            </a:r>
            <a:r>
              <a:rPr lang="cs-CZ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craniales</a:t>
            </a:r>
            <a:r>
              <a:rPr lang="cs-CZ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cranial</a:t>
            </a:r>
            <a:r>
              <a:rPr lang="cs-CZ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nerves</a:t>
            </a:r>
            <a:r>
              <a:rPr lang="cs-CZ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hlavové nervy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E33730C-1EF1-4A4F-8FFC-95B898B27C04}"/>
              </a:ext>
            </a:extLst>
          </p:cNvPr>
          <p:cNvSpPr txBox="1">
            <a:spLocks noChangeArrowheads="1"/>
          </p:cNvSpPr>
          <p:nvPr/>
        </p:nvSpPr>
        <p:spPr>
          <a:xfrm>
            <a:off x="282283" y="1163412"/>
            <a:ext cx="11627433" cy="5561556"/>
          </a:xfrm>
          <a:prstGeom prst="rect">
            <a:avLst/>
          </a:prstGeom>
          <a:noFill/>
          <a:ln cap="flat" algn="ctr">
            <a:noFill/>
            <a:miter lim="800000"/>
            <a:headEnd/>
            <a:tailEnd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CC1B08"/>
              </a:buClr>
              <a:buSzPct val="75000"/>
              <a:buNone/>
              <a:defRPr/>
            </a:pPr>
            <a:r>
              <a:rPr lang="cs-CZ" altLang="cs-CZ" sz="18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 </a:t>
            </a:r>
            <a:r>
              <a:rPr lang="cs-CZ" altLang="cs-CZ" sz="1800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nervus</a:t>
            </a:r>
            <a:r>
              <a:rPr lang="cs-CZ" altLang="cs-CZ" sz="18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terminalis</a:t>
            </a:r>
            <a:r>
              <a:rPr lang="cs-CZ" altLang="cs-CZ" sz="18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1800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terminal</a:t>
            </a:r>
            <a:r>
              <a:rPr lang="cs-CZ" altLang="cs-CZ" sz="18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nerve – koncový nerv </a:t>
            </a:r>
          </a:p>
          <a:p>
            <a:pPr marL="0" indent="0">
              <a:buClr>
                <a:srgbClr val="CC1B08"/>
              </a:buClr>
              <a:buSzPct val="75000"/>
              <a:buNone/>
              <a:defRPr/>
            </a:pPr>
            <a:r>
              <a:rPr lang="cs-CZ" altLang="cs-CZ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cs-CZ" altLang="cs-CZ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nervus</a:t>
            </a:r>
            <a:r>
              <a:rPr lang="cs-CZ" altLang="cs-CZ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olfactorius</a:t>
            </a:r>
            <a:r>
              <a:rPr lang="cs-CZ" altLang="cs-CZ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olfactory</a:t>
            </a:r>
            <a:r>
              <a:rPr lang="cs-CZ" altLang="cs-CZ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nerve </a:t>
            </a:r>
            <a:r>
              <a:rPr lang="cs-CZ" altLang="cs-CZ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čichový nerv</a:t>
            </a:r>
          </a:p>
          <a:p>
            <a:pPr marL="0" indent="0">
              <a:buClr>
                <a:srgbClr val="CC1B08"/>
              </a:buClr>
              <a:buSzPct val="75000"/>
              <a:buNone/>
              <a:defRPr/>
            </a:pPr>
            <a:r>
              <a:rPr lang="cs-CZ" altLang="cs-CZ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cs-CZ" altLang="cs-CZ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nervus</a:t>
            </a:r>
            <a:r>
              <a:rPr lang="cs-CZ" altLang="cs-CZ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opticus</a:t>
            </a:r>
            <a:r>
              <a:rPr lang="cs-CZ" altLang="cs-CZ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</a:t>
            </a:r>
            <a:r>
              <a:rPr lang="cs-CZ" altLang="cs-CZ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nerve </a:t>
            </a:r>
            <a:r>
              <a:rPr lang="cs-CZ" altLang="cs-CZ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zrakový nerv</a:t>
            </a:r>
          </a:p>
          <a:p>
            <a:pPr marL="0" indent="0">
              <a:buClr>
                <a:srgbClr val="CC1B08"/>
              </a:buClr>
              <a:buSzPct val="75000"/>
              <a:buNone/>
              <a:defRPr/>
            </a:pPr>
            <a:r>
              <a:rPr lang="cs-CZ" altLang="cs-CZ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</a:t>
            </a:r>
            <a:r>
              <a:rPr lang="cs-CZ" altLang="cs-CZ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nervus</a:t>
            </a:r>
            <a:r>
              <a:rPr lang="cs-CZ" altLang="cs-CZ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oculomotorius</a:t>
            </a:r>
            <a:r>
              <a:rPr lang="cs-CZ" altLang="cs-CZ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oculomotor</a:t>
            </a:r>
            <a:r>
              <a:rPr lang="cs-CZ" altLang="cs-CZ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nerve </a:t>
            </a:r>
            <a:r>
              <a:rPr lang="cs-CZ" altLang="cs-CZ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okohybný nerv</a:t>
            </a:r>
          </a:p>
          <a:p>
            <a:pPr marL="0" indent="0">
              <a:buClr>
                <a:srgbClr val="CC1B08"/>
              </a:buClr>
              <a:buSzPct val="75000"/>
              <a:buNone/>
              <a:defRPr/>
            </a:pPr>
            <a:r>
              <a:rPr lang="cs-CZ" altLang="cs-CZ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 </a:t>
            </a:r>
            <a:r>
              <a:rPr lang="cs-CZ" altLang="cs-CZ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nervus</a:t>
            </a:r>
            <a:r>
              <a:rPr lang="cs-CZ" altLang="cs-CZ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trochlearis</a:t>
            </a:r>
            <a:r>
              <a:rPr lang="cs-CZ" altLang="cs-CZ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trochlear</a:t>
            </a:r>
            <a:r>
              <a:rPr lang="cs-CZ" altLang="cs-CZ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nerve </a:t>
            </a:r>
            <a:r>
              <a:rPr lang="cs-CZ" altLang="cs-CZ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kladkový nerv</a:t>
            </a:r>
          </a:p>
          <a:p>
            <a:pPr marL="0" indent="0">
              <a:buClr>
                <a:srgbClr val="CC1B08"/>
              </a:buClr>
              <a:buSzPct val="75000"/>
              <a:buNone/>
              <a:defRPr/>
            </a:pPr>
            <a:r>
              <a:rPr lang="cs-CZ" altLang="cs-CZ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 </a:t>
            </a:r>
            <a:r>
              <a:rPr lang="cs-CZ" altLang="cs-CZ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nervus</a:t>
            </a:r>
            <a:r>
              <a:rPr lang="cs-CZ" altLang="cs-CZ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trigeminus – </a:t>
            </a:r>
            <a:r>
              <a:rPr lang="cs-CZ" altLang="cs-CZ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trigeminal</a:t>
            </a:r>
            <a:r>
              <a:rPr lang="cs-CZ" altLang="cs-CZ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nerve </a:t>
            </a:r>
            <a:r>
              <a:rPr lang="cs-CZ" altLang="cs-CZ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trojklanný nerv</a:t>
            </a:r>
          </a:p>
          <a:p>
            <a:pPr marL="0" indent="0">
              <a:buClr>
                <a:srgbClr val="CC1B08"/>
              </a:buClr>
              <a:buSzPct val="75000"/>
              <a:buNone/>
              <a:defRPr/>
            </a:pPr>
            <a:r>
              <a:rPr lang="cs-CZ" altLang="cs-CZ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VI. </a:t>
            </a:r>
            <a:r>
              <a:rPr lang="cs-CZ" altLang="cs-CZ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nervus</a:t>
            </a:r>
            <a:r>
              <a:rPr lang="cs-CZ" altLang="cs-CZ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abducens</a:t>
            </a:r>
            <a:r>
              <a:rPr lang="cs-CZ" altLang="cs-CZ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abducent</a:t>
            </a:r>
            <a:r>
              <a:rPr lang="cs-CZ" altLang="cs-CZ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nerve </a:t>
            </a:r>
            <a:r>
              <a:rPr lang="cs-CZ" altLang="cs-CZ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 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odtahovací nerv</a:t>
            </a:r>
          </a:p>
          <a:p>
            <a:pPr marL="0" indent="0">
              <a:buClr>
                <a:srgbClr val="CC1B08"/>
              </a:buClr>
              <a:buSzPct val="75000"/>
              <a:buNone/>
              <a:defRPr/>
            </a:pPr>
            <a:r>
              <a:rPr lang="cs-CZ" altLang="cs-CZ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VII. </a:t>
            </a:r>
            <a:r>
              <a:rPr lang="cs-CZ" altLang="cs-CZ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nervus</a:t>
            </a:r>
            <a:r>
              <a:rPr lang="cs-CZ" altLang="cs-CZ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facialis</a:t>
            </a:r>
            <a:r>
              <a:rPr lang="cs-CZ" altLang="cs-CZ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facial</a:t>
            </a:r>
            <a:r>
              <a:rPr lang="cs-CZ" altLang="cs-CZ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nerve </a:t>
            </a:r>
            <a:r>
              <a:rPr lang="cs-CZ" altLang="cs-CZ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lícní nerv</a:t>
            </a:r>
          </a:p>
          <a:p>
            <a:pPr marL="0" indent="0">
              <a:buClr>
                <a:srgbClr val="CC1B08"/>
              </a:buClr>
              <a:buSzPct val="75000"/>
              <a:buNone/>
              <a:defRPr/>
            </a:pPr>
            <a:r>
              <a:rPr lang="cs-CZ" altLang="cs-CZ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VIII. </a:t>
            </a:r>
            <a:r>
              <a:rPr lang="cs-CZ" altLang="cs-CZ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nervus</a:t>
            </a:r>
            <a:r>
              <a:rPr lang="cs-CZ" altLang="cs-CZ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vestibulocochlearis</a:t>
            </a:r>
            <a:r>
              <a:rPr lang="cs-CZ" altLang="cs-CZ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vestibulocochlear</a:t>
            </a:r>
            <a:r>
              <a:rPr lang="cs-CZ" altLang="cs-CZ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nerve </a:t>
            </a:r>
            <a:r>
              <a:rPr lang="cs-CZ" altLang="cs-CZ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rovnovážný a sluchový nerv</a:t>
            </a:r>
          </a:p>
          <a:p>
            <a:pPr marL="0" indent="0">
              <a:buClr>
                <a:srgbClr val="CC1B08"/>
              </a:buClr>
              <a:buSzPct val="75000"/>
              <a:buNone/>
              <a:defRPr/>
            </a:pPr>
            <a:r>
              <a:rPr lang="cs-CZ" altLang="cs-CZ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IX. </a:t>
            </a:r>
            <a:r>
              <a:rPr lang="cs-CZ" altLang="cs-CZ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nervus</a:t>
            </a:r>
            <a:r>
              <a:rPr lang="cs-CZ" altLang="cs-CZ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glosshopharyngeus</a:t>
            </a:r>
            <a:r>
              <a:rPr lang="cs-CZ" altLang="cs-CZ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glossopharyngeal</a:t>
            </a:r>
            <a:r>
              <a:rPr lang="cs-CZ" altLang="cs-CZ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nerve </a:t>
            </a:r>
            <a:r>
              <a:rPr lang="cs-CZ" altLang="cs-CZ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jazykohltanový nerv </a:t>
            </a:r>
          </a:p>
          <a:p>
            <a:pPr marL="0" indent="0">
              <a:buClr>
                <a:srgbClr val="CC1B08"/>
              </a:buClr>
              <a:buSzPct val="75000"/>
              <a:buNone/>
              <a:defRPr/>
            </a:pPr>
            <a:r>
              <a:rPr lang="cs-CZ" altLang="cs-CZ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X. </a:t>
            </a:r>
            <a:r>
              <a:rPr lang="cs-CZ" altLang="cs-CZ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nervus</a:t>
            </a:r>
            <a:r>
              <a:rPr lang="cs-CZ" altLang="cs-CZ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vagus – </a:t>
            </a:r>
            <a:r>
              <a:rPr lang="cs-CZ" altLang="cs-CZ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vagal</a:t>
            </a:r>
            <a:r>
              <a:rPr lang="cs-CZ" altLang="cs-CZ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nerve </a:t>
            </a:r>
            <a:r>
              <a:rPr lang="cs-CZ" altLang="cs-CZ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bloudivý nerv</a:t>
            </a:r>
          </a:p>
          <a:p>
            <a:pPr marL="0" indent="0">
              <a:buClr>
                <a:srgbClr val="CC1B08"/>
              </a:buClr>
              <a:buSzPct val="75000"/>
              <a:buNone/>
              <a:defRPr/>
            </a:pPr>
            <a:r>
              <a:rPr lang="cs-CZ" altLang="cs-CZ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XI. </a:t>
            </a:r>
            <a:r>
              <a:rPr lang="cs-CZ" altLang="cs-CZ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nervus</a:t>
            </a:r>
            <a:r>
              <a:rPr lang="cs-CZ" altLang="cs-CZ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accesorius</a:t>
            </a:r>
            <a:r>
              <a:rPr lang="cs-CZ" altLang="cs-CZ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accesory</a:t>
            </a:r>
            <a:r>
              <a:rPr lang="cs-CZ" altLang="cs-CZ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nerve </a:t>
            </a:r>
            <a:r>
              <a:rPr lang="cs-CZ" altLang="cs-CZ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přídatný nerv</a:t>
            </a:r>
          </a:p>
          <a:p>
            <a:pPr marL="0" indent="0">
              <a:buClr>
                <a:srgbClr val="CC1B08"/>
              </a:buClr>
              <a:buSzPct val="75000"/>
              <a:buNone/>
              <a:defRPr/>
            </a:pPr>
            <a:r>
              <a:rPr lang="cs-CZ" altLang="cs-CZ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XII. </a:t>
            </a:r>
            <a:r>
              <a:rPr lang="cs-CZ" altLang="cs-CZ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nervus</a:t>
            </a:r>
            <a:r>
              <a:rPr lang="cs-CZ" altLang="cs-CZ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hypoglossus</a:t>
            </a:r>
            <a:r>
              <a:rPr lang="cs-CZ" altLang="cs-CZ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hypoglossal</a:t>
            </a:r>
            <a:r>
              <a:rPr lang="cs-CZ" altLang="cs-CZ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nerve </a:t>
            </a:r>
            <a:r>
              <a:rPr lang="cs-CZ" altLang="cs-CZ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podjazykový nerv</a:t>
            </a:r>
          </a:p>
          <a:p>
            <a:pPr marL="0" indent="0">
              <a:buClr>
                <a:srgbClr val="CC1B08"/>
              </a:buClr>
              <a:buSzPct val="75000"/>
              <a:buNone/>
              <a:defRPr/>
            </a:pPr>
            <a:endParaRPr lang="cs-CZ" altLang="cs-CZ" sz="16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Clr>
                <a:srgbClr val="CC1B08"/>
              </a:buClr>
              <a:buSzPct val="75000"/>
              <a:buNone/>
              <a:defRPr/>
            </a:pPr>
            <a:endParaRPr lang="cs-CZ" altLang="cs-CZ" sz="16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Clr>
                <a:srgbClr val="CC1B08"/>
              </a:buClr>
              <a:buSzPct val="75000"/>
              <a:buNone/>
              <a:defRPr/>
            </a:pPr>
            <a:endParaRPr lang="cs-CZ" altLang="cs-CZ" sz="1600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CC1B08"/>
              </a:buClr>
              <a:buSzPct val="75000"/>
              <a:buNone/>
              <a:defRPr/>
            </a:pPr>
            <a:endParaRPr lang="cs-CZ" altLang="cs-CZ" sz="1100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2623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page100image44981360">
            <a:extLst>
              <a:ext uri="{FF2B5EF4-FFF2-40B4-BE49-F238E27FC236}">
                <a16:creationId xmlns:a16="http://schemas.microsoft.com/office/drawing/2014/main" id="{88858A30-CED5-604A-A6B1-E8B6E1260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462" y="727112"/>
            <a:ext cx="7486173" cy="789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309D671E-DB55-DC4E-842E-4CBF18CA540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0187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sz="36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glossopharyngeus</a:t>
            </a:r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(IX) / n. vagus (X)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D2173C-C03E-9145-899E-BEDF4AB3EC22}"/>
              </a:ext>
            </a:extLst>
          </p:cNvPr>
          <p:cNvSpPr txBox="1">
            <a:spLocks noChangeArrowheads="1"/>
          </p:cNvSpPr>
          <p:nvPr/>
        </p:nvSpPr>
        <p:spPr>
          <a:xfrm>
            <a:off x="237995" y="1152395"/>
            <a:ext cx="11627433" cy="5561556"/>
          </a:xfrm>
          <a:prstGeom prst="rect">
            <a:avLst/>
          </a:prstGeom>
          <a:noFill/>
          <a:ln cap="flat" algn="ctr">
            <a:noFill/>
            <a:miter lim="800000"/>
            <a:headEnd/>
            <a:tailEnd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Rami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pharyngeales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Rami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tonsillares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Rami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linguales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Ramus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sinus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carotici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N. vagus</a:t>
            </a: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Rami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pahryngeales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Ramus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sinus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carotici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petrosus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minor</a:t>
            </a: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CC1B08"/>
              </a:buClr>
              <a:buSzPct val="75000"/>
              <a:buNone/>
              <a:defRPr/>
            </a:pPr>
            <a:endParaRPr lang="cs-CZ" altLang="cs-CZ" sz="11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3117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 descr="page100image44980944">
            <a:extLst>
              <a:ext uri="{FF2B5EF4-FFF2-40B4-BE49-F238E27FC236}">
                <a16:creationId xmlns:a16="http://schemas.microsoft.com/office/drawing/2014/main" id="{E4B0B59A-7A3F-9E4E-A2BD-1E6579772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789" y="0"/>
            <a:ext cx="8576375" cy="719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BA08A771-76F1-6347-BABC-6F70B921E91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0187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sz="36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glossopharyngeus</a:t>
            </a:r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(IX)</a:t>
            </a:r>
          </a:p>
        </p:txBody>
      </p:sp>
    </p:spTree>
    <p:extLst>
      <p:ext uri="{BB962C8B-B14F-4D97-AF65-F5344CB8AC3E}">
        <p14:creationId xmlns:p14="http://schemas.microsoft.com/office/powerpoint/2010/main" val="21037590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 descr="page100image44982608">
            <a:extLst>
              <a:ext uri="{FF2B5EF4-FFF2-40B4-BE49-F238E27FC236}">
                <a16:creationId xmlns:a16="http://schemas.microsoft.com/office/drawing/2014/main" id="{17A61BAF-6446-EB4A-BEA9-F5A72821C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696" y="0"/>
            <a:ext cx="8384143" cy="675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52F11D3D-55FA-0D4E-A917-99697E7DB81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0187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sz="36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glossopharyngeus</a:t>
            </a:r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(IX)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50A5FD-425F-FA4A-B4F2-40F2576283FA}"/>
              </a:ext>
            </a:extLst>
          </p:cNvPr>
          <p:cNvSpPr txBox="1">
            <a:spLocks noChangeArrowheads="1"/>
          </p:cNvSpPr>
          <p:nvPr/>
        </p:nvSpPr>
        <p:spPr>
          <a:xfrm>
            <a:off x="237995" y="1152395"/>
            <a:ext cx="11627433" cy="5561556"/>
          </a:xfrm>
          <a:prstGeom prst="rect">
            <a:avLst/>
          </a:prstGeom>
          <a:noFill/>
          <a:ln cap="flat" algn="ctr">
            <a:noFill/>
            <a:miter lim="800000"/>
            <a:headEnd/>
            <a:tailEnd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Plexus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caroticus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sympaticus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caroticotympanicus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glossopharyngeus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Ganglion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superius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Ganglion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inferius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CC1B08"/>
              </a:buClr>
              <a:buSzPct val="75000"/>
              <a:buNone/>
              <a:defRPr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tympanicus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canalis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tympanicus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) (parasympatikus)</a:t>
            </a: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Plexus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tympanicus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petrosus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minor</a:t>
            </a: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CC1B08"/>
              </a:buClr>
              <a:buSzPct val="75000"/>
              <a:buNone/>
              <a:defRPr/>
            </a:pPr>
            <a:endParaRPr lang="cs-CZ" altLang="cs-CZ" sz="11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044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page99image44545440">
            <a:extLst>
              <a:ext uri="{FF2B5EF4-FFF2-40B4-BE49-F238E27FC236}">
                <a16:creationId xmlns:a16="http://schemas.microsoft.com/office/drawing/2014/main" id="{C9FFB66C-EECC-FF4B-81BD-8E259D23D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80" y="1079500"/>
            <a:ext cx="27178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page99image44547104">
            <a:extLst>
              <a:ext uri="{FF2B5EF4-FFF2-40B4-BE49-F238E27FC236}">
                <a16:creationId xmlns:a16="http://schemas.microsoft.com/office/drawing/2014/main" id="{8E53547F-9CE5-EB41-B19B-E540014D4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936" y="1409700"/>
            <a:ext cx="1816100" cy="21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page99image44535456">
            <a:extLst>
              <a:ext uri="{FF2B5EF4-FFF2-40B4-BE49-F238E27FC236}">
                <a16:creationId xmlns:a16="http://schemas.microsoft.com/office/drawing/2014/main" id="{528B2B71-36A3-8B45-B989-9811362F6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231" y="929548"/>
            <a:ext cx="309880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page99image44535664">
            <a:extLst>
              <a:ext uri="{FF2B5EF4-FFF2-40B4-BE49-F238E27FC236}">
                <a16:creationId xmlns:a16="http://schemas.microsoft.com/office/drawing/2014/main" id="{380CA923-5561-624F-8A36-9E2B27193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886" y="4149764"/>
            <a:ext cx="27051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page99image44535872">
            <a:extLst>
              <a:ext uri="{FF2B5EF4-FFF2-40B4-BE49-F238E27FC236}">
                <a16:creationId xmlns:a16="http://schemas.microsoft.com/office/drawing/2014/main" id="{87473C28-1AC6-5149-94EA-10995B6B9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015" y="4149764"/>
            <a:ext cx="1816100" cy="21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page99image44546480">
            <a:extLst>
              <a:ext uri="{FF2B5EF4-FFF2-40B4-BE49-F238E27FC236}">
                <a16:creationId xmlns:a16="http://schemas.microsoft.com/office/drawing/2014/main" id="{CFA9ABB9-8996-104A-943A-835E9E92F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631" y="4010064"/>
            <a:ext cx="762000" cy="229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18B3B7CC-CEC0-EF49-9CC6-79CA9E673D1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0187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sz="36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glossopharyngeus</a:t>
            </a:r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(IX)</a:t>
            </a:r>
          </a:p>
        </p:txBody>
      </p:sp>
    </p:spTree>
    <p:extLst>
      <p:ext uri="{BB962C8B-B14F-4D97-AF65-F5344CB8AC3E}">
        <p14:creationId xmlns:p14="http://schemas.microsoft.com/office/powerpoint/2010/main" val="19189518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page101image44581488">
            <a:extLst>
              <a:ext uri="{FF2B5EF4-FFF2-40B4-BE49-F238E27FC236}">
                <a16:creationId xmlns:a16="http://schemas.microsoft.com/office/drawing/2014/main" id="{C78DD8D2-C63F-E641-9B74-C27667128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728" y="0"/>
            <a:ext cx="6197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9C4955AA-EA73-E54E-91D0-73E2093F268F}"/>
              </a:ext>
            </a:extLst>
          </p:cNvPr>
          <p:cNvSpPr txBox="1">
            <a:spLocks noChangeArrowheads="1"/>
          </p:cNvSpPr>
          <p:nvPr/>
        </p:nvSpPr>
        <p:spPr>
          <a:xfrm>
            <a:off x="237995" y="1152395"/>
            <a:ext cx="11627433" cy="5561556"/>
          </a:xfrm>
          <a:prstGeom prst="rect">
            <a:avLst/>
          </a:prstGeom>
          <a:noFill/>
          <a:ln cap="flat" algn="ctr">
            <a:noFill/>
            <a:miter lim="800000"/>
            <a:headEnd/>
            <a:tailEnd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Branchiomotorius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– n.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ambiguus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Visceromotorius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nc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. dorsalis n.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vagi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Viscerosensitivus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nc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tractus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solitarii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pars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inferior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Somatosensitivus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nc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spinalis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trigemini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Ganglion (</a:t>
            </a:r>
            <a:r>
              <a:rPr lang="cs-CZ" altLang="cs-CZ" sz="1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jugulare</a:t>
            </a:r>
            <a:r>
              <a:rPr lang="cs-CZ" altLang="cs-CZ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altLang="cs-CZ" sz="1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inferius</a:t>
            </a:r>
            <a:r>
              <a:rPr lang="cs-CZ" altLang="cs-CZ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1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pseudounipolar</a:t>
            </a:r>
            <a:r>
              <a:rPr lang="cs-CZ" altLang="cs-CZ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neuron)</a:t>
            </a: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Gustus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- 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nc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tractus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solitarii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pars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superior)</a:t>
            </a: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1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Ganglion (</a:t>
            </a:r>
            <a:r>
              <a:rPr lang="cs-CZ" altLang="cs-CZ" sz="1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jugulare</a:t>
            </a:r>
            <a:r>
              <a:rPr lang="cs-CZ" altLang="cs-CZ" sz="1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altLang="cs-CZ" sz="1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superius</a:t>
            </a:r>
            <a:r>
              <a:rPr lang="cs-CZ" altLang="cs-CZ" sz="1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1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pseudounipolar</a:t>
            </a:r>
            <a:r>
              <a:rPr lang="cs-CZ" altLang="cs-CZ" sz="1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neuron)</a:t>
            </a: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2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16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16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1600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CC1B08"/>
              </a:buClr>
              <a:buSzPct val="75000"/>
              <a:buNone/>
              <a:defRPr/>
            </a:pPr>
            <a:endParaRPr lang="cs-CZ" altLang="cs-CZ" sz="1100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634EF24-E82F-0A4E-A337-774D6B71A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314" y="3738673"/>
            <a:ext cx="5118100" cy="3225800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89E8F90A-4D46-8948-818B-CC327B364BE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0187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vagus (X)</a:t>
            </a:r>
          </a:p>
        </p:txBody>
      </p:sp>
    </p:spTree>
    <p:extLst>
      <p:ext uri="{BB962C8B-B14F-4D97-AF65-F5344CB8AC3E}">
        <p14:creationId xmlns:p14="http://schemas.microsoft.com/office/powerpoint/2010/main" val="35853224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page102image44900688">
            <a:extLst>
              <a:ext uri="{FF2B5EF4-FFF2-40B4-BE49-F238E27FC236}">
                <a16:creationId xmlns:a16="http://schemas.microsoft.com/office/drawing/2014/main" id="{96BA846F-6CCC-2044-B0FA-67C3ACE47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061" y="762651"/>
            <a:ext cx="2808630" cy="591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page102image44902352">
            <a:extLst>
              <a:ext uri="{FF2B5EF4-FFF2-40B4-BE49-F238E27FC236}">
                <a16:creationId xmlns:a16="http://schemas.microsoft.com/office/drawing/2014/main" id="{56DFAF12-3747-F14B-8494-3429BA15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7002" y="544602"/>
            <a:ext cx="497840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" descr="page102image44900688">
            <a:extLst>
              <a:ext uri="{FF2B5EF4-FFF2-40B4-BE49-F238E27FC236}">
                <a16:creationId xmlns:a16="http://schemas.microsoft.com/office/drawing/2014/main" id="{17823D8E-7F7F-2244-A433-0F7E3E48A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952" y="-2683727"/>
            <a:ext cx="6631542" cy="1396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" descr="page102image44900688">
            <a:extLst>
              <a:ext uri="{FF2B5EF4-FFF2-40B4-BE49-F238E27FC236}">
                <a16:creationId xmlns:a16="http://schemas.microsoft.com/office/drawing/2014/main" id="{AB99FC32-3E1D-0441-A037-586996725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360" y="762651"/>
            <a:ext cx="2808630" cy="591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EAEFC59E-6E5B-C147-B56E-BECE2D9332C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0187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vagus (X)</a:t>
            </a:r>
          </a:p>
        </p:txBody>
      </p:sp>
    </p:spTree>
    <p:extLst>
      <p:ext uri="{BB962C8B-B14F-4D97-AF65-F5344CB8AC3E}">
        <p14:creationId xmlns:p14="http://schemas.microsoft.com/office/powerpoint/2010/main" val="40073200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4" name="Picture 6" descr="page102image44950672">
            <a:extLst>
              <a:ext uri="{FF2B5EF4-FFF2-40B4-BE49-F238E27FC236}">
                <a16:creationId xmlns:a16="http://schemas.microsoft.com/office/drawing/2014/main" id="{46D5CFE1-0585-F64F-88BD-DA6A352C2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092" y="465380"/>
            <a:ext cx="24765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49" name="Picture 1" descr="page102image44899856">
            <a:extLst>
              <a:ext uri="{FF2B5EF4-FFF2-40B4-BE49-F238E27FC236}">
                <a16:creationId xmlns:a16="http://schemas.microsoft.com/office/drawing/2014/main" id="{6B8A413D-22A9-2F4A-A3C8-45B525E4D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4" y="465380"/>
            <a:ext cx="3238500" cy="367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page102image44955456">
            <a:extLst>
              <a:ext uri="{FF2B5EF4-FFF2-40B4-BE49-F238E27FC236}">
                <a16:creationId xmlns:a16="http://schemas.microsoft.com/office/drawing/2014/main" id="{AA1556FF-D353-FD4B-8821-5A2AAF1E8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84" y="4557470"/>
            <a:ext cx="18161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page102image44901312">
            <a:extLst>
              <a:ext uri="{FF2B5EF4-FFF2-40B4-BE49-F238E27FC236}">
                <a16:creationId xmlns:a16="http://schemas.microsoft.com/office/drawing/2014/main" id="{31797D9F-E01E-234C-88C8-3E4B23DCB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151" y="1313456"/>
            <a:ext cx="1854200" cy="241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page102image44902560">
            <a:extLst>
              <a:ext uri="{FF2B5EF4-FFF2-40B4-BE49-F238E27FC236}">
                <a16:creationId xmlns:a16="http://schemas.microsoft.com/office/drawing/2014/main" id="{3257DC41-74F9-EB4D-AB83-8FCAF2C84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701" y="4458694"/>
            <a:ext cx="27051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5" descr="page102image44942560">
            <a:extLst>
              <a:ext uri="{FF2B5EF4-FFF2-40B4-BE49-F238E27FC236}">
                <a16:creationId xmlns:a16="http://schemas.microsoft.com/office/drawing/2014/main" id="{4781162A-04F0-9144-97C1-981D54D8C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683" y="4301451"/>
            <a:ext cx="2616200" cy="226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5" name="Picture 7" descr="page102image44900480">
            <a:extLst>
              <a:ext uri="{FF2B5EF4-FFF2-40B4-BE49-F238E27FC236}">
                <a16:creationId xmlns:a16="http://schemas.microsoft.com/office/drawing/2014/main" id="{0D5B4FD2-4005-004F-B295-FBBBB1A00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883" y="336503"/>
            <a:ext cx="28829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Nadpis 1">
            <a:extLst>
              <a:ext uri="{FF2B5EF4-FFF2-40B4-BE49-F238E27FC236}">
                <a16:creationId xmlns:a16="http://schemas.microsoft.com/office/drawing/2014/main" id="{BA3317EF-6B43-F142-8D55-98F729075D9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0187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vagus (X)</a:t>
            </a:r>
          </a:p>
        </p:txBody>
      </p:sp>
    </p:spTree>
    <p:extLst>
      <p:ext uri="{BB962C8B-B14F-4D97-AF65-F5344CB8AC3E}">
        <p14:creationId xmlns:p14="http://schemas.microsoft.com/office/powerpoint/2010/main" val="5525590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page103image44412496">
            <a:extLst>
              <a:ext uri="{FF2B5EF4-FFF2-40B4-BE49-F238E27FC236}">
                <a16:creationId xmlns:a16="http://schemas.microsoft.com/office/drawing/2014/main" id="{41DD2EED-B3E1-F340-B7D3-C11DE478E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803" y="-440675"/>
            <a:ext cx="7886700" cy="811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E311E914-4AA9-CB41-A05B-02C3338E23EE}"/>
              </a:ext>
            </a:extLst>
          </p:cNvPr>
          <p:cNvSpPr txBox="1">
            <a:spLocks noChangeArrowheads="1"/>
          </p:cNvSpPr>
          <p:nvPr/>
        </p:nvSpPr>
        <p:spPr>
          <a:xfrm>
            <a:off x="237995" y="1152395"/>
            <a:ext cx="11627433" cy="5561556"/>
          </a:xfrm>
          <a:prstGeom prst="rect">
            <a:avLst/>
          </a:prstGeom>
          <a:noFill/>
          <a:ln cap="flat" algn="ctr">
            <a:noFill/>
            <a:miter lim="800000"/>
            <a:headEnd/>
            <a:tailEnd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Nucleus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spinalis</a:t>
            </a:r>
            <a:endParaRPr lang="cs-CZ" altLang="cs-CZ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Foramen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magnum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Nucleus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ambiguus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(+ n. X)</a:t>
            </a: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laryngeus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recurrens</a:t>
            </a:r>
            <a:endParaRPr lang="cs-CZ" altLang="cs-CZ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Foramen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jugulare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2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16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16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1600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CC1B08"/>
              </a:buClr>
              <a:buSzPct val="75000"/>
              <a:buNone/>
              <a:defRPr/>
            </a:pPr>
            <a:endParaRPr lang="cs-CZ" altLang="cs-CZ" sz="1100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C7648605-F840-BF4F-893B-5376753BFDA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0187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sz="36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accesorius</a:t>
            </a:r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(XI)</a:t>
            </a:r>
          </a:p>
        </p:txBody>
      </p:sp>
    </p:spTree>
    <p:extLst>
      <p:ext uri="{BB962C8B-B14F-4D97-AF65-F5344CB8AC3E}">
        <p14:creationId xmlns:p14="http://schemas.microsoft.com/office/powerpoint/2010/main" val="14210859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page104image44429920">
            <a:extLst>
              <a:ext uri="{FF2B5EF4-FFF2-40B4-BE49-F238E27FC236}">
                <a16:creationId xmlns:a16="http://schemas.microsoft.com/office/drawing/2014/main" id="{6BFC2EF8-FCBB-AF49-AF73-6E484B2F2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309" y="358170"/>
            <a:ext cx="5947119" cy="674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E5FF6072-79D1-5D49-B3A5-9EC0685DD094}"/>
              </a:ext>
            </a:extLst>
          </p:cNvPr>
          <p:cNvSpPr txBox="1">
            <a:spLocks noChangeArrowheads="1"/>
          </p:cNvSpPr>
          <p:nvPr/>
        </p:nvSpPr>
        <p:spPr>
          <a:xfrm>
            <a:off x="237995" y="1152395"/>
            <a:ext cx="11627433" cy="5561556"/>
          </a:xfrm>
          <a:prstGeom prst="rect">
            <a:avLst/>
          </a:prstGeom>
          <a:noFill/>
          <a:ln cap="flat" algn="ctr">
            <a:noFill/>
            <a:miter lim="800000"/>
            <a:headEnd/>
            <a:tailEnd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Somatomotorius</a:t>
            </a:r>
            <a:endParaRPr lang="cs-CZ" altLang="cs-CZ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somites</a:t>
            </a:r>
            <a:endParaRPr lang="cs-CZ" altLang="cs-CZ" sz="2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16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16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1600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CC1B08"/>
              </a:buClr>
              <a:buSzPct val="75000"/>
              <a:buNone/>
              <a:defRPr/>
            </a:pPr>
            <a:endParaRPr lang="cs-CZ" altLang="cs-CZ" sz="1100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FDBF4F11-2E57-514B-8F3E-0D01E461DFA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0187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sz="36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hypoglossus</a:t>
            </a:r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(XII)</a:t>
            </a:r>
          </a:p>
        </p:txBody>
      </p:sp>
      <p:pic>
        <p:nvPicPr>
          <p:cNvPr id="5" name="Picture 1" descr="page104image44423888">
            <a:extLst>
              <a:ext uri="{FF2B5EF4-FFF2-40B4-BE49-F238E27FC236}">
                <a16:creationId xmlns:a16="http://schemas.microsoft.com/office/drawing/2014/main" id="{78BDAA7A-3493-3746-AEF8-6BC9835C6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0" y="1880743"/>
            <a:ext cx="5316134" cy="497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06929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page104image44424096">
            <a:extLst>
              <a:ext uri="{FF2B5EF4-FFF2-40B4-BE49-F238E27FC236}">
                <a16:creationId xmlns:a16="http://schemas.microsoft.com/office/drawing/2014/main" id="{56FB5C72-1C20-5C41-8ADD-4B001A65A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447" y="494619"/>
            <a:ext cx="7162493" cy="796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AC5EA579-0A26-8B47-8645-0A59E31C750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0187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sz="36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hypoglossus</a:t>
            </a:r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(XII)</a:t>
            </a:r>
          </a:p>
        </p:txBody>
      </p:sp>
    </p:spTree>
    <p:extLst>
      <p:ext uri="{BB962C8B-B14F-4D97-AF65-F5344CB8AC3E}">
        <p14:creationId xmlns:p14="http://schemas.microsoft.com/office/powerpoint/2010/main" val="4275607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B4C6C6-9C05-BF42-BD05-E2B0A6425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01873"/>
          </a:xfrm>
          <a:solidFill>
            <a:schemeClr val="bg2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nervi </a:t>
            </a:r>
            <a:r>
              <a:rPr lang="cs-CZ" sz="36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craniales</a:t>
            </a:r>
            <a:endParaRPr lang="cs-CZ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65ECD62C-F0AA-7842-8598-2E3B4777FBFF}"/>
              </a:ext>
            </a:extLst>
          </p:cNvPr>
          <p:cNvGraphicFramePr>
            <a:graphicFrameLocks noGrp="1"/>
          </p:cNvGraphicFramePr>
          <p:nvPr/>
        </p:nvGraphicFramePr>
        <p:xfrm>
          <a:off x="611895" y="1707615"/>
          <a:ext cx="10968209" cy="4104404"/>
        </p:xfrm>
        <a:graphic>
          <a:graphicData uri="http://schemas.openxmlformats.org/drawingml/2006/table">
            <a:tbl>
              <a:tblPr/>
              <a:tblGrid>
                <a:gridCol w="3184319">
                  <a:extLst>
                    <a:ext uri="{9D8B030D-6E8A-4147-A177-3AD203B41FA5}">
                      <a16:colId xmlns:a16="http://schemas.microsoft.com/office/drawing/2014/main" val="3436516607"/>
                    </a:ext>
                  </a:extLst>
                </a:gridCol>
                <a:gridCol w="1297315">
                  <a:extLst>
                    <a:ext uri="{9D8B030D-6E8A-4147-A177-3AD203B41FA5}">
                      <a16:colId xmlns:a16="http://schemas.microsoft.com/office/drawing/2014/main" val="1574695577"/>
                    </a:ext>
                  </a:extLst>
                </a:gridCol>
                <a:gridCol w="1297315">
                  <a:extLst>
                    <a:ext uri="{9D8B030D-6E8A-4147-A177-3AD203B41FA5}">
                      <a16:colId xmlns:a16="http://schemas.microsoft.com/office/drawing/2014/main" val="2849784029"/>
                    </a:ext>
                  </a:extLst>
                </a:gridCol>
                <a:gridCol w="1297315">
                  <a:extLst>
                    <a:ext uri="{9D8B030D-6E8A-4147-A177-3AD203B41FA5}">
                      <a16:colId xmlns:a16="http://schemas.microsoft.com/office/drawing/2014/main" val="2765747762"/>
                    </a:ext>
                  </a:extLst>
                </a:gridCol>
                <a:gridCol w="1297315">
                  <a:extLst>
                    <a:ext uri="{9D8B030D-6E8A-4147-A177-3AD203B41FA5}">
                      <a16:colId xmlns:a16="http://schemas.microsoft.com/office/drawing/2014/main" val="855777475"/>
                    </a:ext>
                  </a:extLst>
                </a:gridCol>
                <a:gridCol w="1297315">
                  <a:extLst>
                    <a:ext uri="{9D8B030D-6E8A-4147-A177-3AD203B41FA5}">
                      <a16:colId xmlns:a16="http://schemas.microsoft.com/office/drawing/2014/main" val="1679988612"/>
                    </a:ext>
                  </a:extLst>
                </a:gridCol>
                <a:gridCol w="1297315">
                  <a:extLst>
                    <a:ext uri="{9D8B030D-6E8A-4147-A177-3AD203B41FA5}">
                      <a16:colId xmlns:a16="http://schemas.microsoft.com/office/drawing/2014/main" val="3737764111"/>
                    </a:ext>
                  </a:extLst>
                </a:gridCol>
              </a:tblGrid>
              <a:tr h="569460">
                <a:tc>
                  <a:txBody>
                    <a:bodyPr/>
                    <a:lstStyle/>
                    <a:p>
                      <a:pPr algn="l" rtl="0" fontAlgn="ctr"/>
                      <a:endParaRPr lang="cs-CZ" sz="1500" b="1" i="0" u="none" strike="noStrike" dirty="0">
                        <a:solidFill>
                          <a:srgbClr val="3B3838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67" marR="7067" marT="70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500" b="1" i="0" u="none" strike="noStrike" dirty="0" err="1">
                          <a:solidFill>
                            <a:srgbClr val="3B3838"/>
                          </a:solidFill>
                          <a:effectLst/>
                          <a:latin typeface="Arial" panose="020B0604020202020204" pitchFamily="34" charset="0"/>
                        </a:rPr>
                        <a:t>somato</a:t>
                      </a:r>
                      <a:r>
                        <a:rPr lang="cs-CZ" sz="1500" b="1" i="0" u="none" strike="noStrike" dirty="0">
                          <a:solidFill>
                            <a:srgbClr val="3B3838"/>
                          </a:solidFill>
                          <a:effectLst/>
                          <a:latin typeface="Arial" panose="020B0604020202020204" pitchFamily="34" charset="0"/>
                        </a:rPr>
                        <a:t> motorický</a:t>
                      </a:r>
                    </a:p>
                  </a:txBody>
                  <a:tcPr marL="7067" marR="7067" marT="70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500" b="1" i="0" u="none" strike="noStrike">
                          <a:solidFill>
                            <a:srgbClr val="3B3838"/>
                          </a:solidFill>
                          <a:effectLst/>
                          <a:latin typeface="Arial" panose="020B0604020202020204" pitchFamily="34" charset="0"/>
                        </a:rPr>
                        <a:t>branchio motorický</a:t>
                      </a:r>
                    </a:p>
                  </a:txBody>
                  <a:tcPr marL="7067" marR="7067" marT="70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500" b="1" i="0" u="none" strike="noStrike">
                          <a:solidFill>
                            <a:srgbClr val="3B3838"/>
                          </a:solidFill>
                          <a:effectLst/>
                          <a:latin typeface="Arial" panose="020B0604020202020204" pitchFamily="34" charset="0"/>
                        </a:rPr>
                        <a:t>viscero motorický</a:t>
                      </a:r>
                    </a:p>
                  </a:txBody>
                  <a:tcPr marL="7067" marR="7067" marT="70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500" b="1" i="0" u="none" strike="noStrike">
                          <a:solidFill>
                            <a:srgbClr val="3B3838"/>
                          </a:solidFill>
                          <a:effectLst/>
                          <a:latin typeface="Arial" panose="020B0604020202020204" pitchFamily="34" charset="0"/>
                        </a:rPr>
                        <a:t>viscero senzitivní</a:t>
                      </a:r>
                    </a:p>
                  </a:txBody>
                  <a:tcPr marL="7067" marR="7067" marT="70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500" b="1" i="0" u="none" strike="noStrike">
                          <a:solidFill>
                            <a:srgbClr val="3B3838"/>
                          </a:solidFill>
                          <a:effectLst/>
                          <a:latin typeface="Arial" panose="020B0604020202020204" pitchFamily="34" charset="0"/>
                        </a:rPr>
                        <a:t>somato senzitivní</a:t>
                      </a:r>
                    </a:p>
                  </a:txBody>
                  <a:tcPr marL="7067" marR="7067" marT="70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500" b="1" i="0" u="none" strike="noStrike">
                          <a:solidFill>
                            <a:srgbClr val="3B3838"/>
                          </a:solidFill>
                          <a:effectLst/>
                          <a:latin typeface="Arial" panose="020B0604020202020204" pitchFamily="34" charset="0"/>
                        </a:rPr>
                        <a:t>senzorický</a:t>
                      </a:r>
                    </a:p>
                  </a:txBody>
                  <a:tcPr marL="7067" marR="7067" marT="70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5884147"/>
                  </a:ext>
                </a:extLst>
              </a:tr>
              <a:tr h="300846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500" b="1" i="0" u="none" strike="noStrike">
                          <a:solidFill>
                            <a:srgbClr val="3B3838"/>
                          </a:solidFill>
                          <a:effectLst/>
                          <a:latin typeface="Arial" panose="020B0604020202020204" pitchFamily="34" charset="0"/>
                        </a:rPr>
                        <a:t>I. nervus olfactorius</a:t>
                      </a:r>
                      <a:r>
                        <a:rPr lang="cs-CZ" sz="1500" b="1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cs-CZ" sz="15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endParaRPr lang="cs-CZ" sz="1500" b="1" i="0" u="none" strike="noStrike">
                        <a:solidFill>
                          <a:srgbClr val="3B3838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67" marR="7067" marT="706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67" marR="7067" marT="706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67" marR="7067" marT="706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67" marR="7067" marT="706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67" marR="7067" marT="706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čich</a:t>
                      </a:r>
                    </a:p>
                  </a:txBody>
                  <a:tcPr marL="7067" marR="7067" marT="706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8829511"/>
                  </a:ext>
                </a:extLst>
              </a:tr>
              <a:tr h="300846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500" b="1" i="0" u="none" strike="noStrike">
                          <a:solidFill>
                            <a:srgbClr val="3B3838"/>
                          </a:solidFill>
                          <a:effectLst/>
                          <a:latin typeface="Arial" panose="020B0604020202020204" pitchFamily="34" charset="0"/>
                        </a:rPr>
                        <a:t>II. nervus opticus</a:t>
                      </a:r>
                      <a:r>
                        <a:rPr lang="cs-CZ" sz="1500" b="1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endParaRPr lang="cs-CZ" sz="1500" b="1" i="0" u="none" strike="noStrike">
                        <a:solidFill>
                          <a:srgbClr val="3B3838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67" marR="7067" marT="706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67" marR="7067" marT="706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67" marR="7067" marT="706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67" marR="7067" marT="706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67" marR="7067" marT="706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zrak</a:t>
                      </a:r>
                    </a:p>
                  </a:txBody>
                  <a:tcPr marL="7067" marR="7067" marT="706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6314011"/>
                  </a:ext>
                </a:extLst>
              </a:tr>
              <a:tr h="290102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500" b="1" i="0" u="none" strike="noStrike">
                          <a:solidFill>
                            <a:srgbClr val="3B3838"/>
                          </a:solidFill>
                          <a:effectLst/>
                          <a:latin typeface="Arial" panose="020B0604020202020204" pitchFamily="34" charset="0"/>
                        </a:rPr>
                        <a:t>III. nervus oculomotorius </a:t>
                      </a:r>
                      <a:r>
                        <a:rPr lang="cs-CZ" sz="1500" b="1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endParaRPr lang="cs-CZ" sz="1500" b="1" i="0" u="none" strike="noStrike">
                        <a:solidFill>
                          <a:srgbClr val="3B3838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67" marR="7067" marT="706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67" marR="7067" marT="706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67" marR="7067" marT="706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67" marR="7067" marT="706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67" marR="7067" marT="706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67" marR="7067" marT="706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0566278"/>
                  </a:ext>
                </a:extLst>
              </a:tr>
              <a:tr h="290102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500" b="1" i="0" u="none" strike="noStrike">
                          <a:solidFill>
                            <a:srgbClr val="3B3838"/>
                          </a:solidFill>
                          <a:effectLst/>
                          <a:latin typeface="Arial" panose="020B0604020202020204" pitchFamily="34" charset="0"/>
                        </a:rPr>
                        <a:t>IV. nervus trochlearis</a:t>
                      </a:r>
                      <a:r>
                        <a:rPr lang="cs-CZ" sz="1500" b="1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endParaRPr lang="cs-CZ" sz="1500" b="1" i="0" u="none" strike="noStrike">
                        <a:solidFill>
                          <a:srgbClr val="3B3838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67" marR="7067" marT="706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67" marR="7067" marT="706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67" marR="7067" marT="706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67" marR="7067" marT="706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67" marR="7067" marT="706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67" marR="7067" marT="706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1018402"/>
                  </a:ext>
                </a:extLst>
              </a:tr>
              <a:tr h="290102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500" b="1" i="0" u="none" strike="noStrike">
                          <a:solidFill>
                            <a:srgbClr val="3B3838"/>
                          </a:solidFill>
                          <a:effectLst/>
                          <a:latin typeface="Arial" panose="020B0604020202020204" pitchFamily="34" charset="0"/>
                        </a:rPr>
                        <a:t>V. nervus trigeminus  </a:t>
                      </a:r>
                      <a:r>
                        <a:rPr lang="cs-CZ" sz="1500" b="1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endParaRPr lang="cs-CZ" sz="1500" b="1" i="0" u="none" strike="noStrike">
                        <a:solidFill>
                          <a:srgbClr val="3B3838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67" marR="7067" marT="706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67" marR="7067" marT="706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67" marR="7067" marT="706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67" marR="7067" marT="706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67" marR="7067" marT="706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67" marR="7067" marT="706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9521116"/>
                  </a:ext>
                </a:extLst>
              </a:tr>
              <a:tr h="290102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500" b="1" i="0" u="none" strike="noStrike">
                          <a:solidFill>
                            <a:srgbClr val="3B3838"/>
                          </a:solidFill>
                          <a:effectLst/>
                          <a:latin typeface="Arial" panose="020B0604020202020204" pitchFamily="34" charset="0"/>
                        </a:rPr>
                        <a:t>VI. nervus abducens </a:t>
                      </a:r>
                      <a:r>
                        <a:rPr lang="cs-CZ" sz="1500" b="1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endParaRPr lang="cs-CZ" sz="1500" b="1" i="0" u="none" strike="noStrike">
                        <a:solidFill>
                          <a:srgbClr val="3B3838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67" marR="7067" marT="706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67" marR="7067" marT="706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67" marR="7067" marT="706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67" marR="7067" marT="706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67" marR="7067" marT="706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67" marR="7067" marT="706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6796834"/>
                  </a:ext>
                </a:extLst>
              </a:tr>
              <a:tr h="300846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500" b="1" i="0" u="none" strike="noStrike" dirty="0">
                          <a:solidFill>
                            <a:srgbClr val="3B3838"/>
                          </a:solidFill>
                          <a:effectLst/>
                          <a:latin typeface="Arial" panose="020B0604020202020204" pitchFamily="34" charset="0"/>
                        </a:rPr>
                        <a:t>VII. </a:t>
                      </a:r>
                      <a:r>
                        <a:rPr lang="cs-CZ" sz="1500" b="1" i="0" u="none" strike="noStrike" dirty="0" err="1">
                          <a:solidFill>
                            <a:srgbClr val="3B3838"/>
                          </a:solidFill>
                          <a:effectLst/>
                          <a:latin typeface="Arial" panose="020B0604020202020204" pitchFamily="34" charset="0"/>
                        </a:rPr>
                        <a:t>nervus</a:t>
                      </a:r>
                      <a:r>
                        <a:rPr lang="cs-CZ" sz="1500" b="1" i="0" u="none" strike="noStrike" dirty="0">
                          <a:solidFill>
                            <a:srgbClr val="3B3838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cs-CZ" sz="1500" b="1" i="0" u="none" strike="noStrike" dirty="0" err="1">
                          <a:solidFill>
                            <a:srgbClr val="3B3838"/>
                          </a:solidFill>
                          <a:effectLst/>
                          <a:latin typeface="Arial" panose="020B0604020202020204" pitchFamily="34" charset="0"/>
                        </a:rPr>
                        <a:t>facialis</a:t>
                      </a:r>
                      <a:r>
                        <a:rPr lang="cs-CZ" sz="1500" b="1" i="0" u="none" strike="noStrike" dirty="0">
                          <a:solidFill>
                            <a:srgbClr val="3B3838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cs-CZ" sz="15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endParaRPr lang="cs-CZ" sz="1500" b="1" i="0" u="none" strike="noStrike" dirty="0">
                        <a:solidFill>
                          <a:srgbClr val="3B3838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67" marR="7067" marT="706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67" marR="7067" marT="706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67" marR="7067" marT="706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67" marR="7067" marT="706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67" marR="7067" marT="706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chuť</a:t>
                      </a:r>
                    </a:p>
                  </a:txBody>
                  <a:tcPr marL="7067" marR="7067" marT="706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4425254"/>
                  </a:ext>
                </a:extLst>
              </a:tr>
              <a:tr h="290102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500" b="1" i="0" u="none" strike="noStrike">
                          <a:solidFill>
                            <a:srgbClr val="3B3838"/>
                          </a:solidFill>
                          <a:effectLst/>
                          <a:latin typeface="Arial" panose="020B0604020202020204" pitchFamily="34" charset="0"/>
                        </a:rPr>
                        <a:t>VIII. nervus vestibulocochlearis </a:t>
                      </a:r>
                      <a:r>
                        <a:rPr lang="cs-CZ" sz="1500" b="1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endParaRPr lang="cs-CZ" sz="1500" b="1" i="0" u="none" strike="noStrike">
                        <a:solidFill>
                          <a:srgbClr val="3B3838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67" marR="7067" marT="706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67" marR="7067" marT="706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67" marR="7067" marT="706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67" marR="7067" marT="706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67" marR="7067" marT="706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rovnováha + sluch</a:t>
                      </a:r>
                    </a:p>
                  </a:txBody>
                  <a:tcPr marL="7067" marR="7067" marT="706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1117377"/>
                  </a:ext>
                </a:extLst>
              </a:tr>
              <a:tr h="300846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500" b="1" i="0" u="none" strike="noStrike">
                          <a:solidFill>
                            <a:srgbClr val="3B3838"/>
                          </a:solidFill>
                          <a:effectLst/>
                          <a:latin typeface="Arial" panose="020B0604020202020204" pitchFamily="34" charset="0"/>
                        </a:rPr>
                        <a:t>IX. nervus glosshopharyngeus </a:t>
                      </a:r>
                      <a:r>
                        <a:rPr lang="cs-CZ" sz="1500" b="1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endParaRPr lang="cs-CZ" sz="1500" b="1" i="0" u="none" strike="noStrike">
                        <a:solidFill>
                          <a:srgbClr val="3B3838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67" marR="7067" marT="706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67" marR="7067" marT="706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67" marR="7067" marT="706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67" marR="7067" marT="706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67" marR="7067" marT="706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chuť</a:t>
                      </a:r>
                    </a:p>
                  </a:txBody>
                  <a:tcPr marL="7067" marR="7067" marT="706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3320185"/>
                  </a:ext>
                </a:extLst>
              </a:tr>
              <a:tr h="300846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500" b="1" i="0" u="none" strike="noStrike">
                          <a:solidFill>
                            <a:srgbClr val="3B3838"/>
                          </a:solidFill>
                          <a:effectLst/>
                          <a:latin typeface="Arial" panose="020B0604020202020204" pitchFamily="34" charset="0"/>
                        </a:rPr>
                        <a:t>X. nervus vagus</a:t>
                      </a: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67" marR="7067" marT="706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67" marR="7067" marT="706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67" marR="7067" marT="706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67" marR="7067" marT="706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67" marR="7067" marT="706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chuť</a:t>
                      </a:r>
                    </a:p>
                  </a:txBody>
                  <a:tcPr marL="7067" marR="7067" marT="706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0238324"/>
                  </a:ext>
                </a:extLst>
              </a:tr>
              <a:tr h="290102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500" b="1" i="0" u="none" strike="noStrike">
                          <a:solidFill>
                            <a:srgbClr val="3B3838"/>
                          </a:solidFill>
                          <a:effectLst/>
                          <a:latin typeface="Arial" panose="020B0604020202020204" pitchFamily="34" charset="0"/>
                        </a:rPr>
                        <a:t>XI. nervus accesorius </a:t>
                      </a:r>
                      <a:r>
                        <a:rPr lang="cs-CZ" sz="1500" b="1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endParaRPr lang="cs-CZ" sz="1500" b="1" i="0" u="none" strike="noStrike">
                        <a:solidFill>
                          <a:srgbClr val="3B3838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67" marR="7067" marT="706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67" marR="7067" marT="706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67" marR="7067" marT="706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67" marR="7067" marT="706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67" marR="7067" marT="706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67" marR="7067" marT="706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4062192"/>
                  </a:ext>
                </a:extLst>
              </a:tr>
              <a:tr h="290102">
                <a:tc>
                  <a:txBody>
                    <a:bodyPr/>
                    <a:lstStyle/>
                    <a:p>
                      <a:pPr algn="l" fontAlgn="b"/>
                      <a:r>
                        <a:rPr lang="cs-CZ" sz="1500" b="1" i="0" u="none" strike="noStrike">
                          <a:solidFill>
                            <a:srgbClr val="3B3838"/>
                          </a:solidFill>
                          <a:effectLst/>
                          <a:latin typeface="Arial" panose="020B0604020202020204" pitchFamily="34" charset="0"/>
                        </a:rPr>
                        <a:t>XII. nervus hypoglossus </a:t>
                      </a:r>
                    </a:p>
                  </a:txBody>
                  <a:tcPr marL="7067" marR="7067" marT="70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67" marR="7067" marT="706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67" marR="7067" marT="706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67" marR="7067" marT="706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67" marR="7067" marT="706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67" marR="7067" marT="706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67" marR="7067" marT="706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5860742"/>
                  </a:ext>
                </a:extLst>
              </a:tr>
            </a:tbl>
          </a:graphicData>
        </a:graphic>
      </p:graphicFrame>
      <p:pic>
        <p:nvPicPr>
          <p:cNvPr id="3" name="Obrázek 2">
            <a:extLst>
              <a:ext uri="{FF2B5EF4-FFF2-40B4-BE49-F238E27FC236}">
                <a16:creationId xmlns:a16="http://schemas.microsoft.com/office/drawing/2014/main" id="{5876D648-6AAE-C546-8B09-7D994BD7C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820" y="5215802"/>
            <a:ext cx="1322022" cy="303954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DEE335A3-83E5-4042-A78A-EECE1EB7FA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2843" y="5215802"/>
            <a:ext cx="1322022" cy="32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902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 descr="page124image44428672">
            <a:extLst>
              <a:ext uri="{FF2B5EF4-FFF2-40B4-BE49-F238E27FC236}">
                <a16:creationId xmlns:a16="http://schemas.microsoft.com/office/drawing/2014/main" id="{7E19498F-F63F-334C-97FC-468752E38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118" y="707954"/>
            <a:ext cx="7123323" cy="639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5E9C545C-B808-FB42-A2B9-E7C590F06E2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0187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sz="36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Hypoglossus</a:t>
            </a:r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(XII.)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181BBD-73B4-7C46-95B5-9BAF26115D30}"/>
              </a:ext>
            </a:extLst>
          </p:cNvPr>
          <p:cNvSpPr txBox="1">
            <a:spLocks noChangeArrowheads="1"/>
          </p:cNvSpPr>
          <p:nvPr/>
        </p:nvSpPr>
        <p:spPr>
          <a:xfrm>
            <a:off x="237995" y="1152395"/>
            <a:ext cx="11627433" cy="5561556"/>
          </a:xfrm>
          <a:prstGeom prst="rect">
            <a:avLst/>
          </a:prstGeom>
          <a:noFill/>
          <a:ln cap="flat" algn="ctr">
            <a:noFill/>
            <a:miter lim="800000"/>
            <a:headEnd/>
            <a:tailEnd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trigeminus (V.)</a:t>
            </a: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mandibularis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lingualis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hypoglossus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(XII.)</a:t>
            </a: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Mm. linguae</a:t>
            </a: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cs-CZ" altLang="cs-CZ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geniohyoideus</a:t>
            </a:r>
            <a:r>
              <a:rPr lang="cs-CZ" altLang="cs-CZ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(C1+2)</a:t>
            </a: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Ansa</a:t>
            </a:r>
            <a:r>
              <a:rPr lang="cs-CZ" altLang="cs-CZ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cervicalis</a:t>
            </a:r>
            <a:r>
              <a:rPr lang="cs-CZ" altLang="cs-CZ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radix superior</a:t>
            </a: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Ansa</a:t>
            </a:r>
            <a:r>
              <a:rPr lang="cs-CZ" altLang="cs-CZ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cervicalis</a:t>
            </a:r>
            <a:r>
              <a:rPr lang="cs-CZ" altLang="cs-CZ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radix </a:t>
            </a:r>
            <a:r>
              <a:rPr lang="cs-CZ" altLang="cs-CZ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inferior</a:t>
            </a:r>
            <a:endParaRPr lang="cs-CZ" altLang="cs-CZ" sz="2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16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16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1600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CC1B08"/>
              </a:buClr>
              <a:buSzPct val="75000"/>
              <a:buNone/>
              <a:defRPr/>
            </a:pPr>
            <a:endParaRPr lang="cs-CZ" altLang="cs-CZ" sz="1100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3963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79486590-945D-3E41-ACFE-55C35DF443AD}"/>
              </a:ext>
            </a:extLst>
          </p:cNvPr>
          <p:cNvSpPr txBox="1">
            <a:spLocks noChangeArrowheads="1"/>
          </p:cNvSpPr>
          <p:nvPr/>
        </p:nvSpPr>
        <p:spPr>
          <a:xfrm>
            <a:off x="237995" y="1152395"/>
            <a:ext cx="11627433" cy="5561556"/>
          </a:xfrm>
          <a:prstGeom prst="rect">
            <a:avLst/>
          </a:prstGeom>
          <a:noFill/>
          <a:ln cap="flat" algn="ctr">
            <a:noFill/>
            <a:miter lim="800000"/>
            <a:headEnd/>
            <a:tailEnd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genioglossus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cs-CZ" sz="2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16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16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1600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CC1B08"/>
              </a:buClr>
              <a:buSzPct val="75000"/>
              <a:buNone/>
              <a:defRPr/>
            </a:pPr>
            <a:endParaRPr lang="cs-CZ" altLang="cs-CZ" sz="1100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795" name="Picture 3" descr="page120image44320592">
            <a:extLst>
              <a:ext uri="{FF2B5EF4-FFF2-40B4-BE49-F238E27FC236}">
                <a16:creationId xmlns:a16="http://schemas.microsoft.com/office/drawing/2014/main" id="{CCD3B89D-DFCF-3C45-89A5-2E1A6C1EA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756" y="2205822"/>
            <a:ext cx="4905774" cy="465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3" name="Picture 1" descr="page104image44422640">
            <a:extLst>
              <a:ext uri="{FF2B5EF4-FFF2-40B4-BE49-F238E27FC236}">
                <a16:creationId xmlns:a16="http://schemas.microsoft.com/office/drawing/2014/main" id="{302CE2CA-EC43-F84C-9BE1-E3B2A0136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722" y="2379531"/>
            <a:ext cx="3965633" cy="409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4" name="Picture 2" descr="page104image44424720">
            <a:extLst>
              <a:ext uri="{FF2B5EF4-FFF2-40B4-BE49-F238E27FC236}">
                <a16:creationId xmlns:a16="http://schemas.microsoft.com/office/drawing/2014/main" id="{800FCE25-B657-DB4B-8F5B-026251C5E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089" y="2379531"/>
            <a:ext cx="3965633" cy="409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0C808E79-A858-5844-B8FC-5919070FB9C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0187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sz="36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hypoglossus</a:t>
            </a:r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(XII)</a:t>
            </a:r>
          </a:p>
        </p:txBody>
      </p:sp>
    </p:spTree>
    <p:extLst>
      <p:ext uri="{BB962C8B-B14F-4D97-AF65-F5344CB8AC3E}">
        <p14:creationId xmlns:p14="http://schemas.microsoft.com/office/powerpoint/2010/main" val="14652843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B4C6C6-9C05-BF42-BD05-E2B0A6425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01873"/>
          </a:xfrm>
          <a:solidFill>
            <a:schemeClr val="bg2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Neuroanatomie – nervi </a:t>
            </a:r>
            <a:r>
              <a:rPr lang="cs-CZ" sz="36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craniales</a:t>
            </a:r>
            <a:endParaRPr lang="cs-CZ" sz="36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A91C7801-235A-AD44-BEA6-98F43BED0845}"/>
              </a:ext>
            </a:extLst>
          </p:cNvPr>
          <p:cNvSpPr txBox="1"/>
          <p:nvPr/>
        </p:nvSpPr>
        <p:spPr>
          <a:xfrm>
            <a:off x="6534289" y="6488667"/>
            <a:ext cx="6754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chemeClr val="bg2">
                    <a:lumMod val="50000"/>
                  </a:schemeClr>
                </a:solidFill>
              </a:rPr>
              <a:t>© </a:t>
            </a:r>
            <a:r>
              <a:rPr lang="cs-CZ" i="1" dirty="0" err="1">
                <a:solidFill>
                  <a:schemeClr val="bg2">
                    <a:lumMod val="50000"/>
                  </a:schemeClr>
                </a:solidFill>
              </a:rPr>
              <a:t>Thieme</a:t>
            </a:r>
            <a:r>
              <a:rPr lang="cs-CZ" i="1" dirty="0">
                <a:solidFill>
                  <a:schemeClr val="bg2">
                    <a:lumMod val="50000"/>
                  </a:schemeClr>
                </a:solidFill>
              </a:rPr>
              <a:t> Atlas </a:t>
            </a:r>
            <a:r>
              <a:rPr lang="cs-CZ" i="1" dirty="0" err="1">
                <a:solidFill>
                  <a:schemeClr val="bg2">
                    <a:lumMod val="50000"/>
                  </a:schemeClr>
                </a:solidFill>
              </a:rPr>
              <a:t>of</a:t>
            </a:r>
            <a:r>
              <a:rPr lang="cs-CZ" i="1" dirty="0">
                <a:solidFill>
                  <a:schemeClr val="bg2">
                    <a:lumMod val="50000"/>
                  </a:schemeClr>
                </a:solidFill>
              </a:rPr>
              <a:t>  </a:t>
            </a:r>
            <a:r>
              <a:rPr lang="cs-CZ" i="1" dirty="0" err="1">
                <a:solidFill>
                  <a:schemeClr val="bg2">
                    <a:lumMod val="50000"/>
                  </a:schemeClr>
                </a:solidFill>
              </a:rPr>
              <a:t>Anantomy</a:t>
            </a:r>
            <a:r>
              <a:rPr lang="cs-CZ" i="1" dirty="0">
                <a:solidFill>
                  <a:schemeClr val="bg2">
                    <a:lumMod val="50000"/>
                  </a:schemeClr>
                </a:solidFill>
              </a:rPr>
              <a:t>/</a:t>
            </a:r>
            <a:r>
              <a:rPr lang="cs-CZ" i="1" dirty="0" err="1">
                <a:solidFill>
                  <a:schemeClr val="bg2">
                    <a:lumMod val="50000"/>
                  </a:schemeClr>
                </a:solidFill>
              </a:rPr>
              <a:t>Gray‘s</a:t>
            </a:r>
            <a:r>
              <a:rPr lang="cs-CZ" i="1" dirty="0">
                <a:solidFill>
                  <a:schemeClr val="bg2">
                    <a:lumMod val="50000"/>
                  </a:schemeClr>
                </a:solidFill>
              </a:rPr>
              <a:t> Anatomy </a:t>
            </a:r>
            <a:r>
              <a:rPr lang="cs-CZ" i="1" dirty="0" err="1">
                <a:solidFill>
                  <a:schemeClr val="bg2">
                    <a:lumMod val="50000"/>
                  </a:schemeClr>
                </a:solidFill>
              </a:rPr>
              <a:t>for</a:t>
            </a:r>
            <a:r>
              <a:rPr lang="cs-CZ" i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bg2">
                    <a:lumMod val="50000"/>
                  </a:schemeClr>
                </a:solidFill>
              </a:rPr>
              <a:t>Students</a:t>
            </a:r>
            <a:endParaRPr lang="cs-CZ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A642D23-8579-634E-B983-BE2895DC89DD}"/>
              </a:ext>
            </a:extLst>
          </p:cNvPr>
          <p:cNvSpPr txBox="1"/>
          <p:nvPr/>
        </p:nvSpPr>
        <p:spPr>
          <a:xfrm>
            <a:off x="3877857" y="4291673"/>
            <a:ext cx="43214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/>
              <a:t>Prof. MUDr. Jiří Ferda, Ph.D.</a:t>
            </a:r>
          </a:p>
        </p:txBody>
      </p:sp>
    </p:spTree>
    <p:extLst>
      <p:ext uri="{BB962C8B-B14F-4D97-AF65-F5344CB8AC3E}">
        <p14:creationId xmlns:p14="http://schemas.microsoft.com/office/powerpoint/2010/main" val="36480859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 descr="page132image44310864">
            <a:extLst>
              <a:ext uri="{FF2B5EF4-FFF2-40B4-BE49-F238E27FC236}">
                <a16:creationId xmlns:a16="http://schemas.microsoft.com/office/drawing/2014/main" id="{9118C6FE-26D9-7743-8C64-61B1F1B1B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342" y="681478"/>
            <a:ext cx="8765754" cy="627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C2B4E84D-C4F5-B245-B204-0565A6A3DAC0}"/>
              </a:ext>
            </a:extLst>
          </p:cNvPr>
          <p:cNvSpPr txBox="1">
            <a:spLocks noChangeArrowheads="1"/>
          </p:cNvSpPr>
          <p:nvPr/>
        </p:nvSpPr>
        <p:spPr>
          <a:xfrm>
            <a:off x="237995" y="1152395"/>
            <a:ext cx="11627433" cy="5561556"/>
          </a:xfrm>
          <a:prstGeom prst="rect">
            <a:avLst/>
          </a:prstGeom>
          <a:noFill/>
          <a:ln cap="flat" algn="ctr">
            <a:noFill/>
            <a:miter lim="800000"/>
            <a:headEnd/>
            <a:tailEnd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olfactorius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(I.)</a:t>
            </a: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Bulbus </a:t>
            </a:r>
            <a:r>
              <a:rPr lang="cs-CZ" altLang="cs-CZ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olfactorius</a:t>
            </a:r>
            <a:endParaRPr lang="cs-CZ" altLang="cs-CZ" sz="2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Filla </a:t>
            </a:r>
            <a:r>
              <a:rPr lang="cs-CZ" altLang="cs-CZ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olfactoria</a:t>
            </a:r>
            <a:endParaRPr lang="cs-CZ" altLang="cs-CZ" sz="2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ophtalmicus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(V1)</a:t>
            </a: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ethmoidalis</a:t>
            </a:r>
            <a:r>
              <a:rPr lang="cs-CZ" altLang="cs-CZ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anterior</a:t>
            </a:r>
            <a:endParaRPr lang="cs-CZ" altLang="cs-CZ" sz="2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2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Nervus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maxillaris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(V2)</a:t>
            </a: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Ganglion </a:t>
            </a:r>
            <a:r>
              <a:rPr lang="cs-CZ" altLang="cs-CZ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pterygopalatinum</a:t>
            </a:r>
            <a:endParaRPr lang="cs-CZ" altLang="cs-CZ" sz="2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Rami </a:t>
            </a:r>
            <a:r>
              <a:rPr lang="cs-CZ" altLang="cs-CZ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nasales</a:t>
            </a:r>
            <a:r>
              <a:rPr lang="cs-CZ" altLang="cs-CZ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post. </a:t>
            </a:r>
            <a:r>
              <a:rPr lang="cs-CZ" altLang="cs-CZ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laterales</a:t>
            </a:r>
            <a:r>
              <a:rPr lang="cs-CZ" altLang="cs-CZ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super.</a:t>
            </a: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Rami </a:t>
            </a:r>
            <a:r>
              <a:rPr lang="cs-CZ" altLang="cs-CZ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nasales</a:t>
            </a:r>
            <a:r>
              <a:rPr lang="cs-CZ" altLang="cs-CZ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post.  </a:t>
            </a:r>
            <a:r>
              <a:rPr lang="cs-CZ" altLang="cs-CZ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laterales</a:t>
            </a:r>
            <a:r>
              <a:rPr lang="cs-CZ" altLang="cs-CZ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infer</a:t>
            </a:r>
            <a:r>
              <a:rPr lang="cs-CZ" altLang="cs-CZ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palatinus</a:t>
            </a:r>
            <a:r>
              <a:rPr lang="cs-CZ" altLang="cs-CZ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major</a:t>
            </a: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palatinus</a:t>
            </a:r>
            <a:r>
              <a:rPr lang="cs-CZ" altLang="cs-CZ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minor</a:t>
            </a: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16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16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1600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CC1B08"/>
              </a:buClr>
              <a:buSzPct val="75000"/>
              <a:buNone/>
              <a:defRPr/>
            </a:pPr>
            <a:endParaRPr lang="cs-CZ" altLang="cs-CZ" sz="1100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0A71A7A2-75EF-7241-90C9-24A78A0A650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0187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Nervi </a:t>
            </a:r>
            <a:r>
              <a:rPr lang="cs-CZ" sz="36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cavi</a:t>
            </a:r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nasi</a:t>
            </a:r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cs-CZ" sz="36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palati</a:t>
            </a:r>
            <a:endParaRPr lang="cs-CZ" sz="36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9607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 descr="page132image44313984">
            <a:extLst>
              <a:ext uri="{FF2B5EF4-FFF2-40B4-BE49-F238E27FC236}">
                <a16:creationId xmlns:a16="http://schemas.microsoft.com/office/drawing/2014/main" id="{E2F96E0C-B8BF-2C4B-9FD8-0EC74EB9B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292" y="901873"/>
            <a:ext cx="8082708" cy="538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4A155B71-E679-A84F-9117-3178450E3E3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0187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Nervi </a:t>
            </a:r>
            <a:r>
              <a:rPr lang="cs-CZ" sz="36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cavi</a:t>
            </a:r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nasi</a:t>
            </a:r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cs-CZ" sz="36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palati</a:t>
            </a:r>
            <a:endParaRPr lang="cs-CZ" sz="36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364ACA6-0288-DD4B-B446-00F446E7C52D}"/>
              </a:ext>
            </a:extLst>
          </p:cNvPr>
          <p:cNvSpPr txBox="1">
            <a:spLocks noChangeArrowheads="1"/>
          </p:cNvSpPr>
          <p:nvPr/>
        </p:nvSpPr>
        <p:spPr>
          <a:xfrm>
            <a:off x="237995" y="1152395"/>
            <a:ext cx="11627433" cy="5561556"/>
          </a:xfrm>
          <a:prstGeom prst="rect">
            <a:avLst/>
          </a:prstGeom>
          <a:noFill/>
          <a:ln cap="flat" algn="ctr">
            <a:noFill/>
            <a:miter lim="800000"/>
            <a:headEnd/>
            <a:tailEnd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olfactorius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(I.)</a:t>
            </a: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Bulbus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olfactorius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Filla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olfactoria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ophtalmicus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(V1)</a:t>
            </a: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ethmoidalis</a:t>
            </a:r>
            <a:r>
              <a:rPr lang="cs-CZ" altLang="cs-CZ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anterior</a:t>
            </a:r>
            <a:endParaRPr lang="cs-CZ" altLang="cs-CZ" sz="2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Rami </a:t>
            </a:r>
            <a:r>
              <a:rPr lang="cs-CZ" altLang="cs-CZ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nasales</a:t>
            </a:r>
            <a:r>
              <a:rPr lang="cs-CZ" altLang="cs-CZ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mediales</a:t>
            </a:r>
            <a:endParaRPr lang="cs-CZ" altLang="cs-CZ" sz="2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2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Nervus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maxillaris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(V2)</a:t>
            </a: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Ganglion </a:t>
            </a:r>
            <a:r>
              <a:rPr lang="cs-CZ" altLang="cs-CZ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pterygopalatinum</a:t>
            </a:r>
            <a:endParaRPr lang="cs-CZ" altLang="cs-CZ" sz="2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Rami </a:t>
            </a:r>
            <a:r>
              <a:rPr lang="cs-CZ" altLang="cs-CZ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nasales</a:t>
            </a:r>
            <a:r>
              <a:rPr lang="cs-CZ" altLang="cs-CZ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post. </a:t>
            </a:r>
            <a:r>
              <a:rPr lang="cs-CZ" altLang="cs-CZ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medialles</a:t>
            </a:r>
            <a:r>
              <a:rPr lang="cs-CZ" altLang="cs-CZ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sup.</a:t>
            </a: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nasopalatinus</a:t>
            </a:r>
            <a:endParaRPr lang="cs-CZ" altLang="cs-CZ" sz="2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16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16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1600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CC1B08"/>
              </a:buClr>
              <a:buSzPct val="75000"/>
              <a:buNone/>
              <a:defRPr/>
            </a:pPr>
            <a:endParaRPr lang="cs-CZ" altLang="cs-CZ" sz="1100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9353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 descr="page111image44602656">
            <a:extLst>
              <a:ext uri="{FF2B5EF4-FFF2-40B4-BE49-F238E27FC236}">
                <a16:creationId xmlns:a16="http://schemas.microsoft.com/office/drawing/2014/main" id="{6FE1BEC9-61C4-A94F-B4D8-70A6E26DF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221" y="198304"/>
            <a:ext cx="6996476" cy="749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A9DC6CAA-B441-DF4D-9CB1-1BCD294291B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0187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trigeminus (V) / n. </a:t>
            </a:r>
            <a:r>
              <a:rPr lang="cs-CZ" sz="36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facialis</a:t>
            </a:r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(VII)         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3E4286-66B4-7A4F-BA05-1327DB7511E9}"/>
              </a:ext>
            </a:extLst>
          </p:cNvPr>
          <p:cNvSpPr txBox="1">
            <a:spLocks noChangeArrowheads="1"/>
          </p:cNvSpPr>
          <p:nvPr/>
        </p:nvSpPr>
        <p:spPr>
          <a:xfrm>
            <a:off x="183132" y="648222"/>
            <a:ext cx="11627433" cy="5561556"/>
          </a:xfrm>
          <a:prstGeom prst="rect">
            <a:avLst/>
          </a:prstGeom>
          <a:noFill/>
          <a:ln cap="flat" algn="ctr">
            <a:noFill/>
            <a:miter lim="800000"/>
            <a:headEnd/>
            <a:tailEnd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ophtalmicus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(V1)</a:t>
            </a: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supraorbitalis</a:t>
            </a:r>
            <a:endParaRPr lang="cs-CZ" altLang="cs-CZ" sz="20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maxillaris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(V2)</a:t>
            </a: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infraorbitalis</a:t>
            </a:r>
            <a:endParaRPr lang="cs-CZ" altLang="cs-CZ" sz="20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mandibularis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(V3)</a:t>
            </a: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mentalis</a:t>
            </a:r>
            <a:endParaRPr lang="cs-CZ" altLang="cs-CZ" sz="20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facialis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(VII.)</a:t>
            </a: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16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1600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CC1B08"/>
              </a:buClr>
              <a:buSzPct val="75000"/>
              <a:buNone/>
              <a:defRPr/>
            </a:pPr>
            <a:endParaRPr lang="cs-CZ" altLang="cs-CZ" sz="1100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8879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 descr="page110image44755104">
            <a:extLst>
              <a:ext uri="{FF2B5EF4-FFF2-40B4-BE49-F238E27FC236}">
                <a16:creationId xmlns:a16="http://schemas.microsoft.com/office/drawing/2014/main" id="{BF7C270D-F820-064F-80F7-99A807360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713" y="429657"/>
            <a:ext cx="6811973" cy="696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9063931E-55BA-0540-9F2F-62253991A86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0187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trigeminus (V)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BBFBC2-B6FA-B64C-8BAA-B95EDE2553BA}"/>
              </a:ext>
            </a:extLst>
          </p:cNvPr>
          <p:cNvSpPr txBox="1">
            <a:spLocks noChangeArrowheads="1"/>
          </p:cNvSpPr>
          <p:nvPr/>
        </p:nvSpPr>
        <p:spPr>
          <a:xfrm>
            <a:off x="282283" y="901873"/>
            <a:ext cx="11627433" cy="5561556"/>
          </a:xfrm>
          <a:prstGeom prst="rect">
            <a:avLst/>
          </a:prstGeom>
          <a:noFill/>
          <a:ln cap="flat" algn="ctr">
            <a:noFill/>
            <a:miter lim="800000"/>
            <a:headEnd/>
            <a:tailEnd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ophtalmicus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(V1)</a:t>
            </a: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supraorbitalis</a:t>
            </a:r>
            <a:endParaRPr lang="cs-CZ" altLang="cs-CZ" sz="20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maxillaris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(V2)</a:t>
            </a: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infraorbitalis</a:t>
            </a:r>
            <a:endParaRPr lang="cs-CZ" altLang="cs-CZ" sz="20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mandibularis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(V3)</a:t>
            </a: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mentalis</a:t>
            </a:r>
            <a:endParaRPr lang="cs-CZ" altLang="cs-CZ" sz="20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16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1600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CC1B08"/>
              </a:buClr>
              <a:buSzPct val="75000"/>
              <a:buNone/>
              <a:defRPr/>
            </a:pPr>
            <a:endParaRPr lang="cs-CZ" altLang="cs-CZ" sz="1100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5784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 descr="page118image44415824">
            <a:extLst>
              <a:ext uri="{FF2B5EF4-FFF2-40B4-BE49-F238E27FC236}">
                <a16:creationId xmlns:a16="http://schemas.microsoft.com/office/drawing/2014/main" id="{A880083D-54AD-BB4A-9DE4-5E8FBDE11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85" y="1242457"/>
            <a:ext cx="5111827" cy="5963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ABB16E3-7ED1-7845-9304-EDE698D89627}"/>
              </a:ext>
            </a:extLst>
          </p:cNvPr>
          <p:cNvSpPr txBox="1">
            <a:spLocks noChangeArrowheads="1"/>
          </p:cNvSpPr>
          <p:nvPr/>
        </p:nvSpPr>
        <p:spPr>
          <a:xfrm>
            <a:off x="282283" y="1075277"/>
            <a:ext cx="11627433" cy="5561556"/>
          </a:xfrm>
          <a:prstGeom prst="rect">
            <a:avLst/>
          </a:prstGeom>
          <a:noFill/>
          <a:ln cap="flat" algn="ctr">
            <a:noFill/>
            <a:miter lim="800000"/>
            <a:headEnd/>
            <a:tailEnd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nasopalatinus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n. </a:t>
            </a: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palatinus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major, n. </a:t>
            </a: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palatinus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minor, n. </a:t>
            </a: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infraorbitalis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buccalis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(V3)</a:t>
            </a: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16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16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1600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CC1B08"/>
              </a:buClr>
              <a:buSzPct val="75000"/>
              <a:buNone/>
              <a:defRPr/>
            </a:pPr>
            <a:endParaRPr lang="cs-CZ" altLang="cs-CZ" sz="1100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178" name="Picture 2" descr="page118image44405840">
            <a:extLst>
              <a:ext uri="{FF2B5EF4-FFF2-40B4-BE49-F238E27FC236}">
                <a16:creationId xmlns:a16="http://schemas.microsoft.com/office/drawing/2014/main" id="{676E62D9-AAAC-E843-801B-6A7B5CB9D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2" y="1542447"/>
            <a:ext cx="5231823" cy="566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9B61C995-F3AE-D04B-A62C-9EF2550A744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0187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sz="36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maxillaris</a:t>
            </a:r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(V2)</a:t>
            </a:r>
          </a:p>
        </p:txBody>
      </p:sp>
    </p:spTree>
    <p:extLst>
      <p:ext uri="{BB962C8B-B14F-4D97-AF65-F5344CB8AC3E}">
        <p14:creationId xmlns:p14="http://schemas.microsoft.com/office/powerpoint/2010/main" val="7410539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 descr="page112image44824384">
            <a:extLst>
              <a:ext uri="{FF2B5EF4-FFF2-40B4-BE49-F238E27FC236}">
                <a16:creationId xmlns:a16="http://schemas.microsoft.com/office/drawing/2014/main" id="{D2BF9D74-B8FD-6D46-B4F6-0F733A78E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396" y="-777029"/>
            <a:ext cx="7037264" cy="8059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89C7E692-A1E9-0647-971A-3D055B3B9D4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0187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Fossa</a:t>
            </a:r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infratemporalis</a:t>
            </a:r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n. </a:t>
            </a:r>
            <a:r>
              <a:rPr lang="cs-CZ" sz="36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mandibularis</a:t>
            </a:r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(V3.)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8C7222-3376-DF42-AF50-61B96B826C8A}"/>
              </a:ext>
            </a:extLst>
          </p:cNvPr>
          <p:cNvSpPr txBox="1">
            <a:spLocks noChangeArrowheads="1"/>
          </p:cNvSpPr>
          <p:nvPr/>
        </p:nvSpPr>
        <p:spPr>
          <a:xfrm>
            <a:off x="282283" y="901873"/>
            <a:ext cx="11627433" cy="5561556"/>
          </a:xfrm>
          <a:prstGeom prst="rect">
            <a:avLst/>
          </a:prstGeom>
          <a:noFill/>
          <a:ln cap="flat" algn="ctr">
            <a:noFill/>
            <a:miter lim="800000"/>
            <a:headEnd/>
            <a:tailEnd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Rami ad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musculi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M, tensor </a:t>
            </a:r>
            <a:r>
              <a:rPr lang="cs-CZ" alt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tympani</a:t>
            </a:r>
            <a:endParaRPr lang="cs-CZ" alt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M. tensor </a:t>
            </a:r>
            <a:r>
              <a:rPr lang="cs-CZ" alt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veli</a:t>
            </a: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palatini</a:t>
            </a:r>
            <a:endParaRPr lang="cs-CZ" alt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cs-CZ" alt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pterygoideus</a:t>
            </a: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 lat.</a:t>
            </a: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cs-CZ" alt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pterygoideus</a:t>
            </a: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 med,</a:t>
            </a: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cs-CZ" alt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temporalis</a:t>
            </a:r>
            <a:endParaRPr lang="cs-CZ" alt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cs-CZ" alt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masseter</a:t>
            </a:r>
            <a:endParaRPr lang="cs-CZ" alt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pterygoideus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medialis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mylohyoideus</a:t>
            </a:r>
            <a:endParaRPr lang="cs-CZ" alt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auriculotemporalis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buccalis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lingualis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alveolaris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inferior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maxillaris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(V2)</a:t>
            </a: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facialis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(VII.)</a:t>
            </a: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16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1600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CC1B08"/>
              </a:buClr>
              <a:buSzPct val="75000"/>
              <a:buNone/>
              <a:defRPr/>
            </a:pPr>
            <a:endParaRPr lang="cs-CZ" altLang="cs-CZ" sz="1100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5336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page113image44722544">
            <a:extLst>
              <a:ext uri="{FF2B5EF4-FFF2-40B4-BE49-F238E27FC236}">
                <a16:creationId xmlns:a16="http://schemas.microsoft.com/office/drawing/2014/main" id="{8B5119AA-321D-2A4C-B19C-771F35BCC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181" y="581365"/>
            <a:ext cx="6737317" cy="649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A00E398D-7FD1-C549-8515-BEAC74250C7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0187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Fossa</a:t>
            </a:r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infratemporalis</a:t>
            </a:r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n. </a:t>
            </a:r>
            <a:r>
              <a:rPr lang="cs-CZ" sz="36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mandibularis</a:t>
            </a:r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(V3.)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F9A1FA5-2169-7E4E-9388-FB10444B33EA}"/>
              </a:ext>
            </a:extLst>
          </p:cNvPr>
          <p:cNvSpPr txBox="1">
            <a:spLocks noChangeArrowheads="1"/>
          </p:cNvSpPr>
          <p:nvPr/>
        </p:nvSpPr>
        <p:spPr>
          <a:xfrm>
            <a:off x="282283" y="901873"/>
            <a:ext cx="11627433" cy="5561556"/>
          </a:xfrm>
          <a:prstGeom prst="rect">
            <a:avLst/>
          </a:prstGeom>
          <a:noFill/>
          <a:ln cap="flat" algn="ctr">
            <a:noFill/>
            <a:miter lim="800000"/>
            <a:headEnd/>
            <a:tailEnd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Rami ad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musculi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M, tensor </a:t>
            </a:r>
            <a:r>
              <a:rPr lang="cs-CZ" alt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tympani</a:t>
            </a:r>
            <a:endParaRPr lang="cs-CZ" alt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M. tensor </a:t>
            </a:r>
            <a:r>
              <a:rPr lang="cs-CZ" alt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veli</a:t>
            </a: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palatini</a:t>
            </a:r>
            <a:endParaRPr lang="cs-CZ" alt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cs-CZ" alt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pterygoideus</a:t>
            </a: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 lat.</a:t>
            </a: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cs-CZ" alt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pterygoideus</a:t>
            </a: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 med,</a:t>
            </a: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cs-CZ" alt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temporalis</a:t>
            </a:r>
            <a:endParaRPr lang="cs-CZ" alt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cs-CZ" alt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masseter</a:t>
            </a:r>
            <a:endParaRPr lang="cs-CZ" alt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pterygoideus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medialis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mylohyoideus</a:t>
            </a:r>
            <a:endParaRPr lang="cs-CZ" alt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auriculotemporalis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buccalis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lingualis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alveolaris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inferior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maxillaris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(V2)</a:t>
            </a: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facialis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(VII.)</a:t>
            </a: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16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1600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CC1B08"/>
              </a:buClr>
              <a:buSzPct val="75000"/>
              <a:buNone/>
              <a:defRPr/>
            </a:pPr>
            <a:endParaRPr lang="cs-CZ" altLang="cs-CZ" sz="1100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641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page912image38708992">
            <a:extLst>
              <a:ext uri="{FF2B5EF4-FFF2-40B4-BE49-F238E27FC236}">
                <a16:creationId xmlns:a16="http://schemas.microsoft.com/office/drawing/2014/main" id="{6D95B721-1C18-9341-82E1-AB46914B8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604" y="0"/>
            <a:ext cx="61077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page913image38699424">
            <a:extLst>
              <a:ext uri="{FF2B5EF4-FFF2-40B4-BE49-F238E27FC236}">
                <a16:creationId xmlns:a16="http://schemas.microsoft.com/office/drawing/2014/main" id="{6BF57584-A818-F742-8DED-BFE937978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123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8316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 descr="page113image44711936">
            <a:extLst>
              <a:ext uri="{FF2B5EF4-FFF2-40B4-BE49-F238E27FC236}">
                <a16:creationId xmlns:a16="http://schemas.microsoft.com/office/drawing/2014/main" id="{E9B1CD08-388D-9742-804A-B898E5A11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569" y="502196"/>
            <a:ext cx="6595431" cy="635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EC2C33A1-DA35-004D-95E1-92D04555037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0187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Fossa</a:t>
            </a:r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infratemporalis</a:t>
            </a:r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n. </a:t>
            </a:r>
            <a:r>
              <a:rPr lang="cs-CZ" sz="36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mandibularis</a:t>
            </a:r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(V3.)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47475FEA-C8FB-1A4D-A74D-7FCBADD8382B}"/>
              </a:ext>
            </a:extLst>
          </p:cNvPr>
          <p:cNvSpPr txBox="1">
            <a:spLocks noChangeArrowheads="1"/>
          </p:cNvSpPr>
          <p:nvPr/>
        </p:nvSpPr>
        <p:spPr>
          <a:xfrm>
            <a:off x="282283" y="901873"/>
            <a:ext cx="11627433" cy="5561556"/>
          </a:xfrm>
          <a:prstGeom prst="rect">
            <a:avLst/>
          </a:prstGeom>
          <a:noFill/>
          <a:ln cap="flat" algn="ctr">
            <a:noFill/>
            <a:miter lim="800000"/>
            <a:headEnd/>
            <a:tailEnd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Rami ad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musculi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M, tensor </a:t>
            </a:r>
            <a:r>
              <a:rPr lang="cs-CZ" alt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tympani</a:t>
            </a:r>
            <a:endParaRPr lang="cs-CZ" alt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M. tensor </a:t>
            </a:r>
            <a:r>
              <a:rPr lang="cs-CZ" alt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veli</a:t>
            </a: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palatini</a:t>
            </a:r>
            <a:endParaRPr lang="cs-CZ" alt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cs-CZ" alt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pterygoideus</a:t>
            </a: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 lat.</a:t>
            </a: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cs-CZ" alt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pterygoideus</a:t>
            </a: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 med,</a:t>
            </a: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cs-CZ" alt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temporalis</a:t>
            </a:r>
            <a:endParaRPr lang="cs-CZ" alt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cs-CZ" alt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masseter</a:t>
            </a:r>
            <a:endParaRPr lang="cs-CZ" alt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pterygoideus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medialis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mylohyoideus</a:t>
            </a:r>
            <a:endParaRPr lang="cs-CZ" alt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auriculotemporalis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buccalis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lingualis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alveolaris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inferior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maxillaris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(V2)</a:t>
            </a: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facialis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(VII.)</a:t>
            </a: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16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1600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CC1B08"/>
              </a:buClr>
              <a:buSzPct val="75000"/>
              <a:buNone/>
              <a:defRPr/>
            </a:pPr>
            <a:endParaRPr lang="cs-CZ" altLang="cs-CZ" sz="1100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966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 descr="page114image44759680">
            <a:extLst>
              <a:ext uri="{FF2B5EF4-FFF2-40B4-BE49-F238E27FC236}">
                <a16:creationId xmlns:a16="http://schemas.microsoft.com/office/drawing/2014/main" id="{B6D2567C-25C1-D14E-A829-485821CFA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903" y="220337"/>
            <a:ext cx="7035800" cy="742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7C4A7BCA-54B5-DF4B-BB97-16A898FBA21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0187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Fossa</a:t>
            </a:r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infratemporalis</a:t>
            </a:r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n. </a:t>
            </a:r>
            <a:r>
              <a:rPr lang="cs-CZ" sz="36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mandibularis</a:t>
            </a:r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(V3.)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68EFF4-CC28-4548-BE4A-5D73ECD2E9AE}"/>
              </a:ext>
            </a:extLst>
          </p:cNvPr>
          <p:cNvSpPr txBox="1">
            <a:spLocks noChangeArrowheads="1"/>
          </p:cNvSpPr>
          <p:nvPr/>
        </p:nvSpPr>
        <p:spPr>
          <a:xfrm>
            <a:off x="282283" y="901873"/>
            <a:ext cx="11627433" cy="5561556"/>
          </a:xfrm>
          <a:prstGeom prst="rect">
            <a:avLst/>
          </a:prstGeom>
          <a:noFill/>
          <a:ln cap="flat" algn="ctr">
            <a:noFill/>
            <a:miter lim="800000"/>
            <a:headEnd/>
            <a:tailEnd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Rami ad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musculi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M, tensor </a:t>
            </a:r>
            <a:r>
              <a:rPr lang="cs-CZ" alt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tympani</a:t>
            </a:r>
            <a:endParaRPr lang="cs-CZ" alt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M. tensor </a:t>
            </a:r>
            <a:r>
              <a:rPr lang="cs-CZ" alt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veli</a:t>
            </a: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palatini</a:t>
            </a:r>
            <a:endParaRPr lang="cs-CZ" alt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cs-CZ" alt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pterygoideus</a:t>
            </a: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 lat.</a:t>
            </a: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cs-CZ" alt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pterygoideus</a:t>
            </a: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 med,</a:t>
            </a: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cs-CZ" alt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temporalis</a:t>
            </a:r>
            <a:endParaRPr lang="cs-CZ" alt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cs-CZ" alt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masseter</a:t>
            </a:r>
            <a:endParaRPr lang="cs-CZ" alt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pterygoideus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medialis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mylohyoideus</a:t>
            </a:r>
            <a:endParaRPr lang="cs-CZ" alt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auriculotemporalis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buccalis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lingualis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! </a:t>
            </a:r>
            <a:r>
              <a:rPr lang="cs-CZ" altLang="cs-CZ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facialis</a:t>
            </a:r>
            <a:r>
              <a:rPr lang="cs-CZ" altLang="cs-CZ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(VII.) chorda </a:t>
            </a:r>
            <a:r>
              <a:rPr lang="cs-CZ" altLang="cs-CZ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tympani</a:t>
            </a:r>
            <a:r>
              <a:rPr lang="cs-CZ" altLang="cs-CZ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ggl</a:t>
            </a:r>
            <a:r>
              <a:rPr lang="cs-CZ" altLang="cs-CZ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sublingualis</a:t>
            </a:r>
            <a:endParaRPr lang="cs-CZ" altLang="cs-CZ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alveolaris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inferior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Ganglion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oticum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! </a:t>
            </a:r>
            <a:r>
              <a:rPr lang="cs-CZ" altLang="cs-CZ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1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glossopharyngeus</a:t>
            </a:r>
            <a:r>
              <a:rPr lang="cs-CZ" altLang="cs-CZ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(IX.) N. </a:t>
            </a:r>
            <a:r>
              <a:rPr lang="cs-CZ" altLang="cs-CZ" sz="1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petrosus</a:t>
            </a:r>
            <a:r>
              <a:rPr lang="cs-CZ" altLang="cs-CZ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minor (</a:t>
            </a:r>
            <a:r>
              <a:rPr lang="cs-CZ" altLang="cs-CZ" sz="1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parasympaticus</a:t>
            </a:r>
            <a:r>
              <a:rPr lang="cs-CZ" altLang="cs-CZ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16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1600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CC1B08"/>
              </a:buClr>
              <a:buSzPct val="75000"/>
              <a:buNone/>
              <a:defRPr/>
            </a:pPr>
            <a:endParaRPr lang="cs-CZ" altLang="cs-CZ" sz="1100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8944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 descr="page116image44326416">
            <a:extLst>
              <a:ext uri="{FF2B5EF4-FFF2-40B4-BE49-F238E27FC236}">
                <a16:creationId xmlns:a16="http://schemas.microsoft.com/office/drawing/2014/main" id="{803946F2-7F33-DC49-837D-920607DA0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365" y="0"/>
            <a:ext cx="9158635" cy="805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BEEF3FB3-D16F-1B4A-912F-121CA1A3136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0187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Fossa</a:t>
            </a:r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pterygopalatina</a:t>
            </a:r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n. </a:t>
            </a:r>
            <a:r>
              <a:rPr lang="cs-CZ" sz="36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maxillaris</a:t>
            </a:r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(V2.)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7C9E79-9D0A-3C42-B0DF-BA8417DA6776}"/>
              </a:ext>
            </a:extLst>
          </p:cNvPr>
          <p:cNvSpPr txBox="1">
            <a:spLocks noChangeArrowheads="1"/>
          </p:cNvSpPr>
          <p:nvPr/>
        </p:nvSpPr>
        <p:spPr>
          <a:xfrm>
            <a:off x="237995" y="1152395"/>
            <a:ext cx="11627433" cy="5561556"/>
          </a:xfrm>
          <a:prstGeom prst="rect">
            <a:avLst/>
          </a:prstGeom>
          <a:noFill/>
          <a:ln cap="flat" algn="ctr">
            <a:noFill/>
            <a:miter lim="800000"/>
            <a:headEnd/>
            <a:tailEnd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Fissura</a:t>
            </a:r>
            <a:r>
              <a:rPr lang="cs-CZ" altLang="cs-CZ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orbitalis</a:t>
            </a:r>
            <a:r>
              <a:rPr lang="cs-CZ" altLang="cs-CZ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inferior</a:t>
            </a:r>
            <a:endParaRPr lang="cs-CZ" altLang="cs-CZ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Processus</a:t>
            </a:r>
            <a:r>
              <a:rPr lang="cs-CZ" altLang="cs-CZ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pterygoideus</a:t>
            </a:r>
            <a:r>
              <a:rPr lang="cs-CZ" altLang="cs-CZ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lateralis</a:t>
            </a:r>
            <a:endParaRPr lang="cs-CZ" altLang="cs-CZ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Maxilla</a:t>
            </a:r>
            <a:r>
              <a:rPr lang="cs-CZ" altLang="cs-CZ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cs-CZ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zygomaticus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infraorbitalis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Rami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orbitales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Rami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alveolares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superiores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posteriores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nasopalatinus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palatinus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major</a:t>
            </a: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palatinus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minor</a:t>
            </a: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Ganglion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pterygopalatinum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Nervus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petrosus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major</a:t>
            </a: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16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16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C1B08"/>
              </a:buClr>
              <a:buSzPct val="75000"/>
              <a:buFont typeface="Wingdings" panose="05000000000000000000" pitchFamily="2" charset="2"/>
              <a:buChar char="S"/>
              <a:defRPr/>
            </a:pPr>
            <a:endParaRPr lang="cs-CZ" altLang="cs-CZ" sz="1600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CC1B08"/>
              </a:buClr>
              <a:buSzPct val="75000"/>
              <a:buNone/>
              <a:defRPr/>
            </a:pPr>
            <a:endParaRPr lang="cs-CZ" altLang="cs-CZ" sz="1100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4419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page121image44425968">
            <a:extLst>
              <a:ext uri="{FF2B5EF4-FFF2-40B4-BE49-F238E27FC236}">
                <a16:creationId xmlns:a16="http://schemas.microsoft.com/office/drawing/2014/main" id="{4D08A140-9E1F-ED40-ACA9-AB7C9F5D6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660" y="1042229"/>
            <a:ext cx="8340687" cy="630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1FABF509-A090-E543-A8D5-269825B053A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0187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anchor="ctr" anchorCtr="0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sz="36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lingualis</a:t>
            </a:r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(V3) / n. </a:t>
            </a:r>
            <a:r>
              <a:rPr lang="cs-CZ" sz="36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glossopharyngeus</a:t>
            </a:r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n. </a:t>
            </a:r>
            <a:r>
              <a:rPr lang="cs-CZ" sz="36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hypoglossus</a:t>
            </a:r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(XII)</a:t>
            </a:r>
          </a:p>
        </p:txBody>
      </p:sp>
    </p:spTree>
    <p:extLst>
      <p:ext uri="{BB962C8B-B14F-4D97-AF65-F5344CB8AC3E}">
        <p14:creationId xmlns:p14="http://schemas.microsoft.com/office/powerpoint/2010/main" val="13443537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8C7EE15D-741A-B04F-8CB2-25EDF9D2D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958" y="576452"/>
            <a:ext cx="10192702" cy="6281548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4E2C3F2A-D319-D449-81E9-F5400C882A86}"/>
              </a:ext>
            </a:extLst>
          </p:cNvPr>
          <p:cNvSpPr/>
          <p:nvPr/>
        </p:nvSpPr>
        <p:spPr>
          <a:xfrm>
            <a:off x="716096" y="253388"/>
            <a:ext cx="3944039" cy="2577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A0861A88-D2D6-8143-854D-53B5B07271B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0187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trigeminus (V) / </a:t>
            </a:r>
            <a:r>
              <a:rPr lang="cs-CZ" sz="36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rami</a:t>
            </a:r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cervicales</a:t>
            </a:r>
            <a:endParaRPr lang="cs-CZ" sz="36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1493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B4C6C6-9C05-BF42-BD05-E2B0A6425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01873"/>
          </a:xfrm>
          <a:solidFill>
            <a:schemeClr val="bg2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Neuroanatomie – nervi </a:t>
            </a:r>
            <a:r>
              <a:rPr lang="cs-CZ" sz="36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craniales</a:t>
            </a:r>
            <a:endParaRPr lang="cs-CZ" sz="36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A91C7801-235A-AD44-BEA6-98F43BED0845}"/>
              </a:ext>
            </a:extLst>
          </p:cNvPr>
          <p:cNvSpPr txBox="1"/>
          <p:nvPr/>
        </p:nvSpPr>
        <p:spPr>
          <a:xfrm>
            <a:off x="6534289" y="6488667"/>
            <a:ext cx="6754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chemeClr val="bg2">
                    <a:lumMod val="50000"/>
                  </a:schemeClr>
                </a:solidFill>
              </a:rPr>
              <a:t>© </a:t>
            </a:r>
            <a:r>
              <a:rPr lang="cs-CZ" i="1" dirty="0" err="1">
                <a:solidFill>
                  <a:schemeClr val="bg2">
                    <a:lumMod val="50000"/>
                  </a:schemeClr>
                </a:solidFill>
              </a:rPr>
              <a:t>Thieme</a:t>
            </a:r>
            <a:r>
              <a:rPr lang="cs-CZ" i="1" dirty="0">
                <a:solidFill>
                  <a:schemeClr val="bg2">
                    <a:lumMod val="50000"/>
                  </a:schemeClr>
                </a:solidFill>
              </a:rPr>
              <a:t> Atlas </a:t>
            </a:r>
            <a:r>
              <a:rPr lang="cs-CZ" i="1" dirty="0" err="1">
                <a:solidFill>
                  <a:schemeClr val="bg2">
                    <a:lumMod val="50000"/>
                  </a:schemeClr>
                </a:solidFill>
              </a:rPr>
              <a:t>of</a:t>
            </a:r>
            <a:r>
              <a:rPr lang="cs-CZ" i="1" dirty="0">
                <a:solidFill>
                  <a:schemeClr val="bg2">
                    <a:lumMod val="50000"/>
                  </a:schemeClr>
                </a:solidFill>
              </a:rPr>
              <a:t>  </a:t>
            </a:r>
            <a:r>
              <a:rPr lang="cs-CZ" i="1" dirty="0" err="1">
                <a:solidFill>
                  <a:schemeClr val="bg2">
                    <a:lumMod val="50000"/>
                  </a:schemeClr>
                </a:solidFill>
              </a:rPr>
              <a:t>Anantomy</a:t>
            </a:r>
            <a:r>
              <a:rPr lang="cs-CZ" i="1" dirty="0">
                <a:solidFill>
                  <a:schemeClr val="bg2">
                    <a:lumMod val="50000"/>
                  </a:schemeClr>
                </a:solidFill>
              </a:rPr>
              <a:t>/</a:t>
            </a:r>
            <a:r>
              <a:rPr lang="cs-CZ" i="1" dirty="0" err="1">
                <a:solidFill>
                  <a:schemeClr val="bg2">
                    <a:lumMod val="50000"/>
                  </a:schemeClr>
                </a:solidFill>
              </a:rPr>
              <a:t>Gray‘s</a:t>
            </a:r>
            <a:r>
              <a:rPr lang="cs-CZ" i="1" dirty="0">
                <a:solidFill>
                  <a:schemeClr val="bg2">
                    <a:lumMod val="50000"/>
                  </a:schemeClr>
                </a:solidFill>
              </a:rPr>
              <a:t> Anatomy </a:t>
            </a:r>
            <a:r>
              <a:rPr lang="cs-CZ" i="1" dirty="0" err="1">
                <a:solidFill>
                  <a:schemeClr val="bg2">
                    <a:lumMod val="50000"/>
                  </a:schemeClr>
                </a:solidFill>
              </a:rPr>
              <a:t>for</a:t>
            </a:r>
            <a:r>
              <a:rPr lang="cs-CZ" i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bg2">
                    <a:lumMod val="50000"/>
                  </a:schemeClr>
                </a:solidFill>
              </a:rPr>
              <a:t>Students</a:t>
            </a:r>
            <a:endParaRPr lang="cs-CZ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A642D23-8579-634E-B983-BE2895DC89DD}"/>
              </a:ext>
            </a:extLst>
          </p:cNvPr>
          <p:cNvSpPr txBox="1"/>
          <p:nvPr/>
        </p:nvSpPr>
        <p:spPr>
          <a:xfrm>
            <a:off x="3877857" y="4291673"/>
            <a:ext cx="43214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/>
              <a:t>Prof. MUDr. Jiří Ferda, Ph.D.</a:t>
            </a:r>
          </a:p>
        </p:txBody>
      </p:sp>
    </p:spTree>
    <p:extLst>
      <p:ext uri="{BB962C8B-B14F-4D97-AF65-F5344CB8AC3E}">
        <p14:creationId xmlns:p14="http://schemas.microsoft.com/office/powerpoint/2010/main" val="25289614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page83image61535808">
            <a:extLst>
              <a:ext uri="{FF2B5EF4-FFF2-40B4-BE49-F238E27FC236}">
                <a16:creationId xmlns:a16="http://schemas.microsoft.com/office/drawing/2014/main" id="{7FD784A8-7A45-A44B-90B4-422FEFD0D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6600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DF8101D-E715-3446-9DA4-1527FF3D0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9312" y="761772"/>
            <a:ext cx="9736420" cy="6096227"/>
          </a:xfrm>
          <a:prstGeom prst="rect">
            <a:avLst/>
          </a:prstGeom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5C64BE1B-2ECA-B04B-BA4E-5C57E7E111C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0187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Uspořádání nervové trubice</a:t>
            </a:r>
          </a:p>
        </p:txBody>
      </p:sp>
    </p:spTree>
    <p:extLst>
      <p:ext uri="{BB962C8B-B14F-4D97-AF65-F5344CB8AC3E}">
        <p14:creationId xmlns:p14="http://schemas.microsoft.com/office/powerpoint/2010/main" val="939508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page85image44395280">
            <a:extLst>
              <a:ext uri="{FF2B5EF4-FFF2-40B4-BE49-F238E27FC236}">
                <a16:creationId xmlns:a16="http://schemas.microsoft.com/office/drawing/2014/main" id="{14FBD589-6ACB-7548-8A47-FBCF37715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790" y="836907"/>
            <a:ext cx="8618839" cy="6738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00FB09A6-59F0-D44D-86AD-0E2AB6E076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0187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bulbus </a:t>
            </a:r>
            <a:r>
              <a:rPr lang="cs-CZ" sz="36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olfactorius</a:t>
            </a:r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36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tractus</a:t>
            </a:r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olfactorius</a:t>
            </a:r>
            <a:endParaRPr lang="cs-CZ" sz="36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471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age85image44392992">
            <a:extLst>
              <a:ext uri="{FF2B5EF4-FFF2-40B4-BE49-F238E27FC236}">
                <a16:creationId xmlns:a16="http://schemas.microsoft.com/office/drawing/2014/main" id="{1AB7509E-681B-694A-B60C-CC57A4C44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58" y="442844"/>
            <a:ext cx="10992260" cy="1057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0E745F79-081A-9248-99D0-73C99F025D9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0187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Filla </a:t>
            </a:r>
            <a:r>
              <a:rPr lang="cs-CZ" sz="36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olfactoria</a:t>
            </a:r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bulbus </a:t>
            </a:r>
            <a:r>
              <a:rPr lang="cs-CZ" sz="36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olfactorius</a:t>
            </a:r>
            <a:endParaRPr lang="cs-CZ" sz="36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270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page86image44313360">
            <a:extLst>
              <a:ext uri="{FF2B5EF4-FFF2-40B4-BE49-F238E27FC236}">
                <a16:creationId xmlns:a16="http://schemas.microsoft.com/office/drawing/2014/main" id="{C8C845B4-0472-104A-8E12-0C3B0928D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8" y="666427"/>
            <a:ext cx="5542213" cy="6191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page86image44309408">
            <a:extLst>
              <a:ext uri="{FF2B5EF4-FFF2-40B4-BE49-F238E27FC236}">
                <a16:creationId xmlns:a16="http://schemas.microsoft.com/office/drawing/2014/main" id="{E5CBFD34-74F2-2545-A601-849A7834A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922" y="1191725"/>
            <a:ext cx="6231180" cy="716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168A91B3-F37D-9B47-8613-5C8033F8C1F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0187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II - chiasma  -  </a:t>
            </a:r>
            <a:r>
              <a:rPr lang="cs-CZ" sz="36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tractus</a:t>
            </a:r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corpus </a:t>
            </a:r>
            <a:r>
              <a:rPr lang="cs-CZ" sz="36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geniculatum</a:t>
            </a:r>
            <a:r>
              <a:rPr lang="cs-CZ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lat.</a:t>
            </a:r>
          </a:p>
        </p:txBody>
      </p:sp>
    </p:spTree>
    <p:extLst>
      <p:ext uri="{BB962C8B-B14F-4D97-AF65-F5344CB8AC3E}">
        <p14:creationId xmlns:p14="http://schemas.microsoft.com/office/powerpoint/2010/main" val="8749631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2851</TotalTime>
  <Words>1678</Words>
  <Application>Microsoft Macintosh PowerPoint</Application>
  <PresentationFormat>Širokoúhlá obrazovka</PresentationFormat>
  <Paragraphs>484</Paragraphs>
  <Slides>55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55</vt:i4>
      </vt:variant>
    </vt:vector>
  </HeadingPairs>
  <TitlesOfParts>
    <vt:vector size="60" baseType="lpstr">
      <vt:lpstr>Arial</vt:lpstr>
      <vt:lpstr>Calibri</vt:lpstr>
      <vt:lpstr>Calibri Light</vt:lpstr>
      <vt:lpstr>Wingdings</vt:lpstr>
      <vt:lpstr>Motiv Office</vt:lpstr>
      <vt:lpstr>Neuroanatomie – nervi craniales</vt:lpstr>
      <vt:lpstr>nervi craniales – hlavové nervy – cranial nerves</vt:lpstr>
      <vt:lpstr>nervi craniales – cranial nerves – hlavové nervy</vt:lpstr>
      <vt:lpstr>nervi craniales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Neuroanatomie – nervi craniales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Neuroanatomie – nervi craniales</vt:lpstr>
    </vt:vector>
  </TitlesOfParts>
  <Company>Fakultní nemocnice Plzeň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Ferda Jiri</dc:creator>
  <cp:lastModifiedBy>Jiří Ferda</cp:lastModifiedBy>
  <cp:revision>188</cp:revision>
  <dcterms:created xsi:type="dcterms:W3CDTF">2020-12-31T07:04:38Z</dcterms:created>
  <dcterms:modified xsi:type="dcterms:W3CDTF">2022-04-05T23:30:26Z</dcterms:modified>
</cp:coreProperties>
</file>