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4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47.xml" ContentType="application/vnd.openxmlformats-officedocument.presentationml.notesSlide+xml"/>
  <Override PartName="/ppt/tags/tag98.xml" ContentType="application/vnd.openxmlformats-officedocument.presentationml.tags+xml"/>
  <Override PartName="/ppt/notesSlides/notesSlide48.xml" ContentType="application/vnd.openxmlformats-officedocument.presentationml.notesSlide+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5.xml" ContentType="application/vnd.openxmlformats-officedocument.presentationml.notesSlide+xml"/>
  <Override PartName="/ppt/tags/tag107.xml" ContentType="application/vnd.openxmlformats-officedocument.presentationml.tags+xml"/>
  <Override PartName="/ppt/notesSlides/notesSlide5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tags/tag118.xml" ContentType="application/vnd.openxmlformats-officedocument.presentationml.tags+xml"/>
  <Override PartName="/ppt/tags/tag119.xml" ContentType="application/vnd.openxmlformats-officedocument.presentationml.tags+xml"/>
  <Override PartName="/ppt/notesSlides/notesSlide6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charts/chart11.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tags/tag122.xml" ContentType="application/vnd.openxmlformats-officedocument.presentationml.tags+xml"/>
  <Override PartName="/ppt/tags/tag123.xml" ContentType="application/vnd.openxmlformats-officedocument.presentationml.tags+xml"/>
  <Override PartName="/ppt/notesSlides/notesSlide62.xml" ContentType="application/vnd.openxmlformats-officedocument.presentationml.notesSlide+xml"/>
  <Override PartName="/ppt/tags/tag124.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29.xml" ContentType="application/vnd.openxmlformats-officedocument.presentationml.tags+xml"/>
  <Override PartName="/ppt/notesSlides/notesSlide7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7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74.xml" ContentType="application/vnd.openxmlformats-officedocument.presentationml.notesSlide+xml"/>
  <Override PartName="/ppt/tags/tag134.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35.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259"/>
  </p:notesMasterIdLst>
  <p:handoutMasterIdLst>
    <p:handoutMasterId r:id="rId260"/>
  </p:handoutMasterIdLst>
  <p:sldIdLst>
    <p:sldId id="570" r:id="rId2"/>
    <p:sldId id="571" r:id="rId3"/>
    <p:sldId id="572" r:id="rId4"/>
    <p:sldId id="629" r:id="rId5"/>
    <p:sldId id="584" r:id="rId6"/>
    <p:sldId id="574" r:id="rId7"/>
    <p:sldId id="585" r:id="rId8"/>
    <p:sldId id="575" r:id="rId9"/>
    <p:sldId id="586" r:id="rId10"/>
    <p:sldId id="587" r:id="rId11"/>
    <p:sldId id="634" r:id="rId12"/>
    <p:sldId id="589"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659" r:id="rId38"/>
    <p:sldId id="660" r:id="rId39"/>
    <p:sldId id="661" r:id="rId40"/>
    <p:sldId id="662" r:id="rId41"/>
    <p:sldId id="663" r:id="rId42"/>
    <p:sldId id="664" r:id="rId43"/>
    <p:sldId id="665" r:id="rId44"/>
    <p:sldId id="666" r:id="rId45"/>
    <p:sldId id="667" r:id="rId46"/>
    <p:sldId id="668" r:id="rId47"/>
    <p:sldId id="669" r:id="rId48"/>
    <p:sldId id="670" r:id="rId49"/>
    <p:sldId id="671" r:id="rId50"/>
    <p:sldId id="672" r:id="rId51"/>
    <p:sldId id="673" r:id="rId52"/>
    <p:sldId id="674" r:id="rId53"/>
    <p:sldId id="675" r:id="rId54"/>
    <p:sldId id="676" r:id="rId55"/>
    <p:sldId id="677" r:id="rId56"/>
    <p:sldId id="678" r:id="rId57"/>
    <p:sldId id="679" r:id="rId58"/>
    <p:sldId id="680" r:id="rId59"/>
    <p:sldId id="681" r:id="rId60"/>
    <p:sldId id="682" r:id="rId61"/>
    <p:sldId id="683" r:id="rId62"/>
    <p:sldId id="684" r:id="rId63"/>
    <p:sldId id="685" r:id="rId64"/>
    <p:sldId id="686" r:id="rId65"/>
    <p:sldId id="687" r:id="rId66"/>
    <p:sldId id="688" r:id="rId67"/>
    <p:sldId id="689" r:id="rId68"/>
    <p:sldId id="690" r:id="rId69"/>
    <p:sldId id="691" r:id="rId70"/>
    <p:sldId id="692" r:id="rId71"/>
    <p:sldId id="693" r:id="rId72"/>
    <p:sldId id="694" r:id="rId73"/>
    <p:sldId id="695" r:id="rId74"/>
    <p:sldId id="696" r:id="rId75"/>
    <p:sldId id="697" r:id="rId76"/>
    <p:sldId id="698" r:id="rId77"/>
    <p:sldId id="699" r:id="rId78"/>
    <p:sldId id="700" r:id="rId79"/>
    <p:sldId id="701" r:id="rId80"/>
    <p:sldId id="702" r:id="rId81"/>
    <p:sldId id="703" r:id="rId82"/>
    <p:sldId id="704" r:id="rId83"/>
    <p:sldId id="705" r:id="rId84"/>
    <p:sldId id="706" r:id="rId85"/>
    <p:sldId id="707" r:id="rId86"/>
    <p:sldId id="708" r:id="rId87"/>
    <p:sldId id="709" r:id="rId88"/>
    <p:sldId id="710" r:id="rId89"/>
    <p:sldId id="711" r:id="rId90"/>
    <p:sldId id="712" r:id="rId91"/>
    <p:sldId id="713" r:id="rId92"/>
    <p:sldId id="714" r:id="rId93"/>
    <p:sldId id="715" r:id="rId94"/>
    <p:sldId id="716" r:id="rId95"/>
    <p:sldId id="717" r:id="rId96"/>
    <p:sldId id="718" r:id="rId97"/>
    <p:sldId id="719" r:id="rId98"/>
    <p:sldId id="720" r:id="rId99"/>
    <p:sldId id="721" r:id="rId100"/>
    <p:sldId id="722" r:id="rId101"/>
    <p:sldId id="723" r:id="rId102"/>
    <p:sldId id="724" r:id="rId103"/>
    <p:sldId id="725" r:id="rId104"/>
    <p:sldId id="726" r:id="rId105"/>
    <p:sldId id="727" r:id="rId106"/>
    <p:sldId id="728" r:id="rId107"/>
    <p:sldId id="729" r:id="rId108"/>
    <p:sldId id="730" r:id="rId109"/>
    <p:sldId id="731" r:id="rId110"/>
    <p:sldId id="732" r:id="rId111"/>
    <p:sldId id="733" r:id="rId112"/>
    <p:sldId id="734" r:id="rId113"/>
    <p:sldId id="735" r:id="rId114"/>
    <p:sldId id="736" r:id="rId115"/>
    <p:sldId id="737" r:id="rId116"/>
    <p:sldId id="738" r:id="rId117"/>
    <p:sldId id="739" r:id="rId118"/>
    <p:sldId id="740" r:id="rId119"/>
    <p:sldId id="741" r:id="rId120"/>
    <p:sldId id="742" r:id="rId121"/>
    <p:sldId id="743" r:id="rId122"/>
    <p:sldId id="744" r:id="rId123"/>
    <p:sldId id="745" r:id="rId124"/>
    <p:sldId id="746" r:id="rId125"/>
    <p:sldId id="747" r:id="rId126"/>
    <p:sldId id="748" r:id="rId127"/>
    <p:sldId id="749" r:id="rId128"/>
    <p:sldId id="750" r:id="rId129"/>
    <p:sldId id="751" r:id="rId130"/>
    <p:sldId id="752" r:id="rId131"/>
    <p:sldId id="753" r:id="rId132"/>
    <p:sldId id="754" r:id="rId133"/>
    <p:sldId id="755" r:id="rId134"/>
    <p:sldId id="756" r:id="rId135"/>
    <p:sldId id="757" r:id="rId136"/>
    <p:sldId id="758" r:id="rId137"/>
    <p:sldId id="759" r:id="rId138"/>
    <p:sldId id="760" r:id="rId139"/>
    <p:sldId id="761" r:id="rId140"/>
    <p:sldId id="762" r:id="rId141"/>
    <p:sldId id="763" r:id="rId142"/>
    <p:sldId id="764" r:id="rId143"/>
    <p:sldId id="767" r:id="rId144"/>
    <p:sldId id="768" r:id="rId145"/>
    <p:sldId id="769" r:id="rId146"/>
    <p:sldId id="770" r:id="rId147"/>
    <p:sldId id="771" r:id="rId148"/>
    <p:sldId id="772" r:id="rId149"/>
    <p:sldId id="773" r:id="rId150"/>
    <p:sldId id="774" r:id="rId151"/>
    <p:sldId id="775" r:id="rId152"/>
    <p:sldId id="776" r:id="rId153"/>
    <p:sldId id="777" r:id="rId154"/>
    <p:sldId id="778" r:id="rId155"/>
    <p:sldId id="779" r:id="rId156"/>
    <p:sldId id="780" r:id="rId157"/>
    <p:sldId id="781" r:id="rId158"/>
    <p:sldId id="782" r:id="rId159"/>
    <p:sldId id="783" r:id="rId160"/>
    <p:sldId id="784" r:id="rId161"/>
    <p:sldId id="785" r:id="rId162"/>
    <p:sldId id="786" r:id="rId163"/>
    <p:sldId id="787" r:id="rId164"/>
    <p:sldId id="788" r:id="rId165"/>
    <p:sldId id="789" r:id="rId166"/>
    <p:sldId id="790" r:id="rId167"/>
    <p:sldId id="791" r:id="rId168"/>
    <p:sldId id="792" r:id="rId169"/>
    <p:sldId id="793" r:id="rId170"/>
    <p:sldId id="794" r:id="rId171"/>
    <p:sldId id="795" r:id="rId172"/>
    <p:sldId id="796" r:id="rId173"/>
    <p:sldId id="797" r:id="rId174"/>
    <p:sldId id="798" r:id="rId175"/>
    <p:sldId id="799" r:id="rId176"/>
    <p:sldId id="884" r:id="rId177"/>
    <p:sldId id="885" r:id="rId178"/>
    <p:sldId id="800" r:id="rId179"/>
    <p:sldId id="801" r:id="rId180"/>
    <p:sldId id="802" r:id="rId181"/>
    <p:sldId id="803" r:id="rId182"/>
    <p:sldId id="804" r:id="rId183"/>
    <p:sldId id="805" r:id="rId184"/>
    <p:sldId id="806" r:id="rId185"/>
    <p:sldId id="807" r:id="rId186"/>
    <p:sldId id="808" r:id="rId187"/>
    <p:sldId id="809" r:id="rId188"/>
    <p:sldId id="810" r:id="rId189"/>
    <p:sldId id="811" r:id="rId190"/>
    <p:sldId id="812" r:id="rId191"/>
    <p:sldId id="813" r:id="rId192"/>
    <p:sldId id="814" r:id="rId193"/>
    <p:sldId id="815" r:id="rId194"/>
    <p:sldId id="816" r:id="rId195"/>
    <p:sldId id="817" r:id="rId196"/>
    <p:sldId id="818" r:id="rId197"/>
    <p:sldId id="819" r:id="rId198"/>
    <p:sldId id="820" r:id="rId199"/>
    <p:sldId id="821" r:id="rId200"/>
    <p:sldId id="822" r:id="rId201"/>
    <p:sldId id="823" r:id="rId202"/>
    <p:sldId id="824" r:id="rId203"/>
    <p:sldId id="825" r:id="rId204"/>
    <p:sldId id="826" r:id="rId205"/>
    <p:sldId id="827" r:id="rId206"/>
    <p:sldId id="828" r:id="rId207"/>
    <p:sldId id="829" r:id="rId208"/>
    <p:sldId id="830" r:id="rId209"/>
    <p:sldId id="831" r:id="rId210"/>
    <p:sldId id="832" r:id="rId211"/>
    <p:sldId id="833" r:id="rId212"/>
    <p:sldId id="837" r:id="rId213"/>
    <p:sldId id="838" r:id="rId214"/>
    <p:sldId id="839" r:id="rId215"/>
    <p:sldId id="840" r:id="rId216"/>
    <p:sldId id="841" r:id="rId217"/>
    <p:sldId id="842" r:id="rId218"/>
    <p:sldId id="843" r:id="rId219"/>
    <p:sldId id="882" r:id="rId220"/>
    <p:sldId id="844" r:id="rId221"/>
    <p:sldId id="845" r:id="rId222"/>
    <p:sldId id="846" r:id="rId223"/>
    <p:sldId id="847" r:id="rId224"/>
    <p:sldId id="848" r:id="rId225"/>
    <p:sldId id="849" r:id="rId226"/>
    <p:sldId id="850" r:id="rId227"/>
    <p:sldId id="851" r:id="rId228"/>
    <p:sldId id="852" r:id="rId229"/>
    <p:sldId id="853" r:id="rId230"/>
    <p:sldId id="854" r:id="rId231"/>
    <p:sldId id="855" r:id="rId232"/>
    <p:sldId id="856" r:id="rId233"/>
    <p:sldId id="857" r:id="rId234"/>
    <p:sldId id="858" r:id="rId235"/>
    <p:sldId id="859" r:id="rId236"/>
    <p:sldId id="860" r:id="rId237"/>
    <p:sldId id="861" r:id="rId238"/>
    <p:sldId id="862" r:id="rId239"/>
    <p:sldId id="863" r:id="rId240"/>
    <p:sldId id="864" r:id="rId241"/>
    <p:sldId id="865" r:id="rId242"/>
    <p:sldId id="866" r:id="rId243"/>
    <p:sldId id="867" r:id="rId244"/>
    <p:sldId id="868" r:id="rId245"/>
    <p:sldId id="869" r:id="rId246"/>
    <p:sldId id="870" r:id="rId247"/>
    <p:sldId id="871" r:id="rId248"/>
    <p:sldId id="872" r:id="rId249"/>
    <p:sldId id="873" r:id="rId250"/>
    <p:sldId id="874" r:id="rId251"/>
    <p:sldId id="875" r:id="rId252"/>
    <p:sldId id="876" r:id="rId253"/>
    <p:sldId id="883" r:id="rId254"/>
    <p:sldId id="877" r:id="rId255"/>
    <p:sldId id="878" r:id="rId256"/>
    <p:sldId id="879" r:id="rId257"/>
    <p:sldId id="880" r:id="rId258"/>
  </p:sldIdLst>
  <p:sldSz cx="9144000" cy="6858000" type="screen4x3"/>
  <p:notesSz cx="6858000" cy="9144000"/>
  <p:custDataLst>
    <p:tags r:id="rId261"/>
  </p:custDataLst>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Výchozí oddíl" id="{FF5B9324-1B37-4F3A-87F4-7E61B513F53F}">
          <p14:sldIdLst>
            <p14:sldId id="570"/>
            <p14:sldId id="571"/>
            <p14:sldId id="572"/>
            <p14:sldId id="629"/>
            <p14:sldId id="584"/>
            <p14:sldId id="574"/>
            <p14:sldId id="585"/>
            <p14:sldId id="575"/>
            <p14:sldId id="586"/>
            <p14:sldId id="587"/>
            <p14:sldId id="634"/>
            <p14:sldId id="589"/>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84"/>
            <p14:sldId id="885"/>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21"/>
            <p14:sldId id="822"/>
            <p14:sldId id="823"/>
            <p14:sldId id="824"/>
            <p14:sldId id="825"/>
            <p14:sldId id="826"/>
          </p14:sldIdLst>
        </p14:section>
        <p14:section name="Oddíl bez názvu" id="{B88C88D9-4370-4227-8E1E-0DFCD4C357CA}">
          <p14:sldIdLst>
            <p14:sldId id="827"/>
            <p14:sldId id="828"/>
            <p14:sldId id="829"/>
            <p14:sldId id="830"/>
            <p14:sldId id="831"/>
            <p14:sldId id="832"/>
            <p14:sldId id="833"/>
            <p14:sldId id="837"/>
            <p14:sldId id="838"/>
            <p14:sldId id="839"/>
            <p14:sldId id="840"/>
            <p14:sldId id="841"/>
            <p14:sldId id="842"/>
            <p14:sldId id="843"/>
            <p14:sldId id="882"/>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67"/>
            <p14:sldId id="868"/>
            <p14:sldId id="869"/>
            <p14:sldId id="870"/>
            <p14:sldId id="871"/>
            <p14:sldId id="872"/>
            <p14:sldId id="873"/>
            <p14:sldId id="874"/>
            <p14:sldId id="875"/>
            <p14:sldId id="876"/>
            <p14:sldId id="883"/>
            <p14:sldId id="877"/>
            <p14:sldId id="878"/>
            <p14:sldId id="879"/>
            <p14:sldId id="8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Rajdl" initials="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D9D9D9"/>
    <a:srgbClr val="E4E4E4"/>
    <a:srgbClr val="E9EDF4"/>
    <a:srgbClr val="D0D8E8"/>
    <a:srgbClr val="FF9999"/>
    <a:srgbClr val="FF0000"/>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4754" autoAdjust="0"/>
  </p:normalViewPr>
  <p:slideViewPr>
    <p:cSldViewPr>
      <p:cViewPr varScale="1">
        <p:scale>
          <a:sx n="94" d="100"/>
          <a:sy n="94" d="100"/>
        </p:scale>
        <p:origin x="201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552"/>
    </p:cViewPr>
  </p:sorter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handoutMaster" Target="handoutMasters/handoutMaster1.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gs" Target="tags/tag1.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Se&#353;it1"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acek\Desktop\Grafy_hemol.anemi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Racek\Desktop\Grafy_hemol.anemie.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Racek\Desktop\Grafy_hemol.anemie.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C000"/>
            </a:solidFill>
            <a:ln>
              <a:solidFill>
                <a:schemeClr val="tx1"/>
              </a:solidFill>
            </a:ln>
          </c:spPr>
          <c:invertIfNegative val="0"/>
          <c:val>
            <c:numRef>
              <c:f>List1!$J$4:$J$10</c:f>
              <c:numCache>
                <c:formatCode>General</c:formatCode>
                <c:ptCount val="7"/>
                <c:pt idx="0">
                  <c:v>160</c:v>
                </c:pt>
                <c:pt idx="1">
                  <c:v>170</c:v>
                </c:pt>
                <c:pt idx="2">
                  <c:v>126</c:v>
                </c:pt>
                <c:pt idx="3">
                  <c:v>41</c:v>
                </c:pt>
                <c:pt idx="4">
                  <c:v>8</c:v>
                </c:pt>
                <c:pt idx="6">
                  <c:v>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2-4411-9A27-8B184962427B}"/>
            </c:ext>
          </c:extLst>
        </c:ser>
        <c:dLbls>
          <c:showLegendKey val="0"/>
          <c:showVal val="0"/>
          <c:showCatName val="0"/>
          <c:showSerName val="0"/>
          <c:showPercent val="0"/>
          <c:showBubbleSize val="0"/>
        </c:dLbls>
        <c:gapWidth val="51"/>
        <c:axId val="174269184"/>
        <c:axId val="174270720"/>
      </c:barChart>
      <c:catAx>
        <c:axId val="174269184"/>
        <c:scaling>
          <c:orientation val="minMax"/>
        </c:scaling>
        <c:delete val="0"/>
        <c:axPos val="b"/>
        <c:majorTickMark val="out"/>
        <c:minorTickMark val="none"/>
        <c:tickLblPos val="nextTo"/>
        <c:txPr>
          <a:bodyPr/>
          <a:lstStyle/>
          <a:p>
            <a:pPr>
              <a:defRPr sz="1600" baseline="0"/>
            </a:pPr>
            <a:endParaRPr lang="cs-CZ"/>
          </a:p>
        </c:txPr>
        <c:crossAx val="174270720"/>
        <c:crosses val="autoZero"/>
        <c:auto val="1"/>
        <c:lblAlgn val="ctr"/>
        <c:lblOffset val="100"/>
        <c:noMultiLvlLbl val="0"/>
      </c:catAx>
      <c:valAx>
        <c:axId val="174270720"/>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4269184"/>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680346536503388E-2"/>
          <c:y val="2.2876134677846251E-2"/>
          <c:w val="0.73510932920397165"/>
          <c:h val="0.88740895619440974"/>
        </c:manualLayout>
      </c:layout>
      <c:lineChart>
        <c:grouping val="standard"/>
        <c:varyColors val="0"/>
        <c:ser>
          <c:idx val="0"/>
          <c:order val="0"/>
          <c:tx>
            <c:strRef>
              <c:f>List1!$C$3</c:f>
              <c:strCache>
                <c:ptCount val="1"/>
                <c:pt idx="0">
                  <c:v>Glucose</c:v>
                </c:pt>
              </c:strCache>
            </c:strRef>
          </c:tx>
          <c:trendline>
            <c:spPr>
              <a:ln w="25400">
                <a:solidFill>
                  <a:srgbClr val="4F81BD">
                    <a:lumMod val="75000"/>
                  </a:srgbClr>
                </a:solidFill>
              </a:ln>
            </c:spPr>
            <c:trendlineType val="linear"/>
            <c:dispRSqr val="0"/>
            <c:dispEq val="0"/>
          </c:trendline>
          <c:val>
            <c:numRef>
              <c:f>List1!$C$4:$C$25</c:f>
              <c:numCache>
                <c:formatCode>General</c:formatCode>
                <c:ptCount val="22"/>
                <c:pt idx="0">
                  <c:v>68.5</c:v>
                </c:pt>
                <c:pt idx="4">
                  <c:v>62.3</c:v>
                </c:pt>
                <c:pt idx="9">
                  <c:v>49.5</c:v>
                </c:pt>
                <c:pt idx="13">
                  <c:v>32.200000000000003</c:v>
                </c:pt>
                <c:pt idx="21">
                  <c:v>12.5</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1B-4494-BF3B-14F3AE58E1F3}"/>
            </c:ext>
          </c:extLst>
        </c:ser>
        <c:dLbls>
          <c:showLegendKey val="0"/>
          <c:showVal val="0"/>
          <c:showCatName val="0"/>
          <c:showSerName val="0"/>
          <c:showPercent val="0"/>
          <c:showBubbleSize val="0"/>
        </c:dLbls>
        <c:marker val="1"/>
        <c:smooth val="0"/>
        <c:axId val="177148288"/>
        <c:axId val="177149824"/>
      </c:lineChart>
      <c:lineChart>
        <c:grouping val="standard"/>
        <c:varyColors val="0"/>
        <c:ser>
          <c:idx val="1"/>
          <c:order val="1"/>
          <c:tx>
            <c:strRef>
              <c:f>List1!$D$3</c:f>
              <c:strCache>
                <c:ptCount val="1"/>
                <c:pt idx="0">
                  <c:v>At</c:v>
                </c:pt>
              </c:strCache>
            </c:strRef>
          </c:tx>
          <c:trendline>
            <c:spPr>
              <a:ln w="28575">
                <a:solidFill>
                  <a:srgbClr val="C0504D">
                    <a:lumMod val="75000"/>
                  </a:srgbClr>
                </a:solidFill>
              </a:ln>
            </c:spPr>
            <c:trendlineType val="linear"/>
            <c:dispRSqr val="0"/>
            <c:dispEq val="0"/>
          </c:trendline>
          <c:val>
            <c:numRef>
              <c:f>List1!$D$4:$D$25</c:f>
              <c:numCache>
                <c:formatCode>General</c:formatCode>
                <c:ptCount val="22"/>
                <c:pt idx="0">
                  <c:v>125</c:v>
                </c:pt>
                <c:pt idx="4">
                  <c:v>125</c:v>
                </c:pt>
                <c:pt idx="9">
                  <c:v>127</c:v>
                </c:pt>
                <c:pt idx="13">
                  <c:v>132</c:v>
                </c:pt>
                <c:pt idx="21">
                  <c:v>136</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A1B-4494-BF3B-14F3AE58E1F3}"/>
            </c:ext>
          </c:extLst>
        </c:ser>
        <c:ser>
          <c:idx val="2"/>
          <c:order val="2"/>
          <c:tx>
            <c:strRef>
              <c:f>List1!$E$3</c:f>
              <c:strCache>
                <c:ptCount val="1"/>
                <c:pt idx="0">
                  <c:v>Well-korig.</c:v>
                </c:pt>
              </c:strCache>
            </c:strRef>
          </c:tx>
          <c:trendline>
            <c:spPr>
              <a:ln w="28575">
                <a:solidFill>
                  <a:srgbClr val="9BBB59">
                    <a:lumMod val="75000"/>
                  </a:srgbClr>
                </a:solidFill>
              </a:ln>
            </c:spPr>
            <c:trendlineType val="linear"/>
            <c:dispRSqr val="0"/>
            <c:dispEq val="0"/>
          </c:trendline>
          <c:val>
            <c:numRef>
              <c:f>List1!$E$4:$E$25</c:f>
              <c:numCache>
                <c:formatCode>General</c:formatCode>
                <c:ptCount val="22"/>
                <c:pt idx="0">
                  <c:v>144</c:v>
                </c:pt>
                <c:pt idx="4">
                  <c:v>142</c:v>
                </c:pt>
                <c:pt idx="9">
                  <c:v>140</c:v>
                </c:pt>
                <c:pt idx="13">
                  <c:v>140</c:v>
                </c:pt>
                <c:pt idx="21">
                  <c:v>138</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A1B-4494-BF3B-14F3AE58E1F3}"/>
            </c:ext>
          </c:extLst>
        </c:ser>
        <c:dLbls>
          <c:showLegendKey val="0"/>
          <c:showVal val="0"/>
          <c:showCatName val="0"/>
          <c:showSerName val="0"/>
          <c:showPercent val="0"/>
          <c:showBubbleSize val="0"/>
        </c:dLbls>
        <c:marker val="1"/>
        <c:smooth val="0"/>
        <c:axId val="177161344"/>
        <c:axId val="177151360"/>
      </c:lineChart>
      <c:catAx>
        <c:axId val="177148288"/>
        <c:scaling>
          <c:orientation val="minMax"/>
        </c:scaling>
        <c:delete val="0"/>
        <c:axPos val="b"/>
        <c:majorTickMark val="out"/>
        <c:minorTickMark val="none"/>
        <c:tickLblPos val="nextTo"/>
        <c:txPr>
          <a:bodyPr/>
          <a:lstStyle/>
          <a:p>
            <a:pPr>
              <a:defRPr sz="1400" baseline="0"/>
            </a:pPr>
            <a:endParaRPr lang="cs-CZ"/>
          </a:p>
        </c:txPr>
        <c:crossAx val="177149824"/>
        <c:crosses val="autoZero"/>
        <c:auto val="1"/>
        <c:lblAlgn val="ctr"/>
        <c:lblOffset val="100"/>
        <c:noMultiLvlLbl val="0"/>
      </c:catAx>
      <c:valAx>
        <c:axId val="177149824"/>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7148288"/>
        <c:crosses val="autoZero"/>
        <c:crossBetween val="midCat"/>
      </c:valAx>
      <c:valAx>
        <c:axId val="177151360"/>
        <c:scaling>
          <c:orientation val="minMax"/>
        </c:scaling>
        <c:delete val="0"/>
        <c:axPos val="r"/>
        <c:numFmt formatCode="General" sourceLinked="1"/>
        <c:majorTickMark val="out"/>
        <c:minorTickMark val="none"/>
        <c:tickLblPos val="nextTo"/>
        <c:txPr>
          <a:bodyPr/>
          <a:lstStyle/>
          <a:p>
            <a:pPr>
              <a:defRPr sz="1400"/>
            </a:pPr>
            <a:endParaRPr lang="cs-CZ"/>
          </a:p>
        </c:txPr>
        <c:crossAx val="177161344"/>
        <c:crosses val="max"/>
        <c:crossBetween val="between"/>
      </c:valAx>
      <c:catAx>
        <c:axId val="177161344"/>
        <c:scaling>
          <c:orientation val="minMax"/>
        </c:scaling>
        <c:delete val="1"/>
        <c:axPos val="b"/>
        <c:majorTickMark val="out"/>
        <c:minorTickMark val="none"/>
        <c:tickLblPos val="nextTo"/>
        <c:crossAx val="177151360"/>
        <c:crosses val="autoZero"/>
        <c:auto val="1"/>
        <c:lblAlgn val="ctr"/>
        <c:lblOffset val="100"/>
        <c:noMultiLvlLbl val="0"/>
      </c:catAx>
      <c:spPr>
        <a:solidFill>
          <a:schemeClr val="bg1"/>
        </a:solidFill>
      </c:spPr>
    </c:plotArea>
    <c:legend>
      <c:legendPos val="r"/>
      <c:legendEntry>
        <c:idx val="3"/>
        <c:delete val="1"/>
      </c:legendEntry>
      <c:legendEntry>
        <c:idx val="4"/>
        <c:delete val="1"/>
      </c:legendEntry>
      <c:legendEntry>
        <c:idx val="5"/>
        <c:delete val="1"/>
      </c:legendEntry>
      <c:layout>
        <c:manualLayout>
          <c:xMode val="edge"/>
          <c:yMode val="edge"/>
          <c:x val="0.84220378713738753"/>
          <c:y val="0.41382432180738082"/>
          <c:w val="0.15779618415823213"/>
          <c:h val="0.16716402425874249"/>
        </c:manualLayout>
      </c:layout>
      <c:overlay val="0"/>
      <c:txPr>
        <a:bodyPr/>
        <a:lstStyle/>
        <a:p>
          <a:pPr>
            <a:defRPr sz="1400" baseline="0"/>
          </a:pPr>
          <a:endParaRPr lang="cs-CZ"/>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205817052920483E-2"/>
          <c:y val="3.3384465132740022E-2"/>
          <c:w val="0.73120295186789275"/>
          <c:h val="0.88695634700372505"/>
        </c:manualLayout>
      </c:layout>
      <c:lineChart>
        <c:grouping val="standard"/>
        <c:varyColors val="0"/>
        <c:ser>
          <c:idx val="0"/>
          <c:order val="0"/>
          <c:tx>
            <c:strRef>
              <c:f>List1!$F$3</c:f>
              <c:strCache>
                <c:ptCount val="1"/>
                <c:pt idx="0">
                  <c:v>pH</c:v>
                </c:pt>
              </c:strCache>
            </c:strRef>
          </c:tx>
          <c:trendline>
            <c:spPr>
              <a:ln w="25400">
                <a:solidFill>
                  <a:srgbClr val="4F81BD">
                    <a:lumMod val="75000"/>
                  </a:srgbClr>
                </a:solidFill>
              </a:ln>
            </c:spPr>
            <c:trendlineType val="log"/>
            <c:dispRSqr val="0"/>
            <c:dispEq val="0"/>
          </c:trendline>
          <c:val>
            <c:numRef>
              <c:f>List1!$F$4:$F$25</c:f>
              <c:numCache>
                <c:formatCode>General</c:formatCode>
                <c:ptCount val="22"/>
                <c:pt idx="0">
                  <c:v>6.85</c:v>
                </c:pt>
                <c:pt idx="4">
                  <c:v>7.1</c:v>
                </c:pt>
                <c:pt idx="9">
                  <c:v>7.3</c:v>
                </c:pt>
                <c:pt idx="13">
                  <c:v>7.35</c:v>
                </c:pt>
                <c:pt idx="21">
                  <c:v>7.4</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295-41AF-AD1A-32C688C94861}"/>
            </c:ext>
          </c:extLst>
        </c:ser>
        <c:ser>
          <c:idx val="1"/>
          <c:order val="1"/>
          <c:tx>
            <c:strRef>
              <c:f>List1!$G$3</c:f>
              <c:strCache>
                <c:ptCount val="1"/>
                <c:pt idx="0">
                  <c:v>K</c:v>
                </c:pt>
              </c:strCache>
            </c:strRef>
          </c:tx>
          <c:trendline>
            <c:spPr>
              <a:ln w="25400">
                <a:solidFill>
                  <a:srgbClr val="C0504D">
                    <a:lumMod val="75000"/>
                  </a:srgbClr>
                </a:solidFill>
              </a:ln>
            </c:spPr>
            <c:trendlineType val="log"/>
            <c:dispRSqr val="0"/>
            <c:dispEq val="0"/>
          </c:trendline>
          <c:val>
            <c:numRef>
              <c:f>List1!$G$4:$G$25</c:f>
              <c:numCache>
                <c:formatCode>General</c:formatCode>
                <c:ptCount val="22"/>
                <c:pt idx="0">
                  <c:v>7.2</c:v>
                </c:pt>
                <c:pt idx="4">
                  <c:v>5.5</c:v>
                </c:pt>
                <c:pt idx="9">
                  <c:v>4.2</c:v>
                </c:pt>
                <c:pt idx="13">
                  <c:v>3.8</c:v>
                </c:pt>
                <c:pt idx="21">
                  <c:v>3.8</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95-41AF-AD1A-32C688C94861}"/>
            </c:ext>
          </c:extLst>
        </c:ser>
        <c:ser>
          <c:idx val="2"/>
          <c:order val="2"/>
          <c:tx>
            <c:strRef>
              <c:f>List1!$H$3</c:f>
              <c:strCache>
                <c:ptCount val="1"/>
                <c:pt idx="0">
                  <c:v>K-corig.</c:v>
                </c:pt>
              </c:strCache>
            </c:strRef>
          </c:tx>
          <c:trendline>
            <c:spPr>
              <a:ln w="25400">
                <a:solidFill>
                  <a:srgbClr val="9BBB59">
                    <a:lumMod val="75000"/>
                  </a:srgbClr>
                </a:solidFill>
              </a:ln>
            </c:spPr>
            <c:trendlineType val="log"/>
            <c:dispRSqr val="0"/>
            <c:dispEq val="0"/>
          </c:trendline>
          <c:val>
            <c:numRef>
              <c:f>List1!$H$4:$H$25</c:f>
              <c:numCache>
                <c:formatCode>General</c:formatCode>
                <c:ptCount val="22"/>
                <c:pt idx="0">
                  <c:v>3.9</c:v>
                </c:pt>
                <c:pt idx="4">
                  <c:v>3.7</c:v>
                </c:pt>
                <c:pt idx="9">
                  <c:v>3.6</c:v>
                </c:pt>
                <c:pt idx="13">
                  <c:v>3.5</c:v>
                </c:pt>
                <c:pt idx="21">
                  <c:v>3.8</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7295-41AF-AD1A-32C688C94861}"/>
            </c:ext>
          </c:extLst>
        </c:ser>
        <c:dLbls>
          <c:showLegendKey val="0"/>
          <c:showVal val="0"/>
          <c:showCatName val="0"/>
          <c:showSerName val="0"/>
          <c:showPercent val="0"/>
          <c:showBubbleSize val="0"/>
        </c:dLbls>
        <c:marker val="1"/>
        <c:smooth val="0"/>
        <c:axId val="177512448"/>
        <c:axId val="177513984"/>
      </c:lineChart>
      <c:catAx>
        <c:axId val="177512448"/>
        <c:scaling>
          <c:orientation val="minMax"/>
        </c:scaling>
        <c:delete val="0"/>
        <c:axPos val="b"/>
        <c:majorTickMark val="out"/>
        <c:minorTickMark val="none"/>
        <c:tickLblPos val="nextTo"/>
        <c:crossAx val="177513984"/>
        <c:crosses val="autoZero"/>
        <c:auto val="1"/>
        <c:lblAlgn val="ctr"/>
        <c:lblOffset val="100"/>
        <c:noMultiLvlLbl val="0"/>
      </c:catAx>
      <c:valAx>
        <c:axId val="177513984"/>
        <c:scaling>
          <c:orientation val="minMax"/>
        </c:scaling>
        <c:delete val="0"/>
        <c:axPos val="l"/>
        <c:majorGridlines/>
        <c:numFmt formatCode="General" sourceLinked="1"/>
        <c:majorTickMark val="out"/>
        <c:minorTickMark val="none"/>
        <c:tickLblPos val="nextTo"/>
        <c:crossAx val="177512448"/>
        <c:crosses val="autoZero"/>
        <c:crossBetween val="between"/>
      </c:valAx>
    </c:plotArea>
    <c:legend>
      <c:legendPos val="r"/>
      <c:legendEntry>
        <c:idx val="3"/>
        <c:delete val="1"/>
      </c:legendEntry>
      <c:legendEntry>
        <c:idx val="4"/>
        <c:delete val="1"/>
      </c:legendEntry>
      <c:legendEntry>
        <c:idx val="5"/>
        <c:delete val="1"/>
      </c:legendEntry>
      <c:layout>
        <c:manualLayout>
          <c:xMode val="edge"/>
          <c:yMode val="edge"/>
          <c:x val="0.75641117451938999"/>
          <c:y val="0.36206837158889454"/>
          <c:w val="0.22820651837375705"/>
          <c:h val="0.22378139726197052"/>
        </c:manualLayout>
      </c:layout>
      <c:overlay val="0"/>
    </c:legend>
    <c:plotVisOnly val="1"/>
    <c:dispBlanksAs val="gap"/>
    <c:showDLblsOverMax val="0"/>
  </c:chart>
  <c:txPr>
    <a:bodyPr/>
    <a:lstStyle/>
    <a:p>
      <a:pPr>
        <a:defRPr sz="1400" baseline="0"/>
      </a:pPr>
      <a:endParaRPr lang="cs-CZ"/>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11283931415034E-2"/>
          <c:y val="2.2245288157946609E-2"/>
          <c:w val="0.92705008085521357"/>
          <c:h val="0.901256715203687"/>
        </c:manualLayout>
      </c:layout>
      <c:barChart>
        <c:barDir val="col"/>
        <c:grouping val="clustered"/>
        <c:varyColors val="0"/>
        <c:ser>
          <c:idx val="0"/>
          <c:order val="0"/>
          <c:spPr>
            <a:solidFill>
              <a:schemeClr val="accent2">
                <a:lumMod val="75000"/>
              </a:schemeClr>
            </a:solidFill>
            <a:ln>
              <a:solidFill>
                <a:schemeClr val="tx1"/>
              </a:solidFill>
            </a:ln>
          </c:spPr>
          <c:invertIfNegative val="0"/>
          <c:val>
            <c:numRef>
              <c:f>List1!$I$4:$I$10</c:f>
              <c:numCache>
                <c:formatCode>General</c:formatCode>
                <c:ptCount val="7"/>
                <c:pt idx="0">
                  <c:v>32.47</c:v>
                </c:pt>
                <c:pt idx="1">
                  <c:v>28.19</c:v>
                </c:pt>
                <c:pt idx="2">
                  <c:v>25.05</c:v>
                </c:pt>
                <c:pt idx="3">
                  <c:v>16.579999999999998</c:v>
                </c:pt>
                <c:pt idx="4">
                  <c:v>13.24</c:v>
                </c:pt>
                <c:pt idx="6">
                  <c:v>11.29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D89-49FF-A791-D6C03C129E71}"/>
            </c:ext>
          </c:extLst>
        </c:ser>
        <c:dLbls>
          <c:showLegendKey val="0"/>
          <c:showVal val="0"/>
          <c:showCatName val="0"/>
          <c:showSerName val="0"/>
          <c:showPercent val="0"/>
          <c:showBubbleSize val="0"/>
        </c:dLbls>
        <c:gapWidth val="52"/>
        <c:axId val="174279680"/>
        <c:axId val="174326528"/>
      </c:barChart>
      <c:catAx>
        <c:axId val="174279680"/>
        <c:scaling>
          <c:orientation val="minMax"/>
        </c:scaling>
        <c:delete val="0"/>
        <c:axPos val="b"/>
        <c:majorTickMark val="out"/>
        <c:minorTickMark val="none"/>
        <c:tickLblPos val="nextTo"/>
        <c:txPr>
          <a:bodyPr/>
          <a:lstStyle/>
          <a:p>
            <a:pPr>
              <a:defRPr sz="1600" baseline="0"/>
            </a:pPr>
            <a:endParaRPr lang="cs-CZ"/>
          </a:p>
        </c:txPr>
        <c:crossAx val="174326528"/>
        <c:crosses val="autoZero"/>
        <c:auto val="1"/>
        <c:lblAlgn val="ctr"/>
        <c:lblOffset val="100"/>
        <c:noMultiLvlLbl val="0"/>
      </c:catAx>
      <c:valAx>
        <c:axId val="174326528"/>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427968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0000"/>
            </a:solidFill>
            <a:ln>
              <a:solidFill>
                <a:schemeClr val="tx1"/>
              </a:solidFill>
            </a:ln>
          </c:spPr>
          <c:invertIfNegative val="0"/>
          <c:val>
            <c:numRef>
              <c:f>List1!$D$4:$D$10</c:f>
              <c:numCache>
                <c:formatCode>General</c:formatCode>
                <c:ptCount val="7"/>
                <c:pt idx="0">
                  <c:v>2.27</c:v>
                </c:pt>
                <c:pt idx="1">
                  <c:v>1.17</c:v>
                </c:pt>
                <c:pt idx="2">
                  <c:v>2.59</c:v>
                </c:pt>
                <c:pt idx="3">
                  <c:v>2.62</c:v>
                </c:pt>
                <c:pt idx="4">
                  <c:v>2.66</c:v>
                </c:pt>
                <c:pt idx="6">
                  <c:v>3.08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6A0-481E-A5DC-7660E59558DA}"/>
            </c:ext>
          </c:extLst>
        </c:ser>
        <c:dLbls>
          <c:showLegendKey val="0"/>
          <c:showVal val="0"/>
          <c:showCatName val="0"/>
          <c:showSerName val="0"/>
          <c:showPercent val="0"/>
          <c:showBubbleSize val="0"/>
        </c:dLbls>
        <c:gapWidth val="52"/>
        <c:axId val="174585728"/>
        <c:axId val="174587264"/>
      </c:barChart>
      <c:catAx>
        <c:axId val="174585728"/>
        <c:scaling>
          <c:orientation val="minMax"/>
        </c:scaling>
        <c:delete val="0"/>
        <c:axPos val="b"/>
        <c:majorTickMark val="out"/>
        <c:minorTickMark val="none"/>
        <c:tickLblPos val="nextTo"/>
        <c:txPr>
          <a:bodyPr/>
          <a:lstStyle/>
          <a:p>
            <a:pPr>
              <a:defRPr sz="1600" baseline="0"/>
            </a:pPr>
            <a:endParaRPr lang="cs-CZ"/>
          </a:p>
        </c:txPr>
        <c:crossAx val="174587264"/>
        <c:crosses val="autoZero"/>
        <c:auto val="1"/>
        <c:lblAlgn val="ctr"/>
        <c:lblOffset val="100"/>
        <c:noMultiLvlLbl val="0"/>
      </c:catAx>
      <c:valAx>
        <c:axId val="174587264"/>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458572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182852143482065E-2"/>
          <c:y val="6.0659813356663747E-2"/>
          <c:w val="0.89155446194225729"/>
          <c:h val="0.8326195683872849"/>
        </c:manualLayout>
      </c:layout>
      <c:barChart>
        <c:barDir val="col"/>
        <c:grouping val="clustered"/>
        <c:varyColors val="0"/>
        <c:ser>
          <c:idx val="0"/>
          <c:order val="0"/>
          <c:spPr>
            <a:solidFill>
              <a:srgbClr val="C00000"/>
            </a:solidFill>
            <a:ln>
              <a:solidFill>
                <a:schemeClr val="tx1"/>
              </a:solidFill>
            </a:ln>
          </c:spPr>
          <c:invertIfNegative val="0"/>
          <c:val>
            <c:numRef>
              <c:f>List1!$E$4:$E$10</c:f>
              <c:numCache>
                <c:formatCode>General</c:formatCode>
                <c:ptCount val="7"/>
                <c:pt idx="0">
                  <c:v>64</c:v>
                </c:pt>
                <c:pt idx="1">
                  <c:v>34</c:v>
                </c:pt>
                <c:pt idx="2">
                  <c:v>80</c:v>
                </c:pt>
                <c:pt idx="3">
                  <c:v>76</c:v>
                </c:pt>
                <c:pt idx="4">
                  <c:v>80</c:v>
                </c:pt>
                <c:pt idx="6">
                  <c:v>95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486-4DB6-B575-ABECCDE8DB27}"/>
            </c:ext>
          </c:extLst>
        </c:ser>
        <c:dLbls>
          <c:showLegendKey val="0"/>
          <c:showVal val="0"/>
          <c:showCatName val="0"/>
          <c:showSerName val="0"/>
          <c:showPercent val="0"/>
          <c:showBubbleSize val="0"/>
        </c:dLbls>
        <c:gapWidth val="53"/>
        <c:axId val="250693504"/>
        <c:axId val="250695040"/>
      </c:barChart>
      <c:catAx>
        <c:axId val="250693504"/>
        <c:scaling>
          <c:orientation val="minMax"/>
        </c:scaling>
        <c:delete val="0"/>
        <c:axPos val="b"/>
        <c:majorTickMark val="out"/>
        <c:minorTickMark val="none"/>
        <c:tickLblPos val="nextTo"/>
        <c:txPr>
          <a:bodyPr/>
          <a:lstStyle/>
          <a:p>
            <a:pPr>
              <a:defRPr sz="1600" baseline="0"/>
            </a:pPr>
            <a:endParaRPr lang="cs-CZ"/>
          </a:p>
        </c:txPr>
        <c:crossAx val="250695040"/>
        <c:crosses val="autoZero"/>
        <c:auto val="1"/>
        <c:lblAlgn val="ctr"/>
        <c:lblOffset val="100"/>
        <c:noMultiLvlLbl val="0"/>
      </c:catAx>
      <c:valAx>
        <c:axId val="250695040"/>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25069350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66CC"/>
            </a:solidFill>
            <a:ln>
              <a:solidFill>
                <a:schemeClr val="tx1"/>
              </a:solidFill>
            </a:ln>
          </c:spPr>
          <c:invertIfNegative val="0"/>
          <c:val>
            <c:numRef>
              <c:f>[Grafy_hemol.anemie.xlsx]List1!$M$4:$M$10</c:f>
              <c:numCache>
                <c:formatCode>General</c:formatCode>
                <c:ptCount val="7"/>
                <c:pt idx="0">
                  <c:v>4.1000000000000002E-2</c:v>
                </c:pt>
                <c:pt idx="1">
                  <c:v>3.2000000000000001E-2</c:v>
                </c:pt>
                <c:pt idx="2">
                  <c:v>3.6999999999999998E-2</c:v>
                </c:pt>
                <c:pt idx="3">
                  <c:v>6.4000000000000001E-2</c:v>
                </c:pt>
                <c:pt idx="4">
                  <c:v>0.11899999999999999</c:v>
                </c:pt>
                <c:pt idx="6">
                  <c:v>0.39100000000000001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8F6-44C9-91CC-C4525A38F96B}"/>
            </c:ext>
          </c:extLst>
        </c:ser>
        <c:dLbls>
          <c:showLegendKey val="0"/>
          <c:showVal val="0"/>
          <c:showCatName val="0"/>
          <c:showSerName val="0"/>
          <c:showPercent val="0"/>
          <c:showBubbleSize val="0"/>
        </c:dLbls>
        <c:gapWidth val="53"/>
        <c:axId val="250779904"/>
        <c:axId val="250793984"/>
      </c:barChart>
      <c:catAx>
        <c:axId val="250779904"/>
        <c:scaling>
          <c:orientation val="minMax"/>
        </c:scaling>
        <c:delete val="0"/>
        <c:axPos val="b"/>
        <c:majorTickMark val="out"/>
        <c:minorTickMark val="none"/>
        <c:tickLblPos val="nextTo"/>
        <c:txPr>
          <a:bodyPr/>
          <a:lstStyle/>
          <a:p>
            <a:pPr>
              <a:defRPr sz="1600" baseline="0"/>
            </a:pPr>
            <a:endParaRPr lang="cs-CZ"/>
          </a:p>
        </c:txPr>
        <c:crossAx val="250793984"/>
        <c:crosses val="autoZero"/>
        <c:auto val="1"/>
        <c:lblAlgn val="ctr"/>
        <c:lblOffset val="100"/>
        <c:noMultiLvlLbl val="0"/>
      </c:catAx>
      <c:valAx>
        <c:axId val="250793984"/>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25077990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415867650161216E-2"/>
          <c:y val="2.6695234153041449E-2"/>
          <c:w val="0.9027673579340123"/>
          <c:h val="0.85672143408154433"/>
        </c:manualLayout>
      </c:layout>
      <c:barChart>
        <c:barDir val="col"/>
        <c:grouping val="clustered"/>
        <c:varyColors val="0"/>
        <c:ser>
          <c:idx val="0"/>
          <c:order val="0"/>
          <c:spPr>
            <a:solidFill>
              <a:schemeClr val="tx2">
                <a:lumMod val="60000"/>
                <a:lumOff val="40000"/>
              </a:schemeClr>
            </a:solidFill>
            <a:ln>
              <a:solidFill>
                <a:schemeClr val="tx1"/>
              </a:solidFill>
            </a:ln>
          </c:spPr>
          <c:invertIfNegative val="0"/>
          <c:val>
            <c:numRef>
              <c:f>List1!$G$4:$G$10</c:f>
              <c:numCache>
                <c:formatCode>General</c:formatCode>
                <c:ptCount val="7"/>
                <c:pt idx="0">
                  <c:v>11.3</c:v>
                </c:pt>
                <c:pt idx="1">
                  <c:v>19.11</c:v>
                </c:pt>
                <c:pt idx="2">
                  <c:v>12.3</c:v>
                </c:pt>
                <c:pt idx="3">
                  <c:v>12.1</c:v>
                </c:pt>
                <c:pt idx="4">
                  <c:v>23.2</c:v>
                </c:pt>
                <c:pt idx="6">
                  <c:v>32.700000000000003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916-43E6-B208-4E2681F8AAF7}"/>
            </c:ext>
          </c:extLst>
        </c:ser>
        <c:dLbls>
          <c:showLegendKey val="0"/>
          <c:showVal val="0"/>
          <c:showCatName val="0"/>
          <c:showSerName val="0"/>
          <c:showPercent val="0"/>
          <c:showBubbleSize val="0"/>
        </c:dLbls>
        <c:gapWidth val="52"/>
        <c:axId val="250875264"/>
        <c:axId val="250889344"/>
      </c:barChart>
      <c:catAx>
        <c:axId val="250875264"/>
        <c:scaling>
          <c:orientation val="minMax"/>
        </c:scaling>
        <c:delete val="0"/>
        <c:axPos val="b"/>
        <c:majorTickMark val="out"/>
        <c:minorTickMark val="none"/>
        <c:tickLblPos val="nextTo"/>
        <c:crossAx val="250889344"/>
        <c:crosses val="autoZero"/>
        <c:auto val="1"/>
        <c:lblAlgn val="ctr"/>
        <c:lblOffset val="100"/>
        <c:noMultiLvlLbl val="0"/>
      </c:catAx>
      <c:valAx>
        <c:axId val="250889344"/>
        <c:scaling>
          <c:orientation val="minMax"/>
        </c:scaling>
        <c:delete val="0"/>
        <c:axPos val="l"/>
        <c:majorGridlines/>
        <c:numFmt formatCode="General" sourceLinked="1"/>
        <c:majorTickMark val="out"/>
        <c:minorTickMark val="none"/>
        <c:tickLblPos val="nextTo"/>
        <c:crossAx val="250875264"/>
        <c:crosses val="autoZero"/>
        <c:crossBetween val="between"/>
      </c:valAx>
    </c:plotArea>
    <c:plotVisOnly val="1"/>
    <c:dispBlanksAs val="gap"/>
    <c:showDLblsOverMax val="0"/>
  </c:chart>
  <c:txPr>
    <a:bodyPr/>
    <a:lstStyle/>
    <a:p>
      <a:pPr>
        <a:defRPr sz="1600" baseline="0"/>
      </a:pPr>
      <a:endParaRPr lang="cs-CZ"/>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3">
                <a:lumMod val="75000"/>
              </a:schemeClr>
            </a:solidFill>
            <a:ln>
              <a:solidFill>
                <a:schemeClr val="tx1"/>
              </a:solidFill>
            </a:ln>
          </c:spPr>
          <c:invertIfNegative val="0"/>
          <c:val>
            <c:numRef>
              <c:f>List1!$H$4:$H$10</c:f>
              <c:numCache>
                <c:formatCode>General</c:formatCode>
                <c:ptCount val="7"/>
                <c:pt idx="0">
                  <c:v>153</c:v>
                </c:pt>
                <c:pt idx="1">
                  <c:v>183</c:v>
                </c:pt>
                <c:pt idx="2">
                  <c:v>215</c:v>
                </c:pt>
                <c:pt idx="3">
                  <c:v>255</c:v>
                </c:pt>
                <c:pt idx="4">
                  <c:v>332</c:v>
                </c:pt>
                <c:pt idx="6">
                  <c:v>662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1E0-4012-B7A3-8BC06D28AA0B}"/>
            </c:ext>
          </c:extLst>
        </c:ser>
        <c:dLbls>
          <c:showLegendKey val="0"/>
          <c:showVal val="0"/>
          <c:showCatName val="0"/>
          <c:showSerName val="0"/>
          <c:showPercent val="0"/>
          <c:showBubbleSize val="0"/>
        </c:dLbls>
        <c:gapWidth val="51"/>
        <c:axId val="251078528"/>
        <c:axId val="251080064"/>
      </c:barChart>
      <c:catAx>
        <c:axId val="251078528"/>
        <c:scaling>
          <c:orientation val="minMax"/>
        </c:scaling>
        <c:delete val="0"/>
        <c:axPos val="b"/>
        <c:majorTickMark val="out"/>
        <c:minorTickMark val="none"/>
        <c:tickLblPos val="nextTo"/>
        <c:txPr>
          <a:bodyPr/>
          <a:lstStyle/>
          <a:p>
            <a:pPr>
              <a:defRPr sz="1600" baseline="0"/>
            </a:pPr>
            <a:endParaRPr lang="cs-CZ"/>
          </a:p>
        </c:txPr>
        <c:crossAx val="251080064"/>
        <c:crosses val="autoZero"/>
        <c:auto val="1"/>
        <c:lblAlgn val="ctr"/>
        <c:lblOffset val="100"/>
        <c:noMultiLvlLbl val="0"/>
      </c:catAx>
      <c:valAx>
        <c:axId val="251080064"/>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25107852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bg2">
                <a:lumMod val="25000"/>
              </a:schemeClr>
            </a:solidFill>
            <a:ln>
              <a:solidFill>
                <a:schemeClr val="tx1"/>
              </a:solidFill>
            </a:ln>
          </c:spPr>
          <c:invertIfNegative val="0"/>
          <c:val>
            <c:numRef>
              <c:f>List1!$K$4:$K$10</c:f>
              <c:numCache>
                <c:formatCode>General</c:formatCode>
                <c:ptCount val="7"/>
                <c:pt idx="0">
                  <c:v>24</c:v>
                </c:pt>
                <c:pt idx="1">
                  <c:v>25</c:v>
                </c:pt>
                <c:pt idx="2">
                  <c:v>12</c:v>
                </c:pt>
                <c:pt idx="3">
                  <c:v>6</c:v>
                </c:pt>
                <c:pt idx="4">
                  <c:v>3</c:v>
                </c:pt>
                <c:pt idx="6">
                  <c:v>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01-47DE-894E-31A7CBD7BB72}"/>
            </c:ext>
          </c:extLst>
        </c:ser>
        <c:dLbls>
          <c:showLegendKey val="0"/>
          <c:showVal val="0"/>
          <c:showCatName val="0"/>
          <c:showSerName val="0"/>
          <c:showPercent val="0"/>
          <c:showBubbleSize val="0"/>
        </c:dLbls>
        <c:gapWidth val="53"/>
        <c:axId val="170488960"/>
        <c:axId val="170490496"/>
      </c:barChart>
      <c:catAx>
        <c:axId val="170488960"/>
        <c:scaling>
          <c:orientation val="minMax"/>
        </c:scaling>
        <c:delete val="0"/>
        <c:axPos val="b"/>
        <c:majorTickMark val="out"/>
        <c:minorTickMark val="none"/>
        <c:tickLblPos val="nextTo"/>
        <c:txPr>
          <a:bodyPr/>
          <a:lstStyle/>
          <a:p>
            <a:pPr>
              <a:defRPr sz="1600" baseline="0"/>
            </a:pPr>
            <a:endParaRPr lang="cs-CZ"/>
          </a:p>
        </c:txPr>
        <c:crossAx val="170490496"/>
        <c:crosses val="autoZero"/>
        <c:auto val="1"/>
        <c:lblAlgn val="ctr"/>
        <c:lblOffset val="100"/>
        <c:noMultiLvlLbl val="0"/>
      </c:catAx>
      <c:valAx>
        <c:axId val="170490496"/>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048896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6">
                <a:lumMod val="75000"/>
              </a:schemeClr>
            </a:solidFill>
            <a:ln>
              <a:solidFill>
                <a:schemeClr val="tx1"/>
              </a:solidFill>
            </a:ln>
          </c:spPr>
          <c:invertIfNegative val="0"/>
          <c:val>
            <c:numRef>
              <c:f>List1!$L$4:$L$10</c:f>
              <c:numCache>
                <c:formatCode>General</c:formatCode>
                <c:ptCount val="7"/>
                <c:pt idx="0">
                  <c:v>90.24</c:v>
                </c:pt>
                <c:pt idx="1">
                  <c:v>74.28</c:v>
                </c:pt>
                <c:pt idx="2">
                  <c:v>46.61</c:v>
                </c:pt>
                <c:pt idx="3">
                  <c:v>14.37</c:v>
                </c:pt>
                <c:pt idx="4">
                  <c:v>3.71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FFC-47D5-BCAE-5CC1FB1F5910}"/>
            </c:ext>
          </c:extLst>
        </c:ser>
        <c:dLbls>
          <c:showLegendKey val="0"/>
          <c:showVal val="0"/>
          <c:showCatName val="0"/>
          <c:showSerName val="0"/>
          <c:showPercent val="0"/>
          <c:showBubbleSize val="0"/>
        </c:dLbls>
        <c:gapWidth val="52"/>
        <c:axId val="173690240"/>
        <c:axId val="173884544"/>
      </c:barChart>
      <c:catAx>
        <c:axId val="173690240"/>
        <c:scaling>
          <c:orientation val="minMax"/>
        </c:scaling>
        <c:delete val="0"/>
        <c:axPos val="b"/>
        <c:majorTickMark val="out"/>
        <c:minorTickMark val="none"/>
        <c:tickLblPos val="nextTo"/>
        <c:txPr>
          <a:bodyPr/>
          <a:lstStyle/>
          <a:p>
            <a:pPr>
              <a:defRPr sz="1600" baseline="0"/>
            </a:pPr>
            <a:endParaRPr lang="cs-CZ"/>
          </a:p>
        </c:txPr>
        <c:crossAx val="173884544"/>
        <c:crosses val="autoZero"/>
        <c:auto val="1"/>
        <c:lblAlgn val="ctr"/>
        <c:lblOffset val="100"/>
        <c:noMultiLvlLbl val="0"/>
      </c:catAx>
      <c:valAx>
        <c:axId val="173884544"/>
        <c:scaling>
          <c:orientation val="minMax"/>
        </c:scaling>
        <c:delete val="0"/>
        <c:axPos val="l"/>
        <c:majorGridlines/>
        <c:numFmt formatCode="General" sourceLinked="1"/>
        <c:majorTickMark val="out"/>
        <c:minorTickMark val="none"/>
        <c:tickLblPos val="nextTo"/>
        <c:txPr>
          <a:bodyPr/>
          <a:lstStyle/>
          <a:p>
            <a:pPr>
              <a:defRPr sz="1400" baseline="0"/>
            </a:pPr>
            <a:endParaRPr lang="cs-CZ"/>
          </a:p>
        </c:txPr>
        <c:crossAx val="173690240"/>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0.84439</cdr:x>
      <cdr:y>0.43058</cdr:y>
    </cdr:from>
    <cdr:to>
      <cdr:x>0.905</cdr:x>
      <cdr:y>0.5</cdr:y>
    </cdr:to>
    <cdr:sp macro="" textlink="">
      <cdr:nvSpPr>
        <cdr:cNvPr id="2" name="TextovéPole 1">
          <a:extLst xmlns:a="http://schemas.openxmlformats.org/drawingml/2006/main">
            <a:ext uri="{FF2B5EF4-FFF2-40B4-BE49-F238E27FC236}">
              <a16:creationId xmlns:a16="http://schemas.microsoft.com/office/drawing/2014/main" id="{CD0882CA-3729-9154-7A23-05D80A48C4A8}"/>
            </a:ext>
          </a:extLst>
        </cdr:cNvPr>
        <cdr:cNvSpPr txBox="1"/>
      </cdr:nvSpPr>
      <cdr:spPr>
        <a:xfrm xmlns:a="http://schemas.openxmlformats.org/drawingml/2006/main">
          <a:off x="6246032" y="2099915"/>
          <a:ext cx="448355" cy="338554"/>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spAutoFit/>
        </a:bodyPr>
        <a:lstStyle xmlns:a="http://schemas.openxmlformats.org/drawingml/2006/main">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xmlns:a="http://schemas.openxmlformats.org/drawingml/2006/main">
          <a:r>
            <a:rPr lang="cs-CZ" sz="1600" b="0" dirty="0">
              <a:latin typeface="Calibri" panose="020F0502020204030204" pitchFamily="34" charset="0"/>
              <a:cs typeface="Calibri" panose="020F0502020204030204" pitchFamily="34" charset="0"/>
            </a:rPr>
            <a:t>K</a:t>
          </a:r>
          <a:r>
            <a:rPr lang="cs-CZ" sz="1600" b="0" baseline="30000" dirty="0">
              <a:latin typeface="Calibri" panose="020F0502020204030204" pitchFamily="34" charset="0"/>
              <a:cs typeface="Calibri" panose="020F0502020204030204" pitchFamily="34" charset="0"/>
            </a:rPr>
            <a:t>+</a:t>
          </a:r>
          <a:endParaRPr lang="cs-CZ" sz="1600" b="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0.84439</cdr:x>
      <cdr:y>0.50865</cdr:y>
    </cdr:from>
    <cdr:to>
      <cdr:x>0.97791</cdr:x>
      <cdr:y>0.57807</cdr:y>
    </cdr:to>
    <cdr:sp macro="" textlink="">
      <cdr:nvSpPr>
        <cdr:cNvPr id="3" name="TextovéPole 2">
          <a:extLst xmlns:a="http://schemas.openxmlformats.org/drawingml/2006/main">
            <a:ext uri="{FF2B5EF4-FFF2-40B4-BE49-F238E27FC236}">
              <a16:creationId xmlns:a16="http://schemas.microsoft.com/office/drawing/2014/main" id="{8115A2CA-439D-010E-A512-1E5E1E44B2B2}"/>
            </a:ext>
          </a:extLst>
        </cdr:cNvPr>
        <cdr:cNvSpPr txBox="1"/>
      </cdr:nvSpPr>
      <cdr:spPr>
        <a:xfrm xmlns:a="http://schemas.openxmlformats.org/drawingml/2006/main">
          <a:off x="6246032" y="2480655"/>
          <a:ext cx="987649" cy="338554"/>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spAutoFit/>
        </a:bodyPr>
        <a:lstStyle xmlns:a="http://schemas.openxmlformats.org/drawingml/2006/main">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xmlns:a="http://schemas.openxmlformats.org/drawingml/2006/main">
          <a:r>
            <a:rPr lang="cs-CZ" sz="1600" b="0" dirty="0">
              <a:latin typeface="Calibri" panose="020F0502020204030204" pitchFamily="34" charset="0"/>
              <a:cs typeface="Calibri" panose="020F0502020204030204" pitchFamily="34" charset="0"/>
            </a:rPr>
            <a:t>K</a:t>
          </a:r>
          <a:r>
            <a:rPr lang="cs-CZ" sz="1600" b="0" baseline="30000" dirty="0">
              <a:latin typeface="Calibri" panose="020F0502020204030204" pitchFamily="34" charset="0"/>
              <a:cs typeface="Calibri" panose="020F0502020204030204" pitchFamily="34" charset="0"/>
            </a:rPr>
            <a:t>+</a:t>
          </a:r>
          <a:r>
            <a:rPr lang="cs-CZ" sz="1600" b="0" dirty="0">
              <a:latin typeface="Calibri" panose="020F0502020204030204" pitchFamily="34" charset="0"/>
              <a:cs typeface="Calibri" panose="020F0502020204030204" pitchFamily="34" charset="0"/>
            </a:rPr>
            <a:t> </a:t>
          </a:r>
          <a:r>
            <a:rPr lang="cs-CZ" sz="1600" b="0" dirty="0" err="1">
              <a:latin typeface="Calibri" panose="020F0502020204030204" pitchFamily="34" charset="0"/>
              <a:cs typeface="Calibri" panose="020F0502020204030204" pitchFamily="34" charset="0"/>
            </a:rPr>
            <a:t>corr</a:t>
          </a:r>
          <a:r>
            <a:rPr lang="cs-CZ" sz="1600" b="0" dirty="0">
              <a:latin typeface="Calibri" panose="020F0502020204030204" pitchFamily="34" charset="0"/>
              <a:cs typeface="Calibri" panose="020F0502020204030204" pitchFamily="34"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2CA3E0D9-0F81-42F9-ABEE-6FE63D9E443F}" type="datetimeFigureOut">
              <a:rPr lang="cs-CZ"/>
              <a:pPr>
                <a:defRPr/>
              </a:pPr>
              <a:t>20.11.2024</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7D6B01-4204-4D58-85C4-E7060BBA69BA}"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2496852-40C2-480B-B200-2441294A1227}" type="datetimeFigureOut">
              <a:rPr lang="cs-CZ"/>
              <a:t>20.11.2024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Click to edit the styles of the draft text.</a:t>
            </a:r>
          </a:p>
          <a:p>
            <a:pPr lvl="1"/>
            <a:r>
              <a:rPr lang="cs-CZ" noProof="0"/>
              <a:t>Second level</a:t>
            </a:r>
          </a:p>
          <a:p>
            <a:pPr lvl="2"/>
            <a:r>
              <a:rPr lang="cs-CZ" noProof="0"/>
              <a:t>Third level</a:t>
            </a:r>
          </a:p>
          <a:p>
            <a:pPr lvl="3"/>
            <a:r>
              <a:rPr lang="cs-CZ" noProof="0"/>
              <a:t>Fourth level</a:t>
            </a:r>
          </a:p>
          <a:p>
            <a:pPr lvl="4"/>
            <a:r>
              <a:rPr lang="cs-CZ" noProof="0"/>
              <a:t>Fifth level</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E7AE03-9563-4563-B96C-B6895FDEDB33}" type="slidenum">
              <a:rPr lang="cs-CZ" altLang="cs-CZ"/>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14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6B055DC-9B4E-4062-B26A-4DABA86C2C1E}" type="slidenum">
              <a:rPr lang="cs-CZ" altLang="cs-CZ" smtClean="0"/>
              <a:t>4</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09A6B06-9039-459B-9576-61C68982E1EA}" type="slidenum">
              <a:rPr lang="cs-CZ" altLang="cs-CZ" smtClean="0"/>
              <a:t>26</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3ADB8B5-ACE4-4366-A921-39842F3498BB}" type="slidenum">
              <a:rPr lang="cs-CZ" altLang="cs-CZ" smtClean="0"/>
              <a:t>27</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28</a:t>
            </a:fld>
            <a:endParaRPr lang="cs-CZ" altLang="cs-CZ"/>
          </a:p>
        </p:txBody>
      </p:sp>
    </p:spTree>
    <p:extLst>
      <p:ext uri="{BB962C8B-B14F-4D97-AF65-F5344CB8AC3E}">
        <p14:creationId xmlns:p14="http://schemas.microsoft.com/office/powerpoint/2010/main" val="283824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29</a:t>
            </a:fld>
            <a:endParaRPr lang="cs-CZ" altLang="cs-CZ"/>
          </a:p>
        </p:txBody>
      </p:sp>
    </p:spTree>
    <p:extLst>
      <p:ext uri="{BB962C8B-B14F-4D97-AF65-F5344CB8AC3E}">
        <p14:creationId xmlns:p14="http://schemas.microsoft.com/office/powerpoint/2010/main" val="351233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6470CC5-D34E-4AA3-9A77-500DA56C7B33}" type="slidenum">
              <a:rPr lang="cs-CZ" altLang="cs-CZ" smtClean="0"/>
              <a:t>30</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31</a:t>
            </a:fld>
            <a:endParaRPr lang="cs-CZ" altLang="cs-CZ"/>
          </a:p>
        </p:txBody>
      </p:sp>
    </p:spTree>
    <p:extLst>
      <p:ext uri="{BB962C8B-B14F-4D97-AF65-F5344CB8AC3E}">
        <p14:creationId xmlns:p14="http://schemas.microsoft.com/office/powerpoint/2010/main" val="21746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862A0A9-C044-42C6-98A3-D20A9DD72603}" type="slidenum">
              <a:rPr lang="cs-CZ" altLang="cs-CZ" smtClean="0"/>
              <a:t>35</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37</a:t>
            </a:fld>
            <a:endParaRPr lang="cs-CZ" altLang="cs-CZ"/>
          </a:p>
        </p:txBody>
      </p:sp>
    </p:spTree>
    <p:extLst>
      <p:ext uri="{BB962C8B-B14F-4D97-AF65-F5344CB8AC3E}">
        <p14:creationId xmlns:p14="http://schemas.microsoft.com/office/powerpoint/2010/main" val="341567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61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3B10078-11E6-4558-9B38-9505C9F642E2}" type="slidenum">
              <a:rPr lang="cs-CZ" altLang="cs-CZ" smtClean="0"/>
              <a:t>39</a:t>
            </a:fld>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40</a:t>
            </a:fld>
            <a:endParaRPr lang="cs-CZ" altLang="cs-CZ"/>
          </a:p>
        </p:txBody>
      </p:sp>
    </p:spTree>
    <p:extLst>
      <p:ext uri="{BB962C8B-B14F-4D97-AF65-F5344CB8AC3E}">
        <p14:creationId xmlns:p14="http://schemas.microsoft.com/office/powerpoint/2010/main" val="5809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16</a:t>
            </a:fld>
            <a:endParaRPr lang="cs-CZ" altLang="cs-CZ"/>
          </a:p>
        </p:txBody>
      </p:sp>
    </p:spTree>
    <p:extLst>
      <p:ext uri="{BB962C8B-B14F-4D97-AF65-F5344CB8AC3E}">
        <p14:creationId xmlns:p14="http://schemas.microsoft.com/office/powerpoint/2010/main" val="269650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798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E11885A-F2E8-4CF2-8B00-13AB1045DAA0}" type="slidenum">
              <a:rPr lang="cs-CZ" altLang="cs-CZ" smtClean="0"/>
              <a:t>56</a:t>
            </a:fld>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19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5FFC1D5-9C0C-47EB-B36D-D833A67397E7}" type="slidenum">
              <a:rPr lang="cs-CZ" altLang="cs-CZ" smtClean="0"/>
              <a:t>57</a:t>
            </a:fld>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839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D9B7965-0362-4E15-BE8C-FD5AA175434E}" type="slidenum">
              <a:rPr lang="cs-CZ" altLang="cs-CZ" smtClean="0"/>
              <a:t>58</a:t>
            </a:fld>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860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0546C59-2EEF-4425-AFB8-99D4C044960E}" type="slidenum">
              <a:rPr lang="cs-CZ" altLang="cs-CZ" smtClean="0"/>
              <a:t>59</a:t>
            </a:fld>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61</a:t>
            </a:fld>
            <a:endParaRPr lang="cs-CZ" altLang="cs-CZ"/>
          </a:p>
        </p:txBody>
      </p:sp>
    </p:spTree>
    <p:extLst>
      <p:ext uri="{BB962C8B-B14F-4D97-AF65-F5344CB8AC3E}">
        <p14:creationId xmlns:p14="http://schemas.microsoft.com/office/powerpoint/2010/main" val="2785510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921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E5CF052-00A3-40EF-88BB-A8A104FEF47D}" type="slidenum">
              <a:rPr lang="cs-CZ" altLang="cs-CZ" smtClean="0"/>
              <a:t>64</a:t>
            </a:fld>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03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CF273B2-BD50-4E43-8004-A53AED508322}" type="slidenum">
              <a:rPr lang="cs-CZ" altLang="cs-CZ" smtClean="0"/>
              <a:t>71</a:t>
            </a:fld>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24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C759C37-C3E5-464D-9B37-91036FEF90DA}" type="slidenum">
              <a:rPr lang="cs-CZ" altLang="cs-CZ" smtClean="0"/>
              <a:t>72</a:t>
            </a:fld>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85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9E95770-E83B-4E30-AE70-D873ACED1DA0}" type="slidenum">
              <a:rPr lang="cs-CZ" altLang="cs-CZ" smtClean="0"/>
              <a:t>77</a:t>
            </a:fld>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05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7451686-E559-44CD-A333-50DDD6314B60}" type="slidenum">
              <a:rPr lang="cs-CZ" altLang="cs-CZ" smtClean="0"/>
              <a:t>78</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D1D3E3F-30AE-4469-8B16-E71598C38A9F}" type="slidenum">
              <a:rPr lang="cs-CZ" altLang="cs-CZ" smtClean="0"/>
              <a:t>18</a:t>
            </a:fld>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26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C9A1977-B41D-436B-A5C7-90857EB4F10B}" type="slidenum">
              <a:rPr lang="cs-CZ" altLang="cs-CZ" smtClean="0"/>
              <a:t>79</a:t>
            </a:fld>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46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E32FC77-CD82-4147-9355-C6F3C31E1569}" type="slidenum">
              <a:rPr lang="cs-CZ" altLang="cs-CZ" smtClean="0"/>
              <a:t>80</a:t>
            </a:fld>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67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CA3A9CE-D199-4023-9F57-1D4AC58266AB}" type="slidenum">
              <a:rPr lang="cs-CZ" altLang="cs-CZ" smtClean="0"/>
              <a:t>81</a:t>
            </a:fld>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249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608C84D-D8F0-4AF9-9C89-AC7C83D01385}" type="slidenum">
              <a:rPr lang="cs-CZ" altLang="cs-CZ" smtClean="0"/>
              <a:t>88</a:t>
            </a:fld>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280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E2BA57-DDD9-4132-9949-FBED15FA42EF}" type="slidenum">
              <a:rPr lang="cs-CZ" altLang="cs-CZ" smtClean="0"/>
              <a:t>90</a:t>
            </a:fld>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1310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CDC21-1218-460B-97B2-3405A49C39A4}" type="slidenum">
              <a:rPr lang="cs-CZ" altLang="cs-CZ" smtClean="0">
                <a:latin typeface="Arial" panose="020B0604020202020204" pitchFamily="34" charset="0"/>
              </a:rPr>
              <a:t>92</a:t>
            </a:fld>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331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8324D8E-FC0B-4F97-8B00-77ED1894910E}" type="slidenum">
              <a:rPr lang="cs-CZ" altLang="cs-CZ" smtClean="0"/>
              <a:t>93</a:t>
            </a:fld>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42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0F61A0E-75A0-47DF-A63C-3F2317D794F1}" type="slidenum">
              <a:rPr lang="cs-CZ" altLang="cs-CZ" smtClean="0"/>
              <a:t>101</a:t>
            </a:fld>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103</a:t>
            </a:fld>
            <a:endParaRPr lang="cs-CZ" altLang="cs-CZ"/>
          </a:p>
        </p:txBody>
      </p:sp>
    </p:spTree>
    <p:extLst>
      <p:ext uri="{BB962C8B-B14F-4D97-AF65-F5344CB8AC3E}">
        <p14:creationId xmlns:p14="http://schemas.microsoft.com/office/powerpoint/2010/main" val="4110636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104</a:t>
            </a:fld>
            <a:endParaRPr lang="cs-CZ" altLang="cs-CZ"/>
          </a:p>
        </p:txBody>
      </p:sp>
    </p:spTree>
    <p:extLst>
      <p:ext uri="{BB962C8B-B14F-4D97-AF65-F5344CB8AC3E}">
        <p14:creationId xmlns:p14="http://schemas.microsoft.com/office/powerpoint/2010/main" val="187683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19</a:t>
            </a:fld>
            <a:endParaRPr lang="cs-CZ" altLang="cs-CZ"/>
          </a:p>
        </p:txBody>
      </p:sp>
    </p:spTree>
    <p:extLst>
      <p:ext uri="{BB962C8B-B14F-4D97-AF65-F5344CB8AC3E}">
        <p14:creationId xmlns:p14="http://schemas.microsoft.com/office/powerpoint/2010/main" val="4042626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149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1655A47-B738-4AEA-A87D-62F19CB4BCBB}" type="slidenum">
              <a:rPr lang="cs-CZ" altLang="cs-CZ" smtClean="0"/>
              <a:t>107</a:t>
            </a:fld>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The second way of assessing the proportion of metabolic disorders was proposed by Stewart and refined by Fencl. </a:t>
            </a:r>
          </a:p>
        </p:txBody>
      </p:sp>
      <p:sp>
        <p:nvSpPr>
          <p:cNvPr id="1536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847850C-FE41-4088-A69C-5A9F0F2D4093}" type="slidenum">
              <a:rPr lang="cs-CZ" altLang="cs-CZ" smtClean="0"/>
              <a:t>110</a:t>
            </a:fld>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Instead of the anion gap, these authors calculate the so-called </a:t>
            </a:r>
            <a:r>
              <a:rPr lang="en-US" altLang="cs-CZ" b="1"/>
              <a:t>strong</a:t>
            </a:r>
            <a:r>
              <a:rPr lang="cs-CZ" altLang="cs-CZ"/>
              <a:t> ion difference (</a:t>
            </a:r>
            <a:r>
              <a:rPr lang="cs-CZ" altLang="cs-CZ" b="1"/>
              <a:t>SID</a:t>
            </a:r>
            <a:r>
              <a:rPr lang="cs-CZ" altLang="cs-CZ"/>
              <a:t>). It is the difference between the sum of the concentrations of the strong cations (Na</a:t>
            </a:r>
            <a:r>
              <a:rPr lang="cs-CZ" altLang="cs-CZ" baseline="30000"/>
              <a:t>+</a:t>
            </a:r>
            <a:r>
              <a:rPr lang="cs-CZ" altLang="cs-CZ"/>
              <a:t> + K</a:t>
            </a:r>
            <a:r>
              <a:rPr lang="cs-CZ" altLang="cs-CZ" baseline="30000"/>
              <a:t>+</a:t>
            </a:r>
            <a:r>
              <a:rPr lang="cs-CZ" altLang="cs-CZ"/>
              <a:t> + Ca</a:t>
            </a:r>
            <a:r>
              <a:rPr lang="cs-CZ" altLang="cs-CZ" baseline="30000"/>
              <a:t>2+</a:t>
            </a:r>
            <a:r>
              <a:rPr lang="cs-CZ" altLang="cs-CZ"/>
              <a:t> + Mg</a:t>
            </a:r>
            <a:r>
              <a:rPr lang="cs-CZ" altLang="cs-CZ" baseline="30000"/>
              <a:t>2+</a:t>
            </a:r>
            <a:r>
              <a:rPr lang="cs-CZ" altLang="cs-CZ"/>
              <a:t> ) and the strong chloride anion. </a:t>
            </a:r>
          </a:p>
          <a:p>
            <a:r>
              <a:rPr lang="cs-CZ" altLang="cs-CZ"/>
              <a:t>The graph shows that the SID is the sum of the concentrations of bicarbonate, albumin, inorganic phosphate and the so-called unmeasured anions. </a:t>
            </a:r>
          </a:p>
        </p:txBody>
      </p:sp>
      <p:sp>
        <p:nvSpPr>
          <p:cNvPr id="155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43EC18-F60A-43AA-A592-7FA6A993EC95}" type="slidenum">
              <a:rPr lang="cs-CZ" altLang="cs-CZ" smtClean="0">
                <a:latin typeface="Arial" panose="020B0604020202020204" pitchFamily="34" charset="0"/>
              </a:rPr>
              <a:t>111</a:t>
            </a:fld>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The second way of assessing the proportion of metabolic disorders was proposed by Stewart and refined by Fencl. </a:t>
            </a:r>
          </a:p>
        </p:txBody>
      </p:sp>
      <p:sp>
        <p:nvSpPr>
          <p:cNvPr id="157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89A3D32-CA6E-4FE9-9089-E8C6861BB231}" type="slidenum">
              <a:rPr lang="cs-CZ" altLang="cs-CZ" smtClean="0"/>
              <a:t>112</a:t>
            </a:fld>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The second way of assessing the proportion of metabolic disorders was proposed by Stewart and refined by Fencl. </a:t>
            </a:r>
          </a:p>
        </p:txBody>
      </p:sp>
      <p:sp>
        <p:nvSpPr>
          <p:cNvPr id="159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0E148EB-A39E-4FF6-A6AE-4988A55065FE}" type="slidenum">
              <a:rPr lang="cs-CZ" altLang="cs-CZ" smtClean="0"/>
              <a:t>113</a:t>
            </a:fld>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The second way of assessing the proportion of metabolic disorders was proposed by Stewart and refined by Fencl. </a:t>
            </a:r>
          </a:p>
        </p:txBody>
      </p:sp>
      <p:sp>
        <p:nvSpPr>
          <p:cNvPr id="1617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19A654E-50E3-4182-A659-6E55C7044634}" type="slidenum">
              <a:rPr lang="cs-CZ" altLang="cs-CZ" smtClean="0"/>
              <a:t>114</a:t>
            </a:fld>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1648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B71EE81-0FBD-42CB-A084-0D2E550B4CED}" type="slidenum">
              <a:rPr lang="cs-CZ" altLang="cs-CZ" smtClean="0"/>
              <a:t>116</a:t>
            </a:fld>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1679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9F87FE2-D4E2-4FB3-81EA-C03F321F3FA6}" type="slidenum">
              <a:rPr lang="cs-CZ" altLang="cs-CZ" smtClean="0"/>
              <a:t>118</a:t>
            </a:fld>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119</a:t>
            </a:fld>
            <a:endParaRPr lang="cs-CZ" altLang="cs-CZ"/>
          </a:p>
        </p:txBody>
      </p:sp>
    </p:spTree>
    <p:extLst>
      <p:ext uri="{BB962C8B-B14F-4D97-AF65-F5344CB8AC3E}">
        <p14:creationId xmlns:p14="http://schemas.microsoft.com/office/powerpoint/2010/main" val="2534175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710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1DFA249-11A2-4F2B-A964-589CB93784C4}" type="slidenum">
              <a:rPr lang="cs-CZ" altLang="cs-CZ" smtClean="0"/>
              <a:t>120</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327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73339CE-95BC-4C8E-9717-5E450ED0BEB9}" type="slidenum">
              <a:rPr lang="cs-CZ" altLang="cs-CZ" smtClean="0"/>
              <a:t>20</a:t>
            </a:fld>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126</a:t>
            </a:fld>
            <a:endParaRPr lang="cs-CZ" altLang="cs-CZ"/>
          </a:p>
        </p:txBody>
      </p:sp>
    </p:spTree>
    <p:extLst>
      <p:ext uri="{BB962C8B-B14F-4D97-AF65-F5344CB8AC3E}">
        <p14:creationId xmlns:p14="http://schemas.microsoft.com/office/powerpoint/2010/main" val="915088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129</a:t>
            </a:fld>
            <a:endParaRPr lang="cs-CZ" altLang="cs-CZ"/>
          </a:p>
        </p:txBody>
      </p:sp>
    </p:spTree>
    <p:extLst>
      <p:ext uri="{BB962C8B-B14F-4D97-AF65-F5344CB8AC3E}">
        <p14:creationId xmlns:p14="http://schemas.microsoft.com/office/powerpoint/2010/main" val="4237168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131</a:t>
            </a:fld>
            <a:endParaRPr lang="cs-CZ" altLang="cs-CZ"/>
          </a:p>
        </p:txBody>
      </p:sp>
    </p:spTree>
    <p:extLst>
      <p:ext uri="{BB962C8B-B14F-4D97-AF65-F5344CB8AC3E}">
        <p14:creationId xmlns:p14="http://schemas.microsoft.com/office/powerpoint/2010/main" val="357880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84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5EA8D73-9E40-4BD7-BF23-CB12EC77DADE}" type="slidenum">
              <a:rPr lang="cs-CZ" altLang="cs-CZ" smtClean="0"/>
              <a:t>132</a:t>
            </a:fld>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86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1BB005B-1350-4E07-84C2-9E2C59C80371}" type="slidenum">
              <a:rPr lang="cs-CZ" altLang="cs-CZ" smtClean="0"/>
              <a:t>133</a:t>
            </a:fld>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935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8C6F7FE-6440-476C-BE90-DAE90C4A3DC1}" type="slidenum">
              <a:rPr lang="cs-CZ" altLang="cs-CZ" smtClean="0"/>
              <a:t>139</a:t>
            </a:fld>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955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C40E76B-6B42-4CFB-A8B1-96980914F15C}" type="slidenum">
              <a:rPr lang="cs-CZ" altLang="cs-CZ" smtClean="0"/>
              <a:t>140</a:t>
            </a:fld>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986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A79C7D8-4158-4FB5-B831-B9B76AB16654}" type="slidenum">
              <a:rPr lang="cs-CZ" altLang="cs-CZ" smtClean="0"/>
              <a:t>142</a:t>
            </a:fld>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2037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B2097CC-D69F-4BBB-9314-D4B923191F8F}" type="slidenum">
              <a:rPr lang="cs-CZ" altLang="cs-CZ" smtClean="0"/>
              <a:t>144</a:t>
            </a:fld>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163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6A6860C-DA54-411B-B494-DBCECAE0543E}" type="slidenum">
              <a:rPr lang="cs-CZ" altLang="cs-CZ" smtClean="0"/>
              <a:t>151</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48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40FEDAD-9B91-4359-AE9F-9FEDD6F25C00}" type="slidenum">
              <a:rPr lang="cs-CZ" altLang="cs-CZ" smtClean="0"/>
              <a:t>21</a:t>
            </a:fld>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FD5A793-A8DD-4E68-B5BA-D9BE6D6DE618}" type="slidenum">
              <a:rPr lang="cs-CZ" altLang="cs-CZ" smtClean="0"/>
              <a:t>157</a:t>
            </a:fld>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1A17004-8CE2-41F7-BE96-9D41988CEED7}" type="slidenum">
              <a:rPr lang="cs-CZ" altLang="cs-CZ" smtClean="0"/>
              <a:t>160</a:t>
            </a:fld>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337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FE27058-B8F4-4652-8D3F-AA2FFB5E0B8E}" type="slidenum">
              <a:rPr lang="cs-CZ" altLang="cs-CZ" smtClean="0"/>
              <a:t>165</a:t>
            </a:fld>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DE7AE03-9563-4563-B96C-B6895FDEDB33}" type="slidenum">
              <a:rPr lang="cs-CZ" altLang="cs-CZ" smtClean="0"/>
              <a:t>170</a:t>
            </a:fld>
            <a:endParaRPr lang="cs-CZ" altLang="cs-CZ"/>
          </a:p>
        </p:txBody>
      </p:sp>
    </p:spTree>
    <p:extLst>
      <p:ext uri="{BB962C8B-B14F-4D97-AF65-F5344CB8AC3E}">
        <p14:creationId xmlns:p14="http://schemas.microsoft.com/office/powerpoint/2010/main" val="2373088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048E-EF8B-AD15-C20D-108BCC35365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3FD140-BC7E-29B1-FEB2-9AB62608A6A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AE2B1B2-DDAD-65DB-9F27-AED5A166224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DC19736-0334-7792-C3FA-157A8210BED7}"/>
              </a:ext>
            </a:extLst>
          </p:cNvPr>
          <p:cNvSpPr>
            <a:spLocks noGrp="1"/>
          </p:cNvSpPr>
          <p:nvPr>
            <p:ph type="sldNum" sz="quarter" idx="5"/>
          </p:nvPr>
        </p:nvSpPr>
        <p:spPr/>
        <p:txBody>
          <a:bodyPr/>
          <a:lstStyle/>
          <a:p>
            <a:pPr>
              <a:defRPr/>
            </a:pPr>
            <a:fld id="{FDE7AE03-9563-4563-B96C-B6895FDEDB33}" type="slidenum">
              <a:rPr lang="cs-CZ" altLang="cs-CZ" smtClean="0"/>
              <a:t>176</a:t>
            </a:fld>
            <a:endParaRPr lang="cs-CZ" altLang="cs-CZ"/>
          </a:p>
        </p:txBody>
      </p:sp>
    </p:spTree>
    <p:extLst>
      <p:ext uri="{BB962C8B-B14F-4D97-AF65-F5344CB8AC3E}">
        <p14:creationId xmlns:p14="http://schemas.microsoft.com/office/powerpoint/2010/main" val="120878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178</a:t>
            </a:fld>
            <a:endParaRPr lang="cs-CZ" altLang="cs-CZ"/>
          </a:p>
        </p:txBody>
      </p:sp>
    </p:spTree>
    <p:extLst>
      <p:ext uri="{BB962C8B-B14F-4D97-AF65-F5344CB8AC3E}">
        <p14:creationId xmlns:p14="http://schemas.microsoft.com/office/powerpoint/2010/main" val="8197846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179</a:t>
            </a:fld>
            <a:endParaRPr lang="cs-CZ" altLang="cs-CZ"/>
          </a:p>
        </p:txBody>
      </p:sp>
    </p:spTree>
    <p:extLst>
      <p:ext uri="{BB962C8B-B14F-4D97-AF65-F5344CB8AC3E}">
        <p14:creationId xmlns:p14="http://schemas.microsoft.com/office/powerpoint/2010/main" val="8130105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A4991356-9FCC-4F11-BC65-832EB51A0472}" type="slidenum">
              <a:rPr lang="cs-CZ" altLang="cs-CZ" smtClean="0"/>
              <a:t>181</a:t>
            </a:fld>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6D62FE2-6DB4-4EF8-AB28-EBB32EB34437}" type="slidenum">
              <a:rPr lang="cs-CZ" altLang="cs-CZ" smtClean="0"/>
              <a:t>187</a:t>
            </a:fld>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0EB9A93-DC38-4F7C-924E-1150793E3FA9}" type="slidenum">
              <a:rPr lang="cs-CZ" altLang="cs-CZ" smtClean="0"/>
              <a:t>188</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endParaRPr lang="cs-CZ" altLang="cs-CZ"/>
          </a:p>
        </p:txBody>
      </p:sp>
      <p:sp>
        <p:nvSpPr>
          <p:cNvPr id="378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76D8516-C0FF-42E0-93BD-B0460809BB80}" type="slidenum">
              <a:rPr lang="cs-CZ" altLang="cs-CZ" smtClean="0"/>
              <a:t>23</a:t>
            </a:fld>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1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8DFAE04-8EB3-4C44-B6F9-655C5713EE97}" type="slidenum">
              <a:rPr lang="cs-CZ" altLang="cs-CZ" smtClean="0"/>
              <a:t>190</a:t>
            </a:fld>
            <a:endParaRPr lang="cs-CZ" alt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45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71C2BAB-22E7-40E9-8D0F-0EB856D96160}" type="slidenum">
              <a:rPr lang="cs-CZ" altLang="cs-CZ" smtClean="0"/>
              <a:t>192</a:t>
            </a:fld>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F5F03FD-D981-4D28-B208-19578858AFA7}" type="slidenum">
              <a:rPr lang="cs-CZ" altLang="cs-CZ" smtClean="0"/>
              <a:t>205</a:t>
            </a:fld>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034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4869BFF-05DC-4B69-9CB0-C90EFC36593E}" type="slidenum">
              <a:rPr lang="cs-CZ" altLang="cs-CZ" smtClean="0"/>
              <a:t>226</a:t>
            </a:fld>
            <a:endParaRPr lang="cs-CZ" alt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ctr" hangingPunct="1"/>
            <a:r>
              <a:rPr lang="cs-CZ" altLang="cs-CZ" b="1"/>
              <a:t>1.</a:t>
            </a:r>
            <a:endParaRPr lang="cs-CZ" altLang="cs-CZ"/>
          </a:p>
          <a:p>
            <a:pPr eaLnBrk="1" fontAlgn="t" hangingPunct="1"/>
            <a:r>
              <a:rPr lang="cs-CZ" altLang="cs-CZ" b="1"/>
              <a:t>AST</a:t>
            </a:r>
            <a:endParaRPr lang="cs-CZ" altLang="cs-CZ"/>
          </a:p>
          <a:p>
            <a:pPr eaLnBrk="1" fontAlgn="t" hangingPunct="1"/>
            <a:r>
              <a:rPr lang="cs-CZ" altLang="cs-CZ" b="1"/>
              <a:t>0,77</a:t>
            </a:r>
            <a:endParaRPr lang="cs-CZ" altLang="cs-CZ"/>
          </a:p>
          <a:p>
            <a:pPr eaLnBrk="1" fontAlgn="t" hangingPunct="1"/>
            <a:r>
              <a:rPr lang="cs-CZ" altLang="cs-CZ" b="1"/>
              <a:t>µkat/l</a:t>
            </a:r>
            <a:endParaRPr lang="cs-CZ" altLang="cs-CZ"/>
          </a:p>
          <a:p>
            <a:pPr eaLnBrk="1" fontAlgn="t" hangingPunct="1"/>
            <a:r>
              <a:rPr lang="cs-CZ" altLang="cs-CZ"/>
              <a:t>ALT</a:t>
            </a:r>
          </a:p>
          <a:p>
            <a:pPr eaLnBrk="1" fontAlgn="t" hangingPunct="1"/>
            <a:r>
              <a:rPr lang="cs-CZ" altLang="cs-CZ"/>
              <a:t>0,20</a:t>
            </a:r>
          </a:p>
          <a:p>
            <a:pPr eaLnBrk="1" fontAlgn="t" hangingPunct="1"/>
            <a:r>
              <a:rPr lang="cs-CZ" altLang="cs-CZ"/>
              <a:t>µkat/l</a:t>
            </a:r>
          </a:p>
          <a:p>
            <a:pPr eaLnBrk="1" fontAlgn="t" hangingPunct="1"/>
            <a:r>
              <a:rPr lang="cs-CZ" altLang="cs-CZ"/>
              <a:t>ALP</a:t>
            </a:r>
          </a:p>
          <a:p>
            <a:pPr eaLnBrk="1" fontAlgn="t" hangingPunct="1"/>
            <a:r>
              <a:rPr lang="cs-CZ" altLang="cs-CZ"/>
              <a:t>2,7</a:t>
            </a:r>
          </a:p>
          <a:p>
            <a:pPr eaLnBrk="1" fontAlgn="t" hangingPunct="1"/>
            <a:r>
              <a:rPr lang="cs-CZ" altLang="cs-CZ"/>
              <a:t>µkat/l</a:t>
            </a:r>
          </a:p>
          <a:p>
            <a:pPr eaLnBrk="1" fontAlgn="t" hangingPunct="1"/>
            <a:r>
              <a:rPr lang="cs-CZ" altLang="cs-CZ"/>
              <a:t>AMS</a:t>
            </a:r>
          </a:p>
          <a:p>
            <a:pPr eaLnBrk="1" fontAlgn="t" hangingPunct="1"/>
            <a:r>
              <a:rPr lang="cs-CZ" altLang="cs-CZ"/>
              <a:t>7,85</a:t>
            </a:r>
          </a:p>
          <a:p>
            <a:pPr eaLnBrk="1" fontAlgn="t" hangingPunct="1"/>
            <a:r>
              <a:rPr lang="cs-CZ" altLang="cs-CZ"/>
              <a:t>µkat/l</a:t>
            </a:r>
          </a:p>
          <a:p>
            <a:pPr eaLnBrk="1" fontAlgn="ctr" hangingPunct="1"/>
            <a:r>
              <a:rPr lang="cs-CZ" altLang="cs-CZ"/>
              <a:t>2.</a:t>
            </a:r>
          </a:p>
          <a:p>
            <a:pPr eaLnBrk="1" fontAlgn="ctr" hangingPunct="1"/>
            <a:r>
              <a:rPr lang="cs-CZ" altLang="cs-CZ"/>
              <a:t>Glucose</a:t>
            </a:r>
          </a:p>
          <a:p>
            <a:pPr eaLnBrk="1" fontAlgn="ctr" hangingPunct="1"/>
            <a:r>
              <a:rPr lang="cs-CZ" altLang="cs-CZ"/>
              <a:t>41,0</a:t>
            </a:r>
          </a:p>
          <a:p>
            <a:pPr eaLnBrk="1" hangingPunct="1"/>
            <a:r>
              <a:rPr lang="cs-CZ" altLang="cs-CZ"/>
              <a:t>mmol/l</a:t>
            </a:r>
          </a:p>
          <a:p>
            <a:pPr eaLnBrk="1" fontAlgn="ctr" hangingPunct="1"/>
            <a:r>
              <a:rPr lang="cs-CZ" altLang="cs-CZ"/>
              <a:t>3.</a:t>
            </a:r>
          </a:p>
          <a:p>
            <a:pPr eaLnBrk="1" fontAlgn="t" hangingPunct="1"/>
            <a:r>
              <a:rPr lang="cs-CZ" altLang="cs-CZ"/>
              <a:t>Urea</a:t>
            </a:r>
          </a:p>
          <a:p>
            <a:pPr eaLnBrk="1" fontAlgn="t" hangingPunct="1"/>
            <a:r>
              <a:rPr lang="cs-CZ" altLang="cs-CZ"/>
              <a:t>6,2</a:t>
            </a:r>
          </a:p>
          <a:p>
            <a:pPr eaLnBrk="1" hangingPunct="1"/>
            <a:r>
              <a:rPr lang="cs-CZ" altLang="cs-CZ"/>
              <a:t>mmol/l</a:t>
            </a:r>
          </a:p>
          <a:p>
            <a:pPr eaLnBrk="1" fontAlgn="ctr" hangingPunct="1"/>
            <a:r>
              <a:rPr lang="cs-CZ" altLang="cs-CZ"/>
              <a:t>4.</a:t>
            </a:r>
          </a:p>
          <a:p>
            <a:pPr eaLnBrk="1" fontAlgn="t" hangingPunct="1"/>
            <a:r>
              <a:rPr lang="cs-CZ" altLang="cs-CZ"/>
              <a:t>Creatinine </a:t>
            </a:r>
          </a:p>
          <a:p>
            <a:pPr eaLnBrk="1" fontAlgn="t" hangingPunct="1"/>
            <a:r>
              <a:rPr lang="cs-CZ" altLang="cs-CZ"/>
              <a:t>118</a:t>
            </a:r>
          </a:p>
          <a:p>
            <a:pPr eaLnBrk="1" fontAlgn="t" hangingPunct="1"/>
            <a:r>
              <a:rPr lang="cs-CZ" altLang="cs-CZ"/>
              <a:t>µmol/l</a:t>
            </a:r>
          </a:p>
          <a:p>
            <a:pPr eaLnBrk="1" fontAlgn="ctr" hangingPunct="1"/>
            <a:r>
              <a:rPr lang="cs-CZ" altLang="cs-CZ"/>
              <a:t>5.</a:t>
            </a:r>
          </a:p>
          <a:p>
            <a:pPr eaLnBrk="1" fontAlgn="t" hangingPunct="1"/>
            <a:r>
              <a:rPr lang="cs-CZ" altLang="cs-CZ"/>
              <a:t>At</a:t>
            </a:r>
            <a:r>
              <a:rPr lang="cs-CZ" altLang="cs-CZ" baseline="30000"/>
              <a:t>+</a:t>
            </a:r>
            <a:endParaRPr lang="cs-CZ" altLang="cs-CZ"/>
          </a:p>
          <a:p>
            <a:pPr eaLnBrk="1" fontAlgn="t" hangingPunct="1"/>
            <a:r>
              <a:rPr lang="cs-CZ" altLang="cs-CZ"/>
              <a:t>113</a:t>
            </a:r>
          </a:p>
          <a:p>
            <a:pPr eaLnBrk="1" fontAlgn="t" hangingPunct="1"/>
            <a:r>
              <a:rPr lang="cs-CZ" altLang="cs-CZ"/>
              <a:t>mmol/l</a:t>
            </a:r>
          </a:p>
          <a:p>
            <a:pPr eaLnBrk="1" fontAlgn="t" hangingPunct="1"/>
            <a:r>
              <a:rPr lang="cs-CZ" altLang="cs-CZ"/>
              <a:t>K</a:t>
            </a:r>
            <a:r>
              <a:rPr lang="cs-CZ" altLang="cs-CZ" baseline="30000"/>
              <a:t>+</a:t>
            </a:r>
            <a:endParaRPr lang="cs-CZ" altLang="cs-CZ"/>
          </a:p>
          <a:p>
            <a:pPr eaLnBrk="1" fontAlgn="t" hangingPunct="1"/>
            <a:r>
              <a:rPr lang="cs-CZ" altLang="cs-CZ"/>
              <a:t>4,2</a:t>
            </a:r>
          </a:p>
          <a:p>
            <a:pPr eaLnBrk="1" fontAlgn="t" hangingPunct="1"/>
            <a:r>
              <a:rPr lang="cs-CZ" altLang="cs-CZ"/>
              <a:t>mmol/l</a:t>
            </a:r>
          </a:p>
          <a:p>
            <a:pPr eaLnBrk="1" hangingPunct="1"/>
            <a:r>
              <a:rPr lang="cs-CZ" altLang="cs-CZ"/>
              <a:t>Cl</a:t>
            </a:r>
            <a:r>
              <a:rPr lang="cs-CZ" altLang="cs-CZ" baseline="30000"/>
              <a:t>-</a:t>
            </a:r>
            <a:endParaRPr lang="cs-CZ" altLang="cs-CZ"/>
          </a:p>
          <a:p>
            <a:pPr eaLnBrk="1" fontAlgn="t" hangingPunct="1"/>
            <a:r>
              <a:rPr lang="cs-CZ" altLang="cs-CZ"/>
              <a:t>80</a:t>
            </a:r>
          </a:p>
          <a:p>
            <a:pPr eaLnBrk="1" fontAlgn="t" hangingPunct="1"/>
            <a:r>
              <a:rPr lang="cs-CZ" altLang="cs-CZ"/>
              <a:t>mmol/l</a:t>
            </a:r>
          </a:p>
          <a:p>
            <a:pPr eaLnBrk="1" fontAlgn="ctr" hangingPunct="1"/>
            <a:r>
              <a:rPr lang="cs-CZ" altLang="cs-CZ"/>
              <a:t>6.</a:t>
            </a:r>
          </a:p>
          <a:p>
            <a:pPr eaLnBrk="1" fontAlgn="t" hangingPunct="1"/>
            <a:r>
              <a:rPr lang="cs-CZ" altLang="cs-CZ"/>
              <a:t>Cholesterol </a:t>
            </a:r>
          </a:p>
          <a:p>
            <a:pPr eaLnBrk="1" fontAlgn="t" hangingPunct="1"/>
            <a:r>
              <a:rPr lang="cs-CZ" altLang="cs-CZ"/>
              <a:t>31,0</a:t>
            </a:r>
          </a:p>
          <a:p>
            <a:pPr eaLnBrk="1" fontAlgn="t" hangingPunct="1"/>
            <a:r>
              <a:rPr lang="cs-CZ" altLang="cs-CZ"/>
              <a:t>mmol/l</a:t>
            </a:r>
          </a:p>
          <a:p>
            <a:pPr eaLnBrk="1" fontAlgn="ctr" hangingPunct="1"/>
            <a:r>
              <a:rPr lang="cs-CZ" altLang="cs-CZ"/>
              <a:t>7.</a:t>
            </a:r>
          </a:p>
          <a:p>
            <a:pPr eaLnBrk="1" fontAlgn="t" hangingPunct="1"/>
            <a:r>
              <a:rPr lang="cs-CZ" altLang="cs-CZ"/>
              <a:t>Triacylglycerols</a:t>
            </a:r>
          </a:p>
          <a:p>
            <a:pPr eaLnBrk="1" fontAlgn="t" hangingPunct="1"/>
            <a:r>
              <a:rPr lang="cs-CZ" altLang="cs-CZ"/>
              <a:t>69,0</a:t>
            </a:r>
          </a:p>
          <a:p>
            <a:pPr eaLnBrk="1" hangingPunct="1"/>
            <a:r>
              <a:rPr lang="cs-CZ" altLang="cs-CZ"/>
              <a:t>mmol/l</a:t>
            </a:r>
          </a:p>
          <a:p>
            <a:endParaRPr lang="cs-CZ" altLang="cs-CZ"/>
          </a:p>
        </p:txBody>
      </p:sp>
      <p:sp>
        <p:nvSpPr>
          <p:cNvPr id="1085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113782C-6D2E-4EBB-969F-45AC3D415D73}" type="slidenum">
              <a:rPr lang="cs-CZ" altLang="cs-CZ" smtClean="0"/>
              <a:t>230</a:t>
            </a:fld>
            <a:endParaRPr lang="cs-CZ" alt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26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C60F338-462B-4BC5-81DA-EF8EFF67BCA8}" type="slidenum">
              <a:rPr lang="cs-CZ" altLang="cs-CZ" smtClean="0"/>
              <a:t>233</a:t>
            </a:fld>
            <a:endParaRPr lang="cs-CZ" alt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FDE7AE03-9563-4563-B96C-B6895FDEDB33}" type="slidenum">
              <a:rPr lang="cs-CZ" altLang="cs-CZ" smtClean="0"/>
              <a:t>235</a:t>
            </a:fld>
            <a:endParaRPr lang="cs-CZ" altLang="cs-CZ"/>
          </a:p>
        </p:txBody>
      </p:sp>
    </p:spTree>
    <p:extLst>
      <p:ext uri="{BB962C8B-B14F-4D97-AF65-F5344CB8AC3E}">
        <p14:creationId xmlns:p14="http://schemas.microsoft.com/office/powerpoint/2010/main" val="40036158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177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36085F8-414E-4804-9048-C5C9EA72C699}" type="slidenum">
              <a:rPr lang="cs-CZ" altLang="cs-CZ" smtClean="0"/>
              <a:t>237</a:t>
            </a:fld>
            <a:endParaRPr lang="cs-CZ" alt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1228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EC430E5-F7A9-4D00-B151-A8283E57B5DB}" type="slidenum">
              <a:rPr lang="cs-CZ" altLang="cs-CZ" smtClean="0"/>
              <a:t>241</a:t>
            </a:fld>
            <a:endParaRPr lang="cs-CZ" alt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392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7BB9A07-3DC5-4B87-B5E5-5BADF723DAD3}" type="slidenum">
              <a:rPr lang="cs-CZ" altLang="cs-CZ" smtClean="0"/>
              <a:t>257</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99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F7FF09D-22F0-4828-98BA-FCFF06095733}" type="slidenum">
              <a:rPr lang="cs-CZ" altLang="cs-CZ" smtClean="0"/>
              <a:t>24</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715F3567-100A-46B1-A3BC-94BF5EBA0E5B}" type="slidenum">
              <a:rPr lang="cs-CZ" altLang="cs-CZ" smtClean="0"/>
              <a:t>25</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cs-CZ"/>
              <a:t>Kliknutím lze upravit styl.</a:t>
            </a:r>
            <a:endParaRPr lang="en-US" dirty="0"/>
          </a:p>
        </p:txBody>
      </p:sp>
      <p:sp>
        <p:nvSpPr>
          <p:cNvPr id="12" name="Date Placeholder 3"/>
          <p:cNvSpPr>
            <a:spLocks noGrp="1"/>
          </p:cNvSpPr>
          <p:nvPr>
            <p:ph type="dt" sz="half" idx="10"/>
          </p:nvPr>
        </p:nvSpPr>
        <p:spPr/>
        <p:txBody>
          <a:bodyPr/>
          <a:lstStyle>
            <a:lvl1pPr>
              <a:defRPr/>
            </a:lvl1pPr>
          </a:lstStyle>
          <a:p>
            <a:pPr>
              <a:defRPr/>
            </a:pPr>
            <a:endParaRPr lang="cs-CZ"/>
          </a:p>
        </p:txBody>
      </p:sp>
      <p:sp>
        <p:nvSpPr>
          <p:cNvPr id="13" name="Footer Placeholder 4"/>
          <p:cNvSpPr>
            <a:spLocks noGrp="1"/>
          </p:cNvSpPr>
          <p:nvPr>
            <p:ph type="ftr" sz="quarter" idx="11"/>
          </p:nvPr>
        </p:nvSpPr>
        <p:spPr/>
        <p:txBody>
          <a:bodyPr/>
          <a:lstStyle>
            <a:lvl1pPr>
              <a:defRPr/>
            </a:lvl1pPr>
          </a:lstStyle>
          <a:p>
            <a:pPr>
              <a:defRPr/>
            </a:pPr>
            <a:endParaRPr lang="cs-CZ"/>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254061"/>
                </a:solidFill>
              </a:defRPr>
            </a:lvl1pPr>
          </a:lstStyle>
          <a:p>
            <a:pPr>
              <a:defRPr/>
            </a:pPr>
            <a:fld id="{505F585D-9B1D-482C-A4EA-7A3204D8FBBA}" type="slidenum">
              <a:rPr lang="cs-CZ" altLang="cs-CZ"/>
              <a:pPr>
                <a:defRPr/>
              </a:pPr>
              <a:t>‹#›</a:t>
            </a:fld>
            <a:endParaRPr lang="cs-CZ" altLang="cs-CZ"/>
          </a:p>
        </p:txBody>
      </p:sp>
    </p:spTree>
    <p:extLst>
      <p:ext uri="{BB962C8B-B14F-4D97-AF65-F5344CB8AC3E}">
        <p14:creationId xmlns:p14="http://schemas.microsoft.com/office/powerpoint/2010/main" val="242241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3A1B78B8-E503-45C3-BF71-3EC0D19E939A}" type="slidenum">
              <a:rPr lang="cs-CZ" altLang="cs-CZ"/>
              <a:pPr>
                <a:defRPr/>
              </a:pPr>
              <a:t>‹#›</a:t>
            </a:fld>
            <a:endParaRPr lang="cs-CZ" altLang="cs-CZ"/>
          </a:p>
        </p:txBody>
      </p:sp>
    </p:spTree>
    <p:extLst>
      <p:ext uri="{BB962C8B-B14F-4D97-AF65-F5344CB8AC3E}">
        <p14:creationId xmlns:p14="http://schemas.microsoft.com/office/powerpoint/2010/main" val="75490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Date Placeholder 3"/>
          <p:cNvSpPr>
            <a:spLocks noGrp="1"/>
          </p:cNvSpPr>
          <p:nvPr>
            <p:ph type="dt" sz="half" idx="10"/>
          </p:nvPr>
        </p:nvSpPr>
        <p:spPr/>
        <p:txBody>
          <a:bodyPr/>
          <a:lstStyle>
            <a:lvl1pPr>
              <a:defRPr/>
            </a:lvl1pPr>
          </a:lstStyle>
          <a:p>
            <a:pPr>
              <a:defRPr/>
            </a:pPr>
            <a:endParaRPr lang="cs-CZ"/>
          </a:p>
        </p:txBody>
      </p:sp>
      <p:sp>
        <p:nvSpPr>
          <p:cNvPr id="7" name="Footer Placeholder 4"/>
          <p:cNvSpPr>
            <a:spLocks noGrp="1"/>
          </p:cNvSpPr>
          <p:nvPr>
            <p:ph type="ftr" sz="quarter" idx="11"/>
          </p:nvPr>
        </p:nvSpPr>
        <p:spPr/>
        <p:txBody>
          <a:bodyPr/>
          <a:lstStyle>
            <a:lvl1pPr>
              <a:defRPr/>
            </a:lvl1pPr>
          </a:lstStyle>
          <a:p>
            <a:pPr>
              <a:defRPr/>
            </a:pPr>
            <a:endParaRPr lang="cs-CZ"/>
          </a:p>
        </p:txBody>
      </p:sp>
      <p:sp>
        <p:nvSpPr>
          <p:cNvPr id="8" name="Slide Number Placeholder 5"/>
          <p:cNvSpPr>
            <a:spLocks noGrp="1"/>
          </p:cNvSpPr>
          <p:nvPr>
            <p:ph type="sldNum" sz="quarter" idx="12"/>
          </p:nvPr>
        </p:nvSpPr>
        <p:spPr/>
        <p:txBody>
          <a:bodyPr/>
          <a:lstStyle>
            <a:lvl1pPr>
              <a:defRPr/>
            </a:lvl1pPr>
          </a:lstStyle>
          <a:p>
            <a:pPr>
              <a:defRPr/>
            </a:pPr>
            <a:fld id="{89FD7D6E-4DD5-466C-A979-531465597263}" type="slidenum">
              <a:rPr lang="cs-CZ" altLang="cs-CZ"/>
              <a:pPr>
                <a:defRPr/>
              </a:pPr>
              <a:t>‹#›</a:t>
            </a:fld>
            <a:endParaRPr lang="cs-CZ" altLang="cs-CZ"/>
          </a:p>
        </p:txBody>
      </p:sp>
    </p:spTree>
    <p:extLst>
      <p:ext uri="{BB962C8B-B14F-4D97-AF65-F5344CB8AC3E}">
        <p14:creationId xmlns:p14="http://schemas.microsoft.com/office/powerpoint/2010/main" val="84702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5131DF18-14DF-443A-8E4D-034D996F01D0}" type="slidenum">
              <a:rPr lang="cs-CZ" altLang="cs-CZ"/>
              <a:pPr>
                <a:defRPr/>
              </a:pPr>
              <a:t>‹#›</a:t>
            </a:fld>
            <a:endParaRPr lang="cs-CZ" altLang="cs-CZ"/>
          </a:p>
        </p:txBody>
      </p:sp>
    </p:spTree>
    <p:extLst>
      <p:ext uri="{BB962C8B-B14F-4D97-AF65-F5344CB8AC3E}">
        <p14:creationId xmlns:p14="http://schemas.microsoft.com/office/powerpoint/2010/main" val="142188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cs-CZ"/>
              <a:t>Kliknutím lze upravit styl.</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10" name="Date Placeholder 3"/>
          <p:cNvSpPr>
            <a:spLocks noGrp="1"/>
          </p:cNvSpPr>
          <p:nvPr>
            <p:ph type="dt" sz="half" idx="10"/>
          </p:nvPr>
        </p:nvSpPr>
        <p:spPr/>
        <p:txBody>
          <a:bodyPr/>
          <a:lstStyle>
            <a:lvl1pPr>
              <a:defRPr/>
            </a:lvl1pPr>
          </a:lstStyle>
          <a:p>
            <a:pPr>
              <a:defRPr/>
            </a:pPr>
            <a:endParaRPr lang="cs-CZ"/>
          </a:p>
        </p:txBody>
      </p:sp>
      <p:sp>
        <p:nvSpPr>
          <p:cNvPr id="11" name="Footer Placeholder 4"/>
          <p:cNvSpPr>
            <a:spLocks noGrp="1"/>
          </p:cNvSpPr>
          <p:nvPr>
            <p:ph type="ftr" sz="quarter" idx="11"/>
          </p:nvPr>
        </p:nvSpPr>
        <p:spPr/>
        <p:txBody>
          <a:bodyPr/>
          <a:lstStyle>
            <a:lvl1pPr>
              <a:defRPr/>
            </a:lvl1pPr>
          </a:lstStyle>
          <a:p>
            <a:pPr>
              <a:defRPr/>
            </a:pPr>
            <a:endParaRPr lang="cs-CZ"/>
          </a:p>
        </p:txBody>
      </p:sp>
      <p:sp>
        <p:nvSpPr>
          <p:cNvPr id="12" name="Slide Number Placeholder 5"/>
          <p:cNvSpPr>
            <a:spLocks noGrp="1"/>
          </p:cNvSpPr>
          <p:nvPr>
            <p:ph type="sldNum" sz="quarter" idx="12"/>
          </p:nvPr>
        </p:nvSpPr>
        <p:spPr/>
        <p:txBody>
          <a:bodyPr/>
          <a:lstStyle>
            <a:lvl1pPr>
              <a:defRPr/>
            </a:lvl1pPr>
          </a:lstStyle>
          <a:p>
            <a:pPr>
              <a:defRPr/>
            </a:pPr>
            <a:fld id="{B7DAEFD2-7D27-47B4-871B-9D5CCF30688B}" type="slidenum">
              <a:rPr lang="cs-CZ" altLang="cs-CZ"/>
              <a:pPr>
                <a:defRPr/>
              </a:pPr>
              <a:t>‹#›</a:t>
            </a:fld>
            <a:endParaRPr lang="cs-CZ" altLang="cs-CZ"/>
          </a:p>
        </p:txBody>
      </p:sp>
    </p:spTree>
    <p:extLst>
      <p:ext uri="{BB962C8B-B14F-4D97-AF65-F5344CB8AC3E}">
        <p14:creationId xmlns:p14="http://schemas.microsoft.com/office/powerpoint/2010/main" val="326229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cs-CZ"/>
              <a:t>Kliknutím lze upravit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35B85D2A-32BF-4458-B4AE-7BD999AED346}" type="slidenum">
              <a:rPr lang="cs-CZ" altLang="cs-CZ"/>
              <a:pPr>
                <a:defRPr/>
              </a:pPr>
              <a:t>‹#›</a:t>
            </a:fld>
            <a:endParaRPr lang="cs-CZ" altLang="cs-CZ"/>
          </a:p>
        </p:txBody>
      </p:sp>
    </p:spTree>
    <p:extLst>
      <p:ext uri="{BB962C8B-B14F-4D97-AF65-F5344CB8AC3E}">
        <p14:creationId xmlns:p14="http://schemas.microsoft.com/office/powerpoint/2010/main" val="405200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lvl1pPr>
              <a:defRPr/>
            </a:lvl1pPr>
          </a:lstStyle>
          <a:p>
            <a:pPr>
              <a:defRPr/>
            </a:pPr>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5F67EEC7-253F-46F2-8A96-C73C4424FA7D}" type="slidenum">
              <a:rPr lang="cs-CZ" altLang="cs-CZ"/>
              <a:pPr>
                <a:defRPr/>
              </a:pPr>
              <a:t>‹#›</a:t>
            </a:fld>
            <a:endParaRPr lang="cs-CZ" altLang="cs-CZ"/>
          </a:p>
        </p:txBody>
      </p:sp>
    </p:spTree>
    <p:extLst>
      <p:ext uri="{BB962C8B-B14F-4D97-AF65-F5344CB8AC3E}">
        <p14:creationId xmlns:p14="http://schemas.microsoft.com/office/powerpoint/2010/main" val="26448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3"/>
          <p:cNvSpPr>
            <a:spLocks noGrp="1"/>
          </p:cNvSpPr>
          <p:nvPr>
            <p:ph type="dt" sz="half" idx="10"/>
          </p:nvPr>
        </p:nvSpPr>
        <p:spPr/>
        <p:txBody>
          <a:bodyPr/>
          <a:lstStyle>
            <a:lvl1pPr>
              <a:defRPr/>
            </a:lvl1pPr>
          </a:lstStyle>
          <a:p>
            <a:pPr>
              <a:defRPr/>
            </a:pPr>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8667A0A4-D286-40AC-BBF8-36938809DF16}" type="slidenum">
              <a:rPr lang="cs-CZ" altLang="cs-CZ"/>
              <a:pPr>
                <a:defRPr/>
              </a:pPr>
              <a:t>‹#›</a:t>
            </a:fld>
            <a:endParaRPr lang="cs-CZ" altLang="cs-CZ"/>
          </a:p>
        </p:txBody>
      </p:sp>
    </p:spTree>
    <p:extLst>
      <p:ext uri="{BB962C8B-B14F-4D97-AF65-F5344CB8AC3E}">
        <p14:creationId xmlns:p14="http://schemas.microsoft.com/office/powerpoint/2010/main" val="150396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93BCAABD-D302-4232-9FF9-E6FBE0EE9C3E}" type="slidenum">
              <a:rPr lang="cs-CZ" altLang="cs-CZ"/>
              <a:pPr>
                <a:defRPr/>
              </a:pPr>
              <a:t>‹#›</a:t>
            </a:fld>
            <a:endParaRPr lang="cs-CZ" altLang="cs-CZ"/>
          </a:p>
        </p:txBody>
      </p:sp>
    </p:spTree>
    <p:extLst>
      <p:ext uri="{BB962C8B-B14F-4D97-AF65-F5344CB8AC3E}">
        <p14:creationId xmlns:p14="http://schemas.microsoft.com/office/powerpoint/2010/main" val="258014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cs-CZ"/>
              <a:t>Kliknutím lze upravit styl.</a:t>
            </a:r>
            <a:endParaRPr lang="en-US" dirty="0"/>
          </a:p>
        </p:txBody>
      </p:sp>
      <p:sp>
        <p:nvSpPr>
          <p:cNvPr id="9" name="Date Placeholder 4"/>
          <p:cNvSpPr>
            <a:spLocks noGrp="1"/>
          </p:cNvSpPr>
          <p:nvPr>
            <p:ph type="dt" sz="half" idx="10"/>
          </p:nvPr>
        </p:nvSpPr>
        <p:spPr/>
        <p:txBody>
          <a:bodyPr/>
          <a:lstStyle>
            <a:lvl1pPr>
              <a:defRPr/>
            </a:lvl1pPr>
          </a:lstStyle>
          <a:p>
            <a:pPr>
              <a:defRPr/>
            </a:pPr>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7BB01E9C-0CAB-40BB-9DF4-BB693977181A}" type="slidenum">
              <a:rPr lang="cs-CZ" altLang="cs-CZ"/>
              <a:pPr>
                <a:defRPr/>
              </a:pPr>
              <a:t>‹#›</a:t>
            </a:fld>
            <a:endParaRPr lang="cs-CZ" altLang="cs-CZ"/>
          </a:p>
        </p:txBody>
      </p:sp>
    </p:spTree>
    <p:extLst>
      <p:ext uri="{BB962C8B-B14F-4D97-AF65-F5344CB8AC3E}">
        <p14:creationId xmlns:p14="http://schemas.microsoft.com/office/powerpoint/2010/main" val="205002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cs-CZ"/>
              <a:t>Kliknutím lze upravit styl.</a:t>
            </a:r>
            <a:endParaRPr lang="en-US" dirty="0"/>
          </a:p>
        </p:txBody>
      </p:sp>
      <p:sp>
        <p:nvSpPr>
          <p:cNvPr id="11" name="Date Placeholder 4"/>
          <p:cNvSpPr>
            <a:spLocks noGrp="1"/>
          </p:cNvSpPr>
          <p:nvPr>
            <p:ph type="dt" sz="half" idx="10"/>
          </p:nvPr>
        </p:nvSpPr>
        <p:spPr/>
        <p:txBody>
          <a:bodyPr/>
          <a:lstStyle>
            <a:lvl1pPr>
              <a:defRPr/>
            </a:lvl1pPr>
          </a:lstStyle>
          <a:p>
            <a:pPr>
              <a:defRPr/>
            </a:pPr>
            <a:endParaRPr lang="cs-CZ"/>
          </a:p>
        </p:txBody>
      </p:sp>
      <p:sp>
        <p:nvSpPr>
          <p:cNvPr id="12" name="Slide Number Placeholder 6"/>
          <p:cNvSpPr>
            <a:spLocks noGrp="1"/>
          </p:cNvSpPr>
          <p:nvPr>
            <p:ph type="sldNum" sz="quarter" idx="11"/>
          </p:nvPr>
        </p:nvSpPr>
        <p:spPr/>
        <p:txBody>
          <a:bodyPr/>
          <a:lstStyle>
            <a:lvl1pPr>
              <a:defRPr/>
            </a:lvl1pPr>
          </a:lstStyle>
          <a:p>
            <a:pPr>
              <a:defRPr/>
            </a:pPr>
            <a:fld id="{EB362D76-0214-4543-AD02-4ED8EE610B11}" type="slidenum">
              <a:rPr lang="cs-CZ" altLang="cs-CZ"/>
              <a:pPr>
                <a:defRPr/>
              </a:pPr>
              <a:t>‹#›</a:t>
            </a:fld>
            <a:endParaRPr lang="cs-CZ" altLang="cs-CZ"/>
          </a:p>
        </p:txBody>
      </p:sp>
      <p:sp>
        <p:nvSpPr>
          <p:cNvPr id="13" name="Footer Placeholder 5"/>
          <p:cNvSpPr>
            <a:spLocks noGrp="1"/>
          </p:cNvSpPr>
          <p:nvPr>
            <p:ph type="ftr" sz="quarter" idx="12"/>
          </p:nvPr>
        </p:nvSpPr>
        <p:spPr/>
        <p:txBody>
          <a:bodyPr/>
          <a:lstStyle>
            <a:lvl1pPr>
              <a:defRPr/>
            </a:lvl1pPr>
          </a:lstStyle>
          <a:p>
            <a:pPr>
              <a:defRPr/>
            </a:pPr>
            <a:endParaRPr lang="cs-CZ"/>
          </a:p>
        </p:txBody>
      </p:sp>
    </p:spTree>
    <p:extLst>
      <p:ext uri="{BB962C8B-B14F-4D97-AF65-F5344CB8AC3E}">
        <p14:creationId xmlns:p14="http://schemas.microsoft.com/office/powerpoint/2010/main" val="7320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Click to edit the styles of the draft text.</a:t>
            </a:r>
          </a:p>
          <a:p>
            <a:pPr lvl="1"/>
            <a:r>
              <a:rPr lang="cs-CZ" altLang="cs-CZ"/>
              <a:t>Second level</a:t>
            </a:r>
          </a:p>
          <a:p>
            <a:pPr lvl="2"/>
            <a:r>
              <a:rPr lang="cs-CZ" altLang="cs-CZ"/>
              <a:t>Third level</a:t>
            </a:r>
          </a:p>
          <a:p>
            <a:pPr lvl="3"/>
            <a:r>
              <a:rPr lang="cs-CZ" altLang="cs-CZ"/>
              <a:t>Fourth level</a:t>
            </a:r>
          </a:p>
          <a:p>
            <a:pPr lvl="4"/>
            <a:r>
              <a:rPr lang="cs-CZ" altLang="cs-CZ"/>
              <a:t>Fifth level</a:t>
            </a:r>
            <a:endParaRPr lang="en-US" alt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latin typeface="Arial" charset="0"/>
              </a:defRPr>
            </a:lvl1pPr>
          </a:lstStyle>
          <a:p>
            <a:pPr>
              <a:defRPr/>
            </a:pPr>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latin typeface="Arial" charset="0"/>
              </a:defRPr>
            </a:lvl1pPr>
          </a:lstStyle>
          <a:p>
            <a:pPr>
              <a:defRPr/>
            </a:pPr>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09B088F4-F62C-4F9E-87E3-0AD3B187125F}" type="slidenum">
              <a:rPr lang="cs-CZ" altLang="cs-CZ"/>
              <a:t>‹#›</a:t>
            </a:fld>
            <a:endParaRPr lang="cs-CZ" altLang="cs-CZ"/>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cs-CZ"/>
              <a:t>Click to edit the style.</a:t>
            </a:r>
            <a:endParaRPr lang="en-US" dirty="0"/>
          </a:p>
        </p:txBody>
      </p:sp>
    </p:spTree>
  </p:cSld>
  <p:clrMap bg1="lt1" tx1="dk1" bg2="lt2" tx2="dk2" accent1="accent1" accent2="accent2" accent3="accent3" accent4="accent4" accent5="accent5" accent6="accent6" hlink="hlink" folHlink="folHlink"/>
  <p:sldLayoutIdLst>
    <p:sldLayoutId id="2147485345" r:id="rId1"/>
    <p:sldLayoutId id="2147485340" r:id="rId2"/>
    <p:sldLayoutId id="2147485346" r:id="rId3"/>
    <p:sldLayoutId id="2147485341" r:id="rId4"/>
    <p:sldLayoutId id="2147485342" r:id="rId5"/>
    <p:sldLayoutId id="2147485343" r:id="rId6"/>
    <p:sldLayoutId id="2147485347" r:id="rId7"/>
    <p:sldLayoutId id="2147485348" r:id="rId8"/>
    <p:sldLayoutId id="2147485349" r:id="rId9"/>
    <p:sldLayoutId id="2147485344" r:id="rId10"/>
    <p:sldLayoutId id="2147485350" r:id="rId11"/>
  </p:sldLayoutIdLst>
  <p:txStyles>
    <p:titleStyle>
      <a:lvl1pPr algn="ctr" rtl="0" eaLnBrk="0" fontAlgn="base" hangingPunct="0">
        <a:spcBef>
          <a:spcPct val="0"/>
        </a:spcBef>
        <a:spcAft>
          <a:spcPct val="0"/>
        </a:spcAft>
        <a:defRPr sz="3500" kern="1200" cap="all">
          <a:solidFill>
            <a:srgbClr val="376092"/>
          </a:solidFill>
          <a:latin typeface="+mj-lt"/>
          <a:ea typeface="+mj-ea"/>
          <a:cs typeface="+mj-cs"/>
        </a:defRPr>
      </a:lvl1pPr>
      <a:lvl2pPr algn="ctr" rtl="0" eaLnBrk="0" fontAlgn="base" hangingPunct="0">
        <a:spcBef>
          <a:spcPct val="0"/>
        </a:spcBef>
        <a:spcAft>
          <a:spcPct val="0"/>
        </a:spcAft>
        <a:defRPr sz="3500">
          <a:solidFill>
            <a:srgbClr val="376092"/>
          </a:solidFill>
          <a:latin typeface="Arial" charset="0"/>
        </a:defRPr>
      </a:lvl2pPr>
      <a:lvl3pPr algn="ctr" rtl="0" eaLnBrk="0" fontAlgn="base" hangingPunct="0">
        <a:spcBef>
          <a:spcPct val="0"/>
        </a:spcBef>
        <a:spcAft>
          <a:spcPct val="0"/>
        </a:spcAft>
        <a:defRPr sz="3500">
          <a:solidFill>
            <a:srgbClr val="376092"/>
          </a:solidFill>
          <a:latin typeface="Arial" charset="0"/>
        </a:defRPr>
      </a:lvl3pPr>
      <a:lvl4pPr algn="ctr" rtl="0" eaLnBrk="0" fontAlgn="base" hangingPunct="0">
        <a:spcBef>
          <a:spcPct val="0"/>
        </a:spcBef>
        <a:spcAft>
          <a:spcPct val="0"/>
        </a:spcAft>
        <a:defRPr sz="3500">
          <a:solidFill>
            <a:srgbClr val="376092"/>
          </a:solidFill>
          <a:latin typeface="Arial" charset="0"/>
        </a:defRPr>
      </a:lvl4pPr>
      <a:lvl5pPr algn="ctr" rtl="0" eaLnBrk="0" fontAlgn="base" hangingPunct="0">
        <a:spcBef>
          <a:spcPct val="0"/>
        </a:spcBef>
        <a:spcAft>
          <a:spcPct val="0"/>
        </a:spcAft>
        <a:defRPr sz="3500">
          <a:solidFill>
            <a:srgbClr val="376092"/>
          </a:solidFill>
          <a:latin typeface="Arial" charset="0"/>
        </a:defRPr>
      </a:lvl5pPr>
      <a:lvl6pPr marL="457200" algn="ctr" rtl="0" fontAlgn="base">
        <a:spcBef>
          <a:spcPct val="0"/>
        </a:spcBef>
        <a:spcAft>
          <a:spcPct val="0"/>
        </a:spcAft>
        <a:defRPr sz="3500">
          <a:solidFill>
            <a:srgbClr val="376092"/>
          </a:solidFill>
          <a:latin typeface="Arial" charset="0"/>
        </a:defRPr>
      </a:lvl6pPr>
      <a:lvl7pPr marL="914400" algn="ctr" rtl="0" fontAlgn="base">
        <a:spcBef>
          <a:spcPct val="0"/>
        </a:spcBef>
        <a:spcAft>
          <a:spcPct val="0"/>
        </a:spcAft>
        <a:defRPr sz="3500">
          <a:solidFill>
            <a:srgbClr val="376092"/>
          </a:solidFill>
          <a:latin typeface="Arial" charset="0"/>
        </a:defRPr>
      </a:lvl7pPr>
      <a:lvl8pPr marL="1371600" algn="ctr" rtl="0" fontAlgn="base">
        <a:spcBef>
          <a:spcPct val="0"/>
        </a:spcBef>
        <a:spcAft>
          <a:spcPct val="0"/>
        </a:spcAft>
        <a:defRPr sz="3500">
          <a:solidFill>
            <a:srgbClr val="376092"/>
          </a:solidFill>
          <a:latin typeface="Arial" charset="0"/>
        </a:defRPr>
      </a:lvl8pPr>
      <a:lvl9pPr marL="1828800" algn="ctr" rtl="0" fontAlgn="base">
        <a:spcBef>
          <a:spcPct val="0"/>
        </a:spcBef>
        <a:spcAft>
          <a:spcPct val="0"/>
        </a:spcAft>
        <a:defRPr sz="3500">
          <a:solidFill>
            <a:srgbClr val="376092"/>
          </a:solidFill>
          <a:latin typeface="Arial"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40.xml"/></Relationships>
</file>

<file path=ppt/slides/_rels/slide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2" Type="http://schemas.openxmlformats.org/officeDocument/2006/relationships/tags" Target="../tags/tag71.xml"/><Relationship Id="rId16" Type="http://schemas.openxmlformats.org/officeDocument/2006/relationships/notesSlide" Target="../notesSlides/notesSlide42.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slideLayout" Target="../slideLayouts/slideLayout2.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1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4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4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1.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14.jpeg"/></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58.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59.xml"/></Relationships>
</file>

<file path=ppt/slides/_rels/slide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6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2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74.xml"/></Relationships>
</file>

<file path=ppt/slides/_rels/slide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notesSlide" Target="../notesSlides/notesSlide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7.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cs-CZ" sz="2800" b="1" dirty="0">
                <a:latin typeface="Calibri Light" panose="020F0302020204030204" pitchFamily="34" charset="0"/>
                <a:cs typeface="Calibri Light" panose="020F0302020204030204" pitchFamily="34" charset="0"/>
              </a:rPr>
              <a:t>Acute pancreatitis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Further investigation of the patient</a:t>
            </a:r>
          </a:p>
        </p:txBody>
      </p:sp>
      <p:sp>
        <p:nvSpPr>
          <p:cNvPr id="45059" name="Rectangle 3"/>
          <p:cNvSpPr>
            <a:spLocks noGrp="1" noChangeArrowheads="1"/>
          </p:cNvSpPr>
          <p:nvPr>
            <p:ph type="body" idx="1"/>
          </p:nvPr>
        </p:nvSpPr>
        <p:spPr>
          <a:xfrm>
            <a:off x="468313" y="1989138"/>
            <a:ext cx="8496300" cy="4392612"/>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I will repeat the results and add some more:</a:t>
            </a: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801778305"/>
              </p:ext>
            </p:extLst>
          </p:nvPr>
        </p:nvGraphicFramePr>
        <p:xfrm>
          <a:off x="1692275" y="2708275"/>
          <a:ext cx="5616575" cy="3529015"/>
        </p:xfrm>
        <a:graphic>
          <a:graphicData uri="http://schemas.openxmlformats.org/drawingml/2006/table">
            <a:tbl>
              <a:tblPr firstRow="1" bandRow="1">
                <a:tableStyleId>{5C22544A-7EE6-4342-B048-85BDC9FD1C3A}</a:tableStyleId>
              </a:tblPr>
              <a:tblGrid>
                <a:gridCol w="3096317">
                  <a:extLst>
                    <a:ext uri="{9D8B030D-6E8A-4147-A177-3AD203B41FA5}">
                      <a16:colId xmlns:a16="http://schemas.microsoft.com/office/drawing/2014/main" val="20000"/>
                    </a:ext>
                  </a:extLst>
                </a:gridCol>
                <a:gridCol w="1008103">
                  <a:extLst>
                    <a:ext uri="{9D8B030D-6E8A-4147-A177-3AD203B41FA5}">
                      <a16:colId xmlns:a16="http://schemas.microsoft.com/office/drawing/2014/main" val="20001"/>
                    </a:ext>
                  </a:extLst>
                </a:gridCol>
                <a:gridCol w="1512155">
                  <a:extLst>
                    <a:ext uri="{9D8B030D-6E8A-4147-A177-3AD203B41FA5}">
                      <a16:colId xmlns:a16="http://schemas.microsoft.com/office/drawing/2014/main" val="20002"/>
                    </a:ext>
                  </a:extLst>
                </a:gridCol>
              </a:tblGrid>
              <a:tr h="4326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a:solidFill>
                            <a:schemeClr val="bg1"/>
                          </a:solidFill>
                          <a:latin typeface="Calibri" panose="020F0502020204030204" pitchFamily="34" charset="0"/>
                          <a:cs typeface="Calibri" panose="020F0502020204030204" pitchFamily="34" charset="0"/>
                        </a:rPr>
                        <a:t>Method and result</a:t>
                      </a:r>
                    </a:p>
                  </a:txBody>
                  <a:tcPr marL="91451" marR="91451" marT="45738" marB="45738"/>
                </a:tc>
                <a:tc hMerge="1">
                  <a:txBody>
                    <a:bodyPr/>
                    <a:lstStyle/>
                    <a:p>
                      <a:pPr algn="ctr"/>
                      <a:endParaRPr lang="cs-CZ" dirty="0"/>
                    </a:p>
                  </a:txBody>
                  <a:tcPr/>
                </a:tc>
                <a:tc>
                  <a:txBody>
                    <a:bodyPr/>
                    <a:lstStyle/>
                    <a:p>
                      <a:pPr algn="ctr"/>
                      <a:r>
                        <a:rPr lang="cs-CZ" sz="2200" dirty="0">
                          <a:latin typeface="Calibri" panose="020F0502020204030204" pitchFamily="34" charset="0"/>
                          <a:cs typeface="Calibri" panose="020F0502020204030204" pitchFamily="34" charset="0"/>
                        </a:rPr>
                        <a:t>Unit</a:t>
                      </a:r>
                    </a:p>
                  </a:txBody>
                  <a:tcPr marL="91451" marR="91451" marT="45738" marB="45738"/>
                </a:tc>
                <a:extLst>
                  <a:ext uri="{0D108BD9-81ED-4DB2-BD59-A6C34878D82A}">
                    <a16:rowId xmlns:a16="http://schemas.microsoft.com/office/drawing/2014/main" val="10000"/>
                  </a:ext>
                </a:extLst>
              </a:tr>
              <a:tr h="428742">
                <a:tc>
                  <a:txBody>
                    <a:bodyPr/>
                    <a:lstStyle/>
                    <a:p>
                      <a:r>
                        <a:rPr lang="cs-CZ" sz="2200" dirty="0">
                          <a:latin typeface="Calibri" panose="020F0502020204030204" pitchFamily="34" charset="0"/>
                          <a:cs typeface="Calibri" panose="020F0502020204030204" pitchFamily="34" charset="0"/>
                        </a:rPr>
                        <a:t>ALP</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2,7</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µkat/l</a:t>
                      </a:r>
                    </a:p>
                  </a:txBody>
                  <a:tcPr marL="91451" marR="91451" marT="45738" marB="45738"/>
                </a:tc>
                <a:extLst>
                  <a:ext uri="{0D108BD9-81ED-4DB2-BD59-A6C34878D82A}">
                    <a16:rowId xmlns:a16="http://schemas.microsoft.com/office/drawing/2014/main" val="10001"/>
                  </a:ext>
                </a:extLst>
              </a:tr>
              <a:tr h="428742">
                <a:tc>
                  <a:txBody>
                    <a:bodyPr/>
                    <a:lstStyle/>
                    <a:p>
                      <a:r>
                        <a:rPr lang="cs-CZ" sz="2200" dirty="0">
                          <a:latin typeface="Calibri" panose="020F0502020204030204" pitchFamily="34" charset="0"/>
                          <a:cs typeface="Calibri" panose="020F0502020204030204" pitchFamily="34" charset="0"/>
                        </a:rPr>
                        <a:t>AMS</a:t>
                      </a:r>
                    </a:p>
                  </a:txBody>
                  <a:tcPr marL="91451" marR="91451" marT="45738" marB="45738"/>
                </a:tc>
                <a:tc>
                  <a:txBody>
                    <a:bodyPr/>
                    <a:lstStyle/>
                    <a:p>
                      <a:pPr algn="ctr"/>
                      <a:r>
                        <a:rPr lang="cs-CZ" sz="2200" dirty="0">
                          <a:solidFill>
                            <a:srgbClr val="FF0000"/>
                          </a:solidFill>
                          <a:latin typeface="Calibri" panose="020F0502020204030204" pitchFamily="34" charset="0"/>
                          <a:cs typeface="Calibri" panose="020F0502020204030204" pitchFamily="34" charset="0"/>
                        </a:rPr>
                        <a:t>7.85</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µkat/l</a:t>
                      </a:r>
                    </a:p>
                  </a:txBody>
                  <a:tcPr marL="91451" marR="91451" marT="45738" marB="45738"/>
                </a:tc>
                <a:extLst>
                  <a:ext uri="{0D108BD9-81ED-4DB2-BD59-A6C34878D82A}">
                    <a16:rowId xmlns:a16="http://schemas.microsoft.com/office/drawing/2014/main" val="10002"/>
                  </a:ext>
                </a:extLst>
              </a:tr>
              <a:tr h="452422">
                <a:tc>
                  <a:txBody>
                    <a:bodyPr/>
                    <a:lstStyle/>
                    <a:p>
                      <a:r>
                        <a:rPr lang="cs-CZ" sz="2200" dirty="0">
                          <a:latin typeface="Calibri" panose="020F0502020204030204" pitchFamily="34" charset="0"/>
                          <a:cs typeface="Calibri" panose="020F0502020204030204" pitchFamily="34" charset="0"/>
                        </a:rPr>
                        <a:t>Glucose</a:t>
                      </a:r>
                    </a:p>
                  </a:txBody>
                  <a:tcPr marL="91451" marR="91451" marT="45738" marB="45738" anchor="ctr"/>
                </a:tc>
                <a:tc>
                  <a:txBody>
                    <a:bodyPr/>
                    <a:lstStyle/>
                    <a:p>
                      <a:pPr algn="ctr"/>
                      <a:r>
                        <a:rPr lang="cs-CZ" sz="2200" dirty="0">
                          <a:solidFill>
                            <a:srgbClr val="FF0000"/>
                          </a:solidFill>
                          <a:latin typeface="Calibri" panose="020F0502020204030204" pitchFamily="34" charset="0"/>
                          <a:cs typeface="Calibri" panose="020F0502020204030204" pitchFamily="34" charset="0"/>
                        </a:rPr>
                        <a:t>41.0</a:t>
                      </a:r>
                    </a:p>
                  </a:txBody>
                  <a:tcPr marL="91451" marR="91451"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200" dirty="0">
                          <a:latin typeface="Calibri" panose="020F0502020204030204" pitchFamily="34" charset="0"/>
                          <a:cs typeface="Calibri" panose="020F0502020204030204" pitchFamily="34" charset="0"/>
                        </a:rPr>
                        <a:t>mmol/l</a:t>
                      </a:r>
                    </a:p>
                  </a:txBody>
                  <a:tcPr marL="91451" marR="91451" marT="45738" marB="45738" anchor="ctr"/>
                </a:tc>
                <a:extLst>
                  <a:ext uri="{0D108BD9-81ED-4DB2-BD59-A6C34878D82A}">
                    <a16:rowId xmlns:a16="http://schemas.microsoft.com/office/drawing/2014/main" val="10003"/>
                  </a:ext>
                </a:extLst>
              </a:tr>
              <a:tr h="428742">
                <a:tc>
                  <a:txBody>
                    <a:bodyPr/>
                    <a:lstStyle/>
                    <a:p>
                      <a:r>
                        <a:rPr lang="cs-CZ" sz="2200" dirty="0">
                          <a:latin typeface="Calibri" panose="020F0502020204030204" pitchFamily="34" charset="0"/>
                          <a:cs typeface="Calibri" panose="020F0502020204030204" pitchFamily="34" charset="0"/>
                        </a:rPr>
                        <a:t>Urea</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6.2</a:t>
                      </a:r>
                    </a:p>
                  </a:txBody>
                  <a:tcPr marL="91451" marR="91451"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200" dirty="0">
                          <a:latin typeface="Calibri" panose="020F0502020204030204" pitchFamily="34" charset="0"/>
                          <a:cs typeface="Calibri" panose="020F0502020204030204" pitchFamily="34" charset="0"/>
                        </a:rPr>
                        <a:t>mmol/l</a:t>
                      </a:r>
                    </a:p>
                  </a:txBody>
                  <a:tcPr marL="91451" marR="91451" marT="45738" marB="45738"/>
                </a:tc>
                <a:extLst>
                  <a:ext uri="{0D108BD9-81ED-4DB2-BD59-A6C34878D82A}">
                    <a16:rowId xmlns:a16="http://schemas.microsoft.com/office/drawing/2014/main" val="10004"/>
                  </a:ext>
                </a:extLst>
              </a:tr>
              <a:tr h="428742">
                <a:tc>
                  <a:txBody>
                    <a:bodyPr/>
                    <a:lstStyle/>
                    <a:p>
                      <a:r>
                        <a:rPr lang="cs-CZ" sz="2200" dirty="0">
                          <a:latin typeface="Calibri" panose="020F0502020204030204" pitchFamily="34" charset="0"/>
                          <a:cs typeface="Calibri" panose="020F0502020204030204" pitchFamily="34" charset="0"/>
                        </a:rPr>
                        <a:t>Creatinine </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118</a:t>
                      </a:r>
                    </a:p>
                  </a:txBody>
                  <a:tcPr marL="91451" marR="91451" marT="45738" marB="45738"/>
                </a:tc>
                <a:tc>
                  <a:txBody>
                    <a:bodyPr/>
                    <a:lstStyle/>
                    <a:p>
                      <a:pPr algn="ctr"/>
                      <a:r>
                        <a:rPr lang="cs-CZ" sz="2200" dirty="0">
                          <a:latin typeface="Calibri" panose="020F0502020204030204" pitchFamily="34" charset="0"/>
                          <a:cs typeface="Calibri" panose="020F0502020204030204" pitchFamily="34" charset="0"/>
                        </a:rPr>
                        <a:t>µmol/l</a:t>
                      </a:r>
                    </a:p>
                  </a:txBody>
                  <a:tcPr marL="91451" marR="91451" marT="45738" marB="45738"/>
                </a:tc>
                <a:extLst>
                  <a:ext uri="{0D108BD9-81ED-4DB2-BD59-A6C34878D82A}">
                    <a16:rowId xmlns:a16="http://schemas.microsoft.com/office/drawing/2014/main" val="10005"/>
                  </a:ext>
                </a:extLst>
              </a:tr>
              <a:tr h="428742">
                <a:tc>
                  <a:txBody>
                    <a:bodyPr/>
                    <a:lstStyle/>
                    <a:p>
                      <a:r>
                        <a:rPr lang="cs-CZ" sz="2200" dirty="0" err="1">
                          <a:latin typeface="Calibri" panose="020F0502020204030204" pitchFamily="34" charset="0"/>
                          <a:cs typeface="Calibri" panose="020F0502020204030204" pitchFamily="34" charset="0"/>
                        </a:rPr>
                        <a:t>Triglycerides</a:t>
                      </a:r>
                      <a:endParaRPr lang="cs-CZ" sz="2200" dirty="0">
                        <a:latin typeface="Calibri" panose="020F0502020204030204" pitchFamily="34" charset="0"/>
                        <a:cs typeface="Calibri" panose="020F0502020204030204" pitchFamily="34" charset="0"/>
                      </a:endParaRPr>
                    </a:p>
                  </a:txBody>
                  <a:tcPr marL="91451" marR="91451" marT="45738" marB="45738"/>
                </a:tc>
                <a:tc>
                  <a:txBody>
                    <a:bodyPr/>
                    <a:lstStyle/>
                    <a:p>
                      <a:pPr algn="ctr"/>
                      <a:r>
                        <a:rPr lang="cs-CZ" sz="2200" dirty="0">
                          <a:solidFill>
                            <a:srgbClr val="FF0000"/>
                          </a:solidFill>
                          <a:latin typeface="Calibri" panose="020F0502020204030204" pitchFamily="34" charset="0"/>
                          <a:cs typeface="Calibri" panose="020F0502020204030204" pitchFamily="34" charset="0"/>
                        </a:rPr>
                        <a:t>&gt; 23.0</a:t>
                      </a:r>
                    </a:p>
                  </a:txBody>
                  <a:tcPr marL="91451" marR="91451"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200" dirty="0">
                          <a:latin typeface="Calibri" panose="020F0502020204030204" pitchFamily="34" charset="0"/>
                          <a:cs typeface="Calibri" panose="020F0502020204030204" pitchFamily="34" charset="0"/>
                        </a:rPr>
                        <a:t>mmol/l</a:t>
                      </a:r>
                    </a:p>
                  </a:txBody>
                  <a:tcPr marL="91451" marR="91451" marT="45738" marB="45738"/>
                </a:tc>
                <a:extLst>
                  <a:ext uri="{0D108BD9-81ED-4DB2-BD59-A6C34878D82A}">
                    <a16:rowId xmlns:a16="http://schemas.microsoft.com/office/drawing/2014/main" val="10006"/>
                  </a:ext>
                </a:extLst>
              </a:tr>
              <a:tr h="500242">
                <a:tc>
                  <a:txBody>
                    <a:bodyPr/>
                    <a:lstStyle/>
                    <a:p>
                      <a:r>
                        <a:rPr lang="cs-CZ" sz="2200" dirty="0">
                          <a:latin typeface="Calibri" panose="020F0502020204030204" pitchFamily="34" charset="0"/>
                          <a:cs typeface="Calibri" panose="020F0502020204030204" pitchFamily="34" charset="0"/>
                        </a:rPr>
                        <a:t>Glycated </a:t>
                      </a:r>
                      <a:r>
                        <a:rPr lang="cs-CZ" sz="2200" baseline="0" dirty="0">
                          <a:latin typeface="Calibri" panose="020F0502020204030204" pitchFamily="34" charset="0"/>
                          <a:cs typeface="Calibri" panose="020F0502020204030204" pitchFamily="34" charset="0"/>
                        </a:rPr>
                        <a:t>hemoglobin</a:t>
                      </a:r>
                      <a:endParaRPr lang="cs-CZ" sz="2200" dirty="0">
                        <a:latin typeface="Calibri" panose="020F0502020204030204" pitchFamily="34" charset="0"/>
                        <a:cs typeface="Calibri" panose="020F0502020204030204" pitchFamily="34" charset="0"/>
                      </a:endParaRPr>
                    </a:p>
                  </a:txBody>
                  <a:tcPr marL="91451" marR="91451" marT="45738" marB="45738"/>
                </a:tc>
                <a:tc>
                  <a:txBody>
                    <a:bodyPr/>
                    <a:lstStyle/>
                    <a:p>
                      <a:pPr algn="ctr"/>
                      <a:r>
                        <a:rPr lang="cs-CZ" sz="2200" dirty="0">
                          <a:solidFill>
                            <a:srgbClr val="FF0000"/>
                          </a:solidFill>
                          <a:latin typeface="Calibri" panose="020F0502020204030204" pitchFamily="34" charset="0"/>
                          <a:cs typeface="Calibri" panose="020F0502020204030204" pitchFamily="34" charset="0"/>
                        </a:rPr>
                        <a:t>49.1</a:t>
                      </a:r>
                    </a:p>
                  </a:txBody>
                  <a:tcPr marL="91451" marR="91451"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200" dirty="0">
                          <a:latin typeface="Calibri" panose="020F0502020204030204" pitchFamily="34" charset="0"/>
                          <a:cs typeface="Calibri" panose="020F0502020204030204" pitchFamily="34" charset="0"/>
                        </a:rPr>
                        <a:t>mmol/mol</a:t>
                      </a:r>
                    </a:p>
                  </a:txBody>
                  <a:tcPr marL="91451" marR="91451" marT="45738" marB="45738"/>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dirty="0">
                <a:solidFill>
                  <a:schemeClr val="tx1"/>
                </a:solidFill>
              </a:rPr>
              <a:t>  </a:t>
            </a:r>
            <a:endParaRPr lang="el-GR" altLang="cs-CZ" sz="3000" dirty="0">
              <a:solidFill>
                <a:schemeClr val="tx1"/>
              </a:solidFill>
            </a:endParaRPr>
          </a:p>
        </p:txBody>
      </p:sp>
      <p:sp>
        <p:nvSpPr>
          <p:cNvPr id="1229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What is most likely the main cause of anaemia?</a:t>
            </a:r>
          </a:p>
        </p:txBody>
      </p:sp>
      <p:sp>
        <p:nvSpPr>
          <p:cNvPr id="4" name="Rectangle 3"/>
          <p:cNvSpPr txBox="1">
            <a:spLocks noChangeArrowheads="1"/>
          </p:cNvSpPr>
          <p:nvPr/>
        </p:nvSpPr>
        <p:spPr bwMode="auto">
          <a:xfrm>
            <a:off x="468313" y="2227263"/>
            <a:ext cx="84963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8650" indent="-51435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2400"/>
              </a:spcBef>
              <a:buFont typeface="Arial" panose="020B0604020202020204" pitchFamily="34" charset="0"/>
              <a:buAutoNum type="arabicPeriod"/>
            </a:pPr>
            <a:r>
              <a:rPr lang="en-GB" sz="3200" b="0" noProof="0" dirty="0">
                <a:solidFill>
                  <a:schemeClr val="tx1"/>
                </a:solidFill>
                <a:latin typeface="Calibri" panose="020F0502020204030204" pitchFamily="34" charset="0"/>
                <a:cs typeface="Calibri" panose="020F0502020204030204" pitchFamily="34" charset="0"/>
              </a:rPr>
              <a:t>Liver cirrhosis with hypersplenism</a:t>
            </a:r>
          </a:p>
          <a:p>
            <a:pPr>
              <a:spcBef>
                <a:spcPts val="2400"/>
              </a:spcBef>
              <a:buFont typeface="Arial" panose="020B0604020202020204" pitchFamily="34" charset="0"/>
              <a:buAutoNum type="arabicPeriod"/>
            </a:pPr>
            <a:r>
              <a:rPr lang="en-GB" sz="3200" b="0" noProof="0" dirty="0">
                <a:solidFill>
                  <a:schemeClr val="tx1"/>
                </a:solidFill>
                <a:latin typeface="Calibri" panose="020F0502020204030204" pitchFamily="34" charset="0"/>
                <a:cs typeface="Calibri" panose="020F0502020204030204" pitchFamily="34" charset="0"/>
              </a:rPr>
              <a:t>Vitamin B12 deficiency</a:t>
            </a:r>
          </a:p>
          <a:p>
            <a:pPr>
              <a:spcBef>
                <a:spcPts val="2400"/>
              </a:spcBef>
              <a:buFont typeface="Arial" panose="020B0604020202020204" pitchFamily="34" charset="0"/>
              <a:buAutoNum type="arabicPeriod"/>
            </a:pPr>
            <a:r>
              <a:rPr lang="en-GB" sz="3200" b="0" noProof="0" dirty="0">
                <a:solidFill>
                  <a:schemeClr val="tx1"/>
                </a:solidFill>
                <a:latin typeface="Calibri" panose="020F0502020204030204" pitchFamily="34" charset="0"/>
                <a:cs typeface="Calibri" panose="020F0502020204030204" pitchFamily="34" charset="0"/>
              </a:rPr>
              <a:t>Folic acid deficiency</a:t>
            </a:r>
          </a:p>
          <a:p>
            <a:pPr>
              <a:spcBef>
                <a:spcPts val="2400"/>
              </a:spcBef>
              <a:buFont typeface="Arial" panose="020B0604020202020204" pitchFamily="34" charset="0"/>
              <a:buAutoNum type="arabicPeriod"/>
            </a:pPr>
            <a:r>
              <a:rPr lang="en-GB" sz="3200" b="0" noProof="0" dirty="0">
                <a:solidFill>
                  <a:schemeClr val="tx1"/>
                </a:solidFill>
                <a:latin typeface="Calibri" panose="020F0502020204030204" pitchFamily="34" charset="0"/>
                <a:cs typeface="Calibri" panose="020F0502020204030204" pitchFamily="34" charset="0"/>
              </a:rPr>
              <a:t>Iron deficiency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childTnLst>
                                    <p:set>
                                      <p:cBhvr override="childStyle">
                                        <p:cTn id="22" dur="500" fill="hold"/>
                                        <p:tgtEl>
                                          <p:spTgt spid="4">
                                            <p:txEl>
                                              <p:pRg st="0" end="0"/>
                                            </p:txEl>
                                          </p:spTgt>
                                        </p:tgtEl>
                                        <p:attrNameLst>
                                          <p:attrName>style.color</p:attrName>
                                        </p:attrNameLst>
                                      </p:cBhvr>
                                      <p:to>
                                        <p:clrVal>
                                          <a:srgbClr val="669900"/>
                                        </p:clrVal>
                                      </p:to>
                                    </p:set>
                                    <p:set>
                                      <p:cBhvr>
                                        <p:cTn id="23" dur="500" fill="hold"/>
                                        <p:tgtEl>
                                          <p:spTgt spid="4">
                                            <p:txEl>
                                              <p:pRg st="0" end="0"/>
                                            </p:txEl>
                                          </p:spTgt>
                                        </p:tgtEl>
                                        <p:attrNameLst>
                                          <p:attrName>fillcolor</p:attrName>
                                        </p:attrNameLst>
                                      </p:cBhvr>
                                      <p:to>
                                        <p:clrVal>
                                          <a:srgbClr val="669900"/>
                                        </p:clrVal>
                                      </p:to>
                                    </p:set>
                                    <p:set>
                                      <p:cBhvr>
                                        <p:cTn id="24" dur="500" fill="hold"/>
                                        <p:tgtEl>
                                          <p:spTgt spid="4">
                                            <p:txEl>
                                              <p:pRg st="0" end="0"/>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4">
                                            <p:txEl>
                                              <p:pRg st="3" end="3"/>
                                            </p:txEl>
                                          </p:spTgt>
                                        </p:tgtEl>
                                        <p:attrNameLst>
                                          <p:attrName>style.color</p:attrName>
                                        </p:attrNameLst>
                                      </p:cBhvr>
                                      <p:to>
                                        <p:clrVal>
                                          <a:srgbClr val="669900"/>
                                        </p:clrVal>
                                      </p:to>
                                    </p:set>
                                    <p:set>
                                      <p:cBhvr>
                                        <p:cTn id="27" dur="500" fill="hold"/>
                                        <p:tgtEl>
                                          <p:spTgt spid="4">
                                            <p:txEl>
                                              <p:pRg st="3" end="3"/>
                                            </p:txEl>
                                          </p:spTgt>
                                        </p:tgtEl>
                                        <p:attrNameLst>
                                          <p:attrName>fillcolor</p:attrName>
                                        </p:attrNameLst>
                                      </p:cBhvr>
                                      <p:to>
                                        <p:clrVal>
                                          <a:srgbClr val="669900"/>
                                        </p:clrVal>
                                      </p:to>
                                    </p:set>
                                    <p:set>
                                      <p:cBhvr>
                                        <p:cTn id="28" dur="500" fill="hold"/>
                                        <p:tgtEl>
                                          <p:spTgt spid="4">
                                            <p:txEl>
                                              <p:pRg st="3" end="3"/>
                                            </p:txEl>
                                          </p:spTgt>
                                        </p:tgtEl>
                                        <p:attrNameLst>
                                          <p:attrName>fill.type</p:attrName>
                                        </p:attrNameLst>
                                      </p:cBhvr>
                                      <p:to>
                                        <p:strVal val="solid"/>
                                      </p:to>
                                    </p:set>
                                  </p:childTnLst>
                                </p:cTn>
                              </p:par>
                              <p:par>
                                <p:cTn id="29" presetID="3" presetClass="emph" presetSubtype="1" nodeType="withEffect">
                                  <p:stCondLst>
                                    <p:cond delay="0"/>
                                  </p:stCondLst>
                                  <p:childTnLst>
                                    <p:set>
                                      <p:cBhvr override="childStyle">
                                        <p:cTn id="30" dur="indefinite"/>
                                        <p:tgtEl>
                                          <p:spTgt spid="4">
                                            <p:txEl>
                                              <p:pRg st="1" end="1"/>
                                            </p:txEl>
                                          </p:spTgt>
                                        </p:tgtEl>
                                        <p:attrNameLst>
                                          <p:attrName>style.color</p:attrName>
                                        </p:attrNameLst>
                                      </p:cBhvr>
                                      <p:to>
                                        <p:clrVal>
                                          <a:srgbClr val="66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Laboratory tests – indicators of iron metabolism</a:t>
            </a:r>
          </a:p>
        </p:txBody>
      </p:sp>
      <p:graphicFrame>
        <p:nvGraphicFramePr>
          <p:cNvPr id="7" name="Tabulka 6"/>
          <p:cNvGraphicFramePr>
            <a:graphicFrameLocks noGrp="1"/>
          </p:cNvGraphicFramePr>
          <p:nvPr>
            <p:extLst>
              <p:ext uri="{D42A27DB-BD31-4B8C-83A1-F6EECF244321}">
                <p14:modId xmlns:p14="http://schemas.microsoft.com/office/powerpoint/2010/main" val="3902832890"/>
              </p:ext>
            </p:extLst>
          </p:nvPr>
        </p:nvGraphicFramePr>
        <p:xfrm>
          <a:off x="683643" y="2349500"/>
          <a:ext cx="7776789" cy="3173414"/>
        </p:xfrm>
        <a:graphic>
          <a:graphicData uri="http://schemas.openxmlformats.org/drawingml/2006/table">
            <a:tbl>
              <a:tblPr firstRow="1" bandRow="1">
                <a:tableStyleId>{5C22544A-7EE6-4342-B048-85BDC9FD1C3A}</a:tableStyleId>
              </a:tblPr>
              <a:tblGrid>
                <a:gridCol w="3081370">
                  <a:extLst>
                    <a:ext uri="{9D8B030D-6E8A-4147-A177-3AD203B41FA5}">
                      <a16:colId xmlns:a16="http://schemas.microsoft.com/office/drawing/2014/main" val="20000"/>
                    </a:ext>
                  </a:extLst>
                </a:gridCol>
                <a:gridCol w="123911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40085">
                  <a:extLst>
                    <a:ext uri="{9D8B030D-6E8A-4147-A177-3AD203B41FA5}">
                      <a16:colId xmlns:a16="http://schemas.microsoft.com/office/drawing/2014/main" val="20003"/>
                    </a:ext>
                  </a:extLst>
                </a:gridCol>
              </a:tblGrid>
              <a:tr h="8229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04" marB="45704"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04" marB="4570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txBody>
                  <a:tcPr marL="91449" marR="91449" marT="45704" marB="45704" anchor="ctr"/>
                </a:tc>
                <a:extLst>
                  <a:ext uri="{0D108BD9-81ED-4DB2-BD59-A6C34878D82A}">
                    <a16:rowId xmlns:a16="http://schemas.microsoft.com/office/drawing/2014/main" val="10000"/>
                  </a:ext>
                </a:extLst>
              </a:tr>
              <a:tr h="475669">
                <a:tc>
                  <a:txBody>
                    <a:bodyPr/>
                    <a:lstStyle/>
                    <a:p>
                      <a:r>
                        <a:rPr lang="cs-CZ" sz="2400" dirty="0">
                          <a:latin typeface="Calibri" panose="020F0502020204030204" pitchFamily="34" charset="0"/>
                          <a:cs typeface="Calibri" panose="020F0502020204030204" pitchFamily="34" charset="0"/>
                        </a:rPr>
                        <a:t>Iron</a:t>
                      </a:r>
                      <a:endParaRPr lang="cs-CZ" sz="2400" baseline="-25000" dirty="0">
                        <a:latin typeface="Calibri" panose="020F0502020204030204" pitchFamily="34" charset="0"/>
                        <a:cs typeface="Calibri" panose="020F0502020204030204" pitchFamily="34" charset="0"/>
                      </a:endParaRPr>
                    </a:p>
                  </a:txBody>
                  <a:tcPr marL="91449" marR="91449" marT="45704" marB="45704">
                    <a:solidFill>
                      <a:srgbClr val="D0D8E8"/>
                    </a:solidFill>
                  </a:tcPr>
                </a:tc>
                <a:tc>
                  <a:txBody>
                    <a:bodyPr/>
                    <a:lstStyle/>
                    <a:p>
                      <a:pPr algn="ctr"/>
                      <a:r>
                        <a:rPr lang="cs-CZ" sz="2400" dirty="0">
                          <a:latin typeface="Calibri" panose="020F0502020204030204" pitchFamily="34" charset="0"/>
                          <a:cs typeface="Calibri" panose="020F0502020204030204" pitchFamily="34" charset="0"/>
                        </a:rPr>
                        <a:t>2.2</a:t>
                      </a:r>
                    </a:p>
                  </a:txBody>
                  <a:tcPr marL="91449" marR="91449" marT="45704" marB="45704">
                    <a:solidFill>
                      <a:srgbClr val="00B0F0"/>
                    </a:solidFill>
                  </a:tcPr>
                </a:tc>
                <a:tc>
                  <a:txBody>
                    <a:bodyPr/>
                    <a:lstStyle/>
                    <a:p>
                      <a:pPr algn="ctr"/>
                      <a:r>
                        <a:rPr lang="cs-CZ" sz="2400" dirty="0">
                          <a:latin typeface="Calibri" panose="020F0502020204030204" pitchFamily="34" charset="0"/>
                          <a:cs typeface="Calibri" panose="020F0502020204030204" pitchFamily="34" charset="0"/>
                        </a:rPr>
                        <a:t>9 </a:t>
                      </a:r>
                      <a:r>
                        <a:rPr lang="cs-CZ" sz="2400" baseline="0" dirty="0">
                          <a:latin typeface="Calibri" panose="020F0502020204030204" pitchFamily="34" charset="0"/>
                          <a:cs typeface="Calibri" panose="020F0502020204030204" pitchFamily="34" charset="0"/>
                        </a:rPr>
                        <a:t>– 34   </a:t>
                      </a:r>
                      <a:endParaRPr lang="cs-CZ" sz="2400" dirty="0">
                        <a:latin typeface="Calibri" panose="020F0502020204030204" pitchFamily="34" charset="0"/>
                        <a:cs typeface="Calibri" panose="020F0502020204030204" pitchFamily="34" charset="0"/>
                      </a:endParaRPr>
                    </a:p>
                  </a:txBody>
                  <a:tcPr marL="91449" marR="91449" marT="45704" marB="45704">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04" marB="45704">
                    <a:solidFill>
                      <a:srgbClr val="D0D8E8"/>
                    </a:solidFill>
                  </a:tcPr>
                </a:tc>
                <a:extLst>
                  <a:ext uri="{0D108BD9-81ED-4DB2-BD59-A6C34878D82A}">
                    <a16:rowId xmlns:a16="http://schemas.microsoft.com/office/drawing/2014/main" val="10001"/>
                  </a:ext>
                </a:extLst>
              </a:tr>
              <a:tr h="475669">
                <a:tc>
                  <a:txBody>
                    <a:bodyPr/>
                    <a:lstStyle/>
                    <a:p>
                      <a:r>
                        <a:rPr lang="cs-CZ" sz="2400" dirty="0" err="1">
                          <a:latin typeface="Calibri" panose="020F0502020204030204" pitchFamily="34" charset="0"/>
                          <a:cs typeface="Calibri" panose="020F0502020204030204" pitchFamily="34" charset="0"/>
                        </a:rPr>
                        <a:t>Transferrin</a:t>
                      </a:r>
                      <a:r>
                        <a:rPr lang="cs-CZ" sz="2400" dirty="0">
                          <a:latin typeface="Calibri" panose="020F0502020204030204" pitchFamily="34" charset="0"/>
                          <a:cs typeface="Calibri" panose="020F0502020204030204" pitchFamily="34" charset="0"/>
                        </a:rPr>
                        <a:t>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2.09</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2.0 </a:t>
                      </a:r>
                      <a:r>
                        <a:rPr lang="cs-CZ" sz="2400" baseline="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3.6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g/l</a:t>
                      </a:r>
                    </a:p>
                  </a:txBody>
                  <a:tcPr marL="91449" marR="91449" marT="45704" marB="45704"/>
                </a:tc>
                <a:extLst>
                  <a:ext uri="{0D108BD9-81ED-4DB2-BD59-A6C34878D82A}">
                    <a16:rowId xmlns:a16="http://schemas.microsoft.com/office/drawing/2014/main" val="10002"/>
                  </a:ext>
                </a:extLst>
              </a:tr>
              <a:tr h="457168">
                <a:tc>
                  <a:txBody>
                    <a:bodyPr/>
                    <a:lstStyle/>
                    <a:p>
                      <a:r>
                        <a:rPr lang="cs-CZ" sz="2400" dirty="0">
                          <a:latin typeface="Calibri" panose="020F0502020204030204" pitchFamily="34" charset="0"/>
                          <a:cs typeface="Calibri" panose="020F0502020204030204" pitchFamily="34" charset="0"/>
                        </a:rPr>
                        <a:t>Transferrin saturation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4.0</a:t>
                      </a:r>
                    </a:p>
                  </a:txBody>
                  <a:tcPr marL="91449" marR="91449" marT="45704" marB="45704">
                    <a:solidFill>
                      <a:srgbClr val="00B0F0"/>
                    </a:solidFill>
                  </a:tcPr>
                </a:tc>
                <a:tc>
                  <a:txBody>
                    <a:bodyPr/>
                    <a:lstStyle/>
                    <a:p>
                      <a:pPr algn="ctr"/>
                      <a:r>
                        <a:rPr lang="cs-CZ" sz="2400" dirty="0">
                          <a:latin typeface="Calibri" panose="020F0502020204030204" pitchFamily="34" charset="0"/>
                          <a:cs typeface="Calibri" panose="020F0502020204030204" pitchFamily="34" charset="0"/>
                        </a:rPr>
                        <a:t>20.0 </a:t>
                      </a:r>
                      <a:r>
                        <a:rPr lang="cs-CZ" sz="2400" baseline="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50.0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a:t>
                      </a:r>
                    </a:p>
                  </a:txBody>
                  <a:tcPr marL="91449" marR="91449" marT="45704" marB="45704"/>
                </a:tc>
                <a:extLst>
                  <a:ext uri="{0D108BD9-81ED-4DB2-BD59-A6C34878D82A}">
                    <a16:rowId xmlns:a16="http://schemas.microsoft.com/office/drawing/2014/main" val="10003"/>
                  </a:ext>
                </a:extLst>
              </a:tr>
              <a:tr h="466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Ferritin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41</a:t>
                      </a:r>
                    </a:p>
                  </a:txBody>
                  <a:tcPr marL="91449" marR="91449" marT="45704" marB="45704">
                    <a:solidFill>
                      <a:srgbClr val="E9EDF4"/>
                    </a:solidFill>
                  </a:tcPr>
                </a:tc>
                <a:tc>
                  <a:txBody>
                    <a:bodyPr/>
                    <a:lstStyle/>
                    <a:p>
                      <a:pPr algn="ctr"/>
                      <a:r>
                        <a:rPr lang="cs-CZ" sz="2400" dirty="0">
                          <a:latin typeface="Calibri" panose="020F0502020204030204" pitchFamily="34" charset="0"/>
                          <a:cs typeface="Calibri" panose="020F0502020204030204" pitchFamily="34" charset="0"/>
                        </a:rPr>
                        <a:t>14 </a:t>
                      </a:r>
                      <a:r>
                        <a:rPr lang="cs-CZ" sz="2400" baseline="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186 </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µg/l</a:t>
                      </a:r>
                    </a:p>
                  </a:txBody>
                  <a:tcPr marL="91449" marR="91449" marT="45704" marB="45704"/>
                </a:tc>
                <a:extLst>
                  <a:ext uri="{0D108BD9-81ED-4DB2-BD59-A6C34878D82A}">
                    <a16:rowId xmlns:a16="http://schemas.microsoft.com/office/drawing/2014/main" val="10004"/>
                  </a:ext>
                </a:extLst>
              </a:tr>
              <a:tr h="475669">
                <a:tc>
                  <a:txBody>
                    <a:bodyPr/>
                    <a:lstStyle/>
                    <a:p>
                      <a:r>
                        <a:rPr lang="cs-CZ" sz="2400" dirty="0" err="1">
                          <a:latin typeface="Calibri" panose="020F0502020204030204" pitchFamily="34" charset="0"/>
                          <a:cs typeface="Calibri" panose="020F0502020204030204" pitchFamily="34" charset="0"/>
                        </a:rPr>
                        <a:t>sTfR</a:t>
                      </a:r>
                      <a:r>
                        <a:rPr lang="cs-CZ" sz="2400" dirty="0">
                          <a:latin typeface="Calibri" panose="020F0502020204030204" pitchFamily="34" charset="0"/>
                          <a:cs typeface="Calibri" panose="020F0502020204030204" pitchFamily="34" charset="0"/>
                        </a:rPr>
                        <a:t>*</a:t>
                      </a:r>
                    </a:p>
                  </a:txBody>
                  <a:tcPr marL="91449" marR="91449" marT="45704" marB="45704"/>
                </a:tc>
                <a:tc>
                  <a:txBody>
                    <a:bodyPr/>
                    <a:lstStyle/>
                    <a:p>
                      <a:pPr algn="ctr"/>
                      <a:r>
                        <a:rPr lang="cs-CZ" sz="2400" dirty="0">
                          <a:latin typeface="Calibri" panose="020F0502020204030204" pitchFamily="34" charset="0"/>
                          <a:cs typeface="Calibri" panose="020F0502020204030204" pitchFamily="34" charset="0"/>
                        </a:rPr>
                        <a:t>9.02</a:t>
                      </a:r>
                    </a:p>
                  </a:txBody>
                  <a:tcPr marL="91449" marR="91449" marT="45704" marB="45704">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2.2 </a:t>
                      </a:r>
                      <a:r>
                        <a:rPr lang="cs-CZ" sz="2400" baseline="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5.0 </a:t>
                      </a:r>
                    </a:p>
                  </a:txBody>
                  <a:tcPr marL="91449" marR="91449"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µg/l</a:t>
                      </a:r>
                    </a:p>
                  </a:txBody>
                  <a:tcPr marL="91449" marR="91449" marT="45704" marB="45704"/>
                </a:tc>
                <a:extLst>
                  <a:ext uri="{0D108BD9-81ED-4DB2-BD59-A6C34878D82A}">
                    <a16:rowId xmlns:a16="http://schemas.microsoft.com/office/drawing/2014/main" val="10005"/>
                  </a:ext>
                </a:extLst>
              </a:tr>
            </a:tbl>
          </a:graphicData>
        </a:graphic>
      </p:graphicFrame>
      <p:sp>
        <p:nvSpPr>
          <p:cNvPr id="2" name="TextovéPole 1">
            <a:extLst>
              <a:ext uri="{FF2B5EF4-FFF2-40B4-BE49-F238E27FC236}">
                <a16:creationId xmlns:a16="http://schemas.microsoft.com/office/drawing/2014/main" id="{68B43121-E2B2-5426-C7F8-04E1BF4F09B3}"/>
              </a:ext>
            </a:extLst>
          </p:cNvPr>
          <p:cNvSpPr txBox="1"/>
          <p:nvPr/>
        </p:nvSpPr>
        <p:spPr>
          <a:xfrm>
            <a:off x="899592" y="5805264"/>
            <a:ext cx="4032448" cy="461665"/>
          </a:xfrm>
          <a:prstGeom prst="rect">
            <a:avLst/>
          </a:prstGeom>
          <a:noFill/>
        </p:spPr>
        <p:txBody>
          <a:bodyPr wrap="square" rtlCol="0">
            <a:spAutoFit/>
          </a:bodyPr>
          <a:lstStyle/>
          <a:p>
            <a:r>
              <a:rPr lang="en-GB" sz="2400" b="0" noProof="0" dirty="0">
                <a:latin typeface="Calibri" panose="020F0502020204030204" pitchFamily="34" charset="0"/>
                <a:cs typeface="Calibri" panose="020F0502020204030204" pitchFamily="34" charset="0"/>
              </a:rPr>
              <a:t>*soluble transferrin receptors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 </a:t>
            </a:r>
          </a:p>
        </p:txBody>
      </p:sp>
      <p:sp>
        <p:nvSpPr>
          <p:cNvPr id="45059" name="Rectangle 3"/>
          <p:cNvSpPr>
            <a:spLocks noGrp="1" noChangeArrowheads="1"/>
          </p:cNvSpPr>
          <p:nvPr>
            <p:ph type="body" idx="1"/>
          </p:nvPr>
        </p:nvSpPr>
        <p:spPr>
          <a:xfrm>
            <a:off x="468313" y="1916113"/>
            <a:ext cx="8496300" cy="4537075"/>
          </a:xfrm>
        </p:spPr>
        <p:txBody>
          <a:bodyPr/>
          <a:lstStyle/>
          <a:p>
            <a:pPr marL="114300" indent="0">
              <a:spcBef>
                <a:spcPts val="1800"/>
              </a:spcBef>
              <a:buFont typeface="Arial" panose="020B0604020202020204" pitchFamily="34" charset="0"/>
              <a:buNone/>
            </a:pPr>
            <a:r>
              <a:rPr lang="en-GB" sz="2800" noProof="0">
                <a:solidFill>
                  <a:schemeClr val="tx1"/>
                </a:solidFill>
                <a:latin typeface="Calibri" panose="020F0502020204030204" pitchFamily="34" charset="0"/>
                <a:cs typeface="Calibri" panose="020F0502020204030204" pitchFamily="34" charset="0"/>
              </a:rPr>
              <a:t>It's obviously iron deficiency anaemia</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Chronic iron loss (haemorrhagic gastritis, oesophageal varices) and nutritional disorders with inadequate iron intake may be the cause of anaemia</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Iron deficiency is characterized by a low erythrocyte volume with a near-normal erythrocyte count</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biochemical findings should include a high transferrin level in addition to low ferritin and high </a:t>
            </a:r>
            <a:r>
              <a:rPr lang="en-GB" sz="2800" noProof="0" dirty="0" err="1">
                <a:solidFill>
                  <a:schemeClr val="tx1"/>
                </a:solidFill>
                <a:latin typeface="Calibri" panose="020F0502020204030204" pitchFamily="34" charset="0"/>
                <a:cs typeface="Calibri" panose="020F0502020204030204" pitchFamily="34" charset="0"/>
              </a:rPr>
              <a:t>sTfR</a:t>
            </a:r>
            <a:r>
              <a:rPr lang="en-GB" sz="2800" noProof="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What's wrong here – and why?</a:t>
            </a:r>
          </a:p>
        </p:txBody>
      </p:sp>
      <p:sp>
        <p:nvSpPr>
          <p:cNvPr id="45059" name="Rectangle 3"/>
          <p:cNvSpPr>
            <a:spLocks noGrp="1" noChangeArrowheads="1"/>
          </p:cNvSpPr>
          <p:nvPr>
            <p:ph type="body" idx="1"/>
          </p:nvPr>
        </p:nvSpPr>
        <p:spPr>
          <a:xfrm>
            <a:off x="468313" y="1773238"/>
            <a:ext cx="8496300" cy="4679950"/>
          </a:xfrm>
        </p:spPr>
        <p:txBody>
          <a:bodyPr/>
          <a:lstStyle/>
          <a:p>
            <a:pPr marL="449263" indent="-334963">
              <a:spcBef>
                <a:spcPts val="9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low erythrocyte count, but</a:t>
            </a:r>
          </a:p>
          <a:p>
            <a:pPr marL="449263" indent="-334963">
              <a:spcBef>
                <a:spcPts val="9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normal mean erythrocyte volume,</a:t>
            </a:r>
          </a:p>
          <a:p>
            <a:pPr marL="449263" indent="-334963">
              <a:spcBef>
                <a:spcPts val="9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transferrin level at the lower limit of normal</a:t>
            </a:r>
          </a:p>
        </p:txBody>
      </p:sp>
      <p:graphicFrame>
        <p:nvGraphicFramePr>
          <p:cNvPr id="4" name="Tabulka 3"/>
          <p:cNvGraphicFramePr>
            <a:graphicFrameLocks noGrp="1"/>
          </p:cNvGraphicFramePr>
          <p:nvPr>
            <p:extLst>
              <p:ext uri="{D42A27DB-BD31-4B8C-83A1-F6EECF244321}">
                <p14:modId xmlns:p14="http://schemas.microsoft.com/office/powerpoint/2010/main" val="2451578008"/>
              </p:ext>
            </p:extLst>
          </p:nvPr>
        </p:nvGraphicFramePr>
        <p:xfrm>
          <a:off x="1331913" y="3522028"/>
          <a:ext cx="6335713" cy="2933702"/>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61049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32" marB="4573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32" marB="45732"/>
                </a:tc>
                <a:extLst>
                  <a:ext uri="{0D108BD9-81ED-4DB2-BD59-A6C34878D82A}">
                    <a16:rowId xmlns:a16="http://schemas.microsoft.com/office/drawing/2014/main" val="10000"/>
                  </a:ext>
                </a:extLst>
              </a:tr>
              <a:tr h="466489">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32" marB="4573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2.71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32" marB="45732">
                    <a:solidFill>
                      <a:srgbClr val="66CCFF"/>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2" marB="45732">
                    <a:solidFill>
                      <a:srgbClr val="D0D8E8"/>
                    </a:solidFill>
                  </a:tcPr>
                </a:tc>
                <a:extLst>
                  <a:ext uri="{0D108BD9-81ED-4DB2-BD59-A6C34878D82A}">
                    <a16:rowId xmlns:a16="http://schemas.microsoft.com/office/drawing/2014/main" val="10001"/>
                  </a:ext>
                </a:extLst>
              </a:tr>
              <a:tr h="457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97</a:t>
                      </a:r>
                    </a:p>
                  </a:txBody>
                  <a:tcPr marL="91437" marR="91437" marT="45732" marB="45732">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2"/>
                  </a:ext>
                </a:extLst>
              </a:tr>
              <a:tr h="466489">
                <a:tc>
                  <a:txBody>
                    <a:bodyPr/>
                    <a:lstStyle/>
                    <a:p>
                      <a:r>
                        <a:rPr lang="cs-CZ" sz="2400" dirty="0" err="1">
                          <a:solidFill>
                            <a:schemeClr val="tx1"/>
                          </a:solidFill>
                          <a:latin typeface="Calibri" panose="020F0502020204030204" pitchFamily="34" charset="0"/>
                          <a:cs typeface="Calibri" panose="020F0502020204030204" pitchFamily="34" charset="0"/>
                        </a:rPr>
                        <a:t>Transferrin</a:t>
                      </a:r>
                      <a:r>
                        <a:rPr lang="cs-CZ" sz="2400" dirty="0">
                          <a:solidFill>
                            <a:schemeClr val="tx1"/>
                          </a:solidFill>
                          <a:latin typeface="Calibri" panose="020F0502020204030204" pitchFamily="34" charset="0"/>
                          <a:cs typeface="Calibri" panose="020F0502020204030204" pitchFamily="34" charset="0"/>
                        </a:rPr>
                        <a:t>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2.09</a:t>
                      </a:r>
                    </a:p>
                  </a:txBody>
                  <a:tcPr marL="91437" marR="91437" marT="45732" marB="4573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32" marB="45732"/>
                </a:tc>
                <a:extLst>
                  <a:ext uri="{0D108BD9-81ED-4DB2-BD59-A6C34878D82A}">
                    <a16:rowId xmlns:a16="http://schemas.microsoft.com/office/drawing/2014/main" val="10003"/>
                  </a:ext>
                </a:extLst>
              </a:tr>
              <a:tr h="466489">
                <a:tc>
                  <a:txBody>
                    <a:bodyPr/>
                    <a:lstStyle/>
                    <a:p>
                      <a:r>
                        <a:rPr lang="cs-CZ" sz="2400" dirty="0">
                          <a:latin typeface="Calibri" panose="020F0502020204030204" pitchFamily="34" charset="0"/>
                          <a:cs typeface="Calibri" panose="020F0502020204030204" pitchFamily="34" charset="0"/>
                        </a:rPr>
                        <a:t>Leukocytes </a:t>
                      </a:r>
                    </a:p>
                  </a:txBody>
                  <a:tcPr marL="91437" marR="91437"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2.1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32" marB="45732">
                    <a:solidFill>
                      <a:srgbClr val="66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4"/>
                  </a:ext>
                </a:extLst>
              </a:tr>
              <a:tr h="466489">
                <a:tc>
                  <a:txBody>
                    <a:bodyPr/>
                    <a:lstStyle/>
                    <a:p>
                      <a:r>
                        <a:rPr lang="cs-CZ" sz="2400" dirty="0">
                          <a:latin typeface="Calibri" panose="020F0502020204030204" pitchFamily="34" charset="0"/>
                          <a:cs typeface="Calibri" panose="020F0502020204030204" pitchFamily="34" charset="0"/>
                        </a:rPr>
                        <a:t>Platelets</a:t>
                      </a:r>
                    </a:p>
                  </a:txBody>
                  <a:tcPr marL="91437" marR="91437"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44 · </a:t>
                      </a:r>
                      <a:r>
                        <a:rPr lang="cs-CZ" sz="2400" baseline="0" dirty="0">
                          <a:latin typeface="Calibri" panose="020F0502020204030204" pitchFamily="34" charset="0"/>
                          <a:cs typeface="Calibri" panose="020F0502020204030204" pitchFamily="34" charset="0"/>
                        </a:rPr>
                        <a:t>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32" marB="45732">
                    <a:solidFill>
                      <a:srgbClr val="66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Were we thinking right?</a:t>
            </a:r>
          </a:p>
        </p:txBody>
      </p:sp>
      <p:sp>
        <p:nvSpPr>
          <p:cNvPr id="45059" name="Rectangle 3"/>
          <p:cNvSpPr>
            <a:spLocks noGrp="1" noChangeArrowheads="1"/>
          </p:cNvSpPr>
          <p:nvPr>
            <p:ph type="body" idx="1"/>
          </p:nvPr>
        </p:nvSpPr>
        <p:spPr>
          <a:xfrm>
            <a:off x="468313" y="1876354"/>
            <a:ext cx="8496300" cy="4681537"/>
          </a:xfrm>
        </p:spPr>
        <p:txBody>
          <a:bodyPr/>
          <a:lstStyle/>
          <a:p>
            <a:pPr marL="449263" indent="-334963">
              <a:spcBef>
                <a:spcPts val="18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Low erythrocyte count, but also leukocytes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and platelets are responsible for hypersplenism</a:t>
            </a:r>
          </a:p>
          <a:p>
            <a:pPr marL="449263" indent="-334963">
              <a:spcBef>
                <a:spcPts val="18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Transferrin is produced in the liver, cannot be elevated due to impaired protein synthesis in liver failure</a:t>
            </a:r>
          </a:p>
          <a:p>
            <a:pPr marL="449263" indent="-334963">
              <a:spcBef>
                <a:spcPts val="18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What about the mean erythrocyte volume? </a:t>
            </a:r>
          </a:p>
          <a:p>
            <a:pPr marL="449263" indent="-334963">
              <a:spcBef>
                <a:spcPts val="1800"/>
              </a:spcBef>
              <a:tabLst>
                <a:tab pos="539750" algn="l"/>
              </a:tabLst>
            </a:pPr>
            <a:r>
              <a:rPr lang="en-GB" sz="2800" noProof="0" dirty="0">
                <a:solidFill>
                  <a:schemeClr val="tx1"/>
                </a:solidFill>
                <a:latin typeface="Calibri" panose="020F0502020204030204" pitchFamily="34" charset="0"/>
                <a:cs typeface="Calibri" panose="020F0502020204030204" pitchFamily="34" charset="0"/>
              </a:rPr>
              <a:t>Alcoholics used to have vitamin B12 deficiency and there is macrocytic anaemia – probably it´s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a combination of iron and vitamin B12 deficiency anaemia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r>
              <a:rPr lang="en-GB" sz="4400" b="1" cap="none" noProof="0">
                <a:solidFill>
                  <a:schemeClr val="tx1"/>
                </a:solidFill>
                <a:latin typeface="Calibri Light" panose="020F0302020204030204" pitchFamily="34" charset="0"/>
                <a:cs typeface="Calibri Light" panose="020F0302020204030204" pitchFamily="34" charset="0"/>
              </a:rPr>
              <a:t>Blood gas and acid-base examination</a:t>
            </a:r>
            <a:endParaRPr lang="en-GB" sz="3200" b="1" cap="none" noProof="0">
              <a:solidFill>
                <a:schemeClr val="tx1"/>
              </a:solidFill>
              <a:latin typeface="Calibri Light" panose="020F0302020204030204" pitchFamily="34" charset="0"/>
              <a:cs typeface="Calibri Light" panose="020F0302020204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395030387"/>
              </p:ext>
            </p:extLst>
          </p:nvPr>
        </p:nvGraphicFramePr>
        <p:xfrm>
          <a:off x="2339975" y="2071688"/>
          <a:ext cx="4679950" cy="4237040"/>
        </p:xfrm>
        <a:graphic>
          <a:graphicData uri="http://schemas.openxmlformats.org/drawingml/2006/table">
            <a:tbl>
              <a:tblPr firstRow="1" bandRow="1">
                <a:tableStyleId>{5C22544A-7EE6-4342-B048-85BDC9FD1C3A}</a:tableStyleId>
              </a:tblPr>
              <a:tblGrid>
                <a:gridCol w="2879969">
                  <a:extLst>
                    <a:ext uri="{9D8B030D-6E8A-4147-A177-3AD203B41FA5}">
                      <a16:colId xmlns:a16="http://schemas.microsoft.com/office/drawing/2014/main" val="20000"/>
                    </a:ext>
                  </a:extLst>
                </a:gridCol>
                <a:gridCol w="1799981">
                  <a:extLst>
                    <a:ext uri="{9D8B030D-6E8A-4147-A177-3AD203B41FA5}">
                      <a16:colId xmlns:a16="http://schemas.microsoft.com/office/drawing/2014/main" val="20001"/>
                    </a:ext>
                  </a:extLst>
                </a:gridCol>
              </a:tblGrid>
              <a:tr h="609976">
                <a:tc>
                  <a:txBody>
                    <a:bodyPr/>
                    <a:lstStyle/>
                    <a:p>
                      <a:r>
                        <a:rPr lang="cs-CZ" sz="2800" b="0" dirty="0">
                          <a:latin typeface="Calibri" panose="020F0502020204030204" pitchFamily="34" charset="0"/>
                          <a:cs typeface="Calibri" panose="020F0502020204030204" pitchFamily="34" charset="0"/>
                        </a:rPr>
                        <a:t>Parameter</a:t>
                      </a:r>
                    </a:p>
                  </a:txBody>
                  <a:tcPr marL="91429" marR="91429" marT="45716" marB="45716"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Result </a:t>
                      </a:r>
                    </a:p>
                  </a:txBody>
                  <a:tcPr marL="91429" marR="91429" marT="45716" marB="45716" horzOverflow="overflow"/>
                </a:tc>
                <a:extLst>
                  <a:ext uri="{0D108BD9-81ED-4DB2-BD59-A6C34878D82A}">
                    <a16:rowId xmlns:a16="http://schemas.microsoft.com/office/drawing/2014/main" val="10000"/>
                  </a:ext>
                </a:extLst>
              </a:tr>
              <a:tr h="5181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t>
                      </a:r>
                    </a:p>
                  </a:txBody>
                  <a:tcPr marL="91429" marR="91429" marT="45716" marB="45716" horzOverflow="overflow"/>
                </a:tc>
                <a:tc>
                  <a:txBody>
                    <a:bodyPr/>
                    <a:lstStyle/>
                    <a:p>
                      <a:pPr algn="ctr"/>
                      <a:r>
                        <a:rPr lang="cs-CZ" sz="2800" dirty="0">
                          <a:latin typeface="Calibri" panose="020F0502020204030204" pitchFamily="34" charset="0"/>
                          <a:cs typeface="Calibri" panose="020F0502020204030204" pitchFamily="34" charset="0"/>
                        </a:rPr>
                        <a:t>7.62</a:t>
                      </a:r>
                    </a:p>
                  </a:txBody>
                  <a:tcPr marL="91429" marR="91429" marT="45716" marB="45716">
                    <a:solidFill>
                      <a:srgbClr val="FF9999"/>
                    </a:solidFill>
                  </a:tcPr>
                </a:tc>
                <a:extLst>
                  <a:ext uri="{0D108BD9-81ED-4DB2-BD59-A6C34878D82A}">
                    <a16:rowId xmlns:a16="http://schemas.microsoft.com/office/drawing/2014/main" val="10001"/>
                  </a:ext>
                </a:extLst>
              </a:tr>
              <a:tr h="5181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pCO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16" marB="45716" horzOverflow="overflow"/>
                </a:tc>
                <a:tc>
                  <a:txBody>
                    <a:bodyPr/>
                    <a:lstStyle/>
                    <a:p>
                      <a:pPr algn="ctr"/>
                      <a:r>
                        <a:rPr lang="cs-CZ" sz="2800" dirty="0">
                          <a:latin typeface="Calibri" panose="020F0502020204030204" pitchFamily="34" charset="0"/>
                          <a:cs typeface="Calibri" panose="020F0502020204030204" pitchFamily="34" charset="0"/>
                        </a:rPr>
                        <a:t>4.1</a:t>
                      </a:r>
                    </a:p>
                  </a:txBody>
                  <a:tcPr marL="91429" marR="91429" marT="45716" marB="45716">
                    <a:solidFill>
                      <a:srgbClr val="66CCFF"/>
                    </a:solidFill>
                  </a:tcPr>
                </a:tc>
                <a:extLst>
                  <a:ext uri="{0D108BD9-81ED-4DB2-BD59-A6C34878D82A}">
                    <a16:rowId xmlns:a16="http://schemas.microsoft.com/office/drawing/2014/main" val="10002"/>
                  </a:ext>
                </a:extLst>
              </a:tr>
              <a:tr h="5181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HCO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3</a:t>
                      </a:r>
                      <a:r>
                        <a:rPr kumimoji="0" lang="cs-CZ" altLang="cs-CZ" sz="28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16" marB="45716" horzOverflow="overflow"/>
                </a:tc>
                <a:tc>
                  <a:txBody>
                    <a:bodyPr/>
                    <a:lstStyle/>
                    <a:p>
                      <a:pPr algn="ctr"/>
                      <a:r>
                        <a:rPr lang="cs-CZ" sz="2800" dirty="0">
                          <a:latin typeface="Calibri" panose="020F0502020204030204" pitchFamily="34" charset="0"/>
                          <a:cs typeface="Calibri" panose="020F0502020204030204" pitchFamily="34" charset="0"/>
                        </a:rPr>
                        <a:t>32.0</a:t>
                      </a:r>
                    </a:p>
                  </a:txBody>
                  <a:tcPr marL="91429" marR="91429" marT="45716" marB="45716">
                    <a:solidFill>
                      <a:srgbClr val="FF9999"/>
                    </a:solidFill>
                  </a:tcPr>
                </a:tc>
                <a:extLst>
                  <a:ext uri="{0D108BD9-81ED-4DB2-BD59-A6C34878D82A}">
                    <a16:rowId xmlns:a16="http://schemas.microsoft.com/office/drawing/2014/main" val="10003"/>
                  </a:ext>
                </a:extLst>
              </a:tr>
              <a:tr h="5181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16" marB="45716" horzOverflow="overflow"/>
                </a:tc>
                <a:tc>
                  <a:txBody>
                    <a:bodyPr/>
                    <a:lstStyle/>
                    <a:p>
                      <a:pPr algn="ctr"/>
                      <a:r>
                        <a:rPr lang="cs-CZ" sz="2800" dirty="0">
                          <a:latin typeface="Calibri" panose="020F0502020204030204" pitchFamily="34" charset="0"/>
                          <a:cs typeface="Calibri" panose="020F0502020204030204" pitchFamily="34" charset="0"/>
                        </a:rPr>
                        <a:t>10.5</a:t>
                      </a:r>
                    </a:p>
                  </a:txBody>
                  <a:tcPr marL="91429" marR="91429" marT="45716" marB="45716">
                    <a:solidFill>
                      <a:srgbClr val="FF9999"/>
                    </a:solidFill>
                  </a:tcPr>
                </a:tc>
                <a:extLst>
                  <a:ext uri="{0D108BD9-81ED-4DB2-BD59-A6C34878D82A}">
                    <a16:rowId xmlns:a16="http://schemas.microsoft.com/office/drawing/2014/main" val="10004"/>
                  </a:ext>
                </a:extLst>
              </a:tr>
              <a:tr h="51815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16" marB="45716" horzOverflow="overflow"/>
                </a:tc>
                <a:tc>
                  <a:txBody>
                    <a:bodyPr/>
                    <a:lstStyle/>
                    <a:p>
                      <a:pPr algn="ctr"/>
                      <a:r>
                        <a:rPr lang="cs-CZ" sz="2800" dirty="0">
                          <a:latin typeface="Calibri" panose="020F0502020204030204" pitchFamily="34" charset="0"/>
                          <a:cs typeface="Calibri" panose="020F0502020204030204" pitchFamily="34" charset="0"/>
                        </a:rPr>
                        <a:t>21.8</a:t>
                      </a:r>
                    </a:p>
                  </a:txBody>
                  <a:tcPr marL="91429" marR="91429" marT="45716" marB="45716">
                    <a:solidFill>
                      <a:srgbClr val="FF9999"/>
                    </a:solidFill>
                  </a:tcPr>
                </a:tc>
                <a:extLst>
                  <a:ext uri="{0D108BD9-81ED-4DB2-BD59-A6C34878D82A}">
                    <a16:rowId xmlns:a16="http://schemas.microsoft.com/office/drawing/2014/main" val="10005"/>
                  </a:ext>
                </a:extLst>
              </a:tr>
              <a:tr h="5181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Hb</a:t>
                      </a:r>
                      <a:endPar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29" marR="91429" marT="45716" marB="45716" horzOverflow="overflow">
                    <a:solidFill>
                      <a:srgbClr val="E9EDF4"/>
                    </a:solidFill>
                  </a:tcPr>
                </a:tc>
                <a:tc>
                  <a:txBody>
                    <a:bodyPr/>
                    <a:lstStyle/>
                    <a:p>
                      <a:pPr algn="ctr"/>
                      <a:r>
                        <a:rPr lang="cs-CZ" sz="2800" b="0" dirty="0">
                          <a:latin typeface="Calibri" panose="020F0502020204030204" pitchFamily="34" charset="0"/>
                          <a:cs typeface="Calibri" panose="020F0502020204030204" pitchFamily="34" charset="0"/>
                        </a:rPr>
                        <a:t>0.98</a:t>
                      </a:r>
                    </a:p>
                  </a:txBody>
                  <a:tcPr marL="91429" marR="91429" marT="45716" marB="45716">
                    <a:solidFill>
                      <a:srgbClr val="E9EDF4"/>
                    </a:solidFill>
                  </a:tcPr>
                </a:tc>
                <a:extLst>
                  <a:ext uri="{0D108BD9-81ED-4DB2-BD59-A6C34878D82A}">
                    <a16:rowId xmlns:a16="http://schemas.microsoft.com/office/drawing/2014/main" val="10006"/>
                  </a:ext>
                </a:extLst>
              </a:tr>
              <a:tr h="518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p>
                  </a:txBody>
                  <a:tcPr marL="91429" marR="91429" marT="45716" marB="45716" horzOverflow="overflow">
                    <a:solidFill>
                      <a:srgbClr val="D0D8E8"/>
                    </a:solidFill>
                  </a:tcPr>
                </a:tc>
                <a:tc>
                  <a:txBody>
                    <a:bodyPr/>
                    <a:lstStyle/>
                    <a:p>
                      <a:pPr algn="ctr"/>
                      <a:r>
                        <a:rPr lang="cs-CZ" sz="2800" b="0" dirty="0">
                          <a:latin typeface="Calibri" panose="020F0502020204030204" pitchFamily="34" charset="0"/>
                          <a:cs typeface="Calibri" panose="020F0502020204030204" pitchFamily="34" charset="0"/>
                        </a:rPr>
                        <a:t>1.00</a:t>
                      </a:r>
                    </a:p>
                  </a:txBody>
                  <a:tcPr marL="91429" marR="91429" marT="45716" marB="45716">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PQuestion"/>
          <p:cNvSpPr>
            <a:spLocks noGrp="1" noChangeArrowheads="1"/>
          </p:cNvSpPr>
          <p:nvPr>
            <p:ph type="title"/>
          </p:nvPr>
        </p:nvSpPr>
        <p:spPr bwMode="auto">
          <a:xfrm>
            <a:off x="395288" y="333375"/>
            <a:ext cx="8353425" cy="1295400"/>
          </a:xfrm>
        </p:spPr>
        <p:txBody>
          <a:bodyPr wrap="square" numCol="1" anchorCtr="0" compatLnSpc="1">
            <a:prstTxWarp prst="textNoShape">
              <a:avLst/>
            </a:prstTxWarp>
            <a:normAutofit fontScale="90000"/>
          </a:bodyPr>
          <a:lstStyle/>
          <a:p>
            <a:r>
              <a:rPr lang="en-GB" sz="4000" b="1" cap="none" noProof="0" dirty="0">
                <a:solidFill>
                  <a:schemeClr val="tx1"/>
                </a:solidFill>
                <a:latin typeface="Calibri Light" panose="020F0302020204030204" pitchFamily="34" charset="0"/>
                <a:cs typeface="Calibri Light" panose="020F0302020204030204" pitchFamily="34" charset="0"/>
              </a:rPr>
              <a:t>The oxygen partial pressure was 21.8 kPa</a:t>
            </a:r>
          </a:p>
        </p:txBody>
      </p:sp>
      <p:sp>
        <p:nvSpPr>
          <p:cNvPr id="7" name="TPAnswers"/>
          <p:cNvSpPr txBox="1">
            <a:spLocks noChangeArrowheads="1"/>
          </p:cNvSpPr>
          <p:nvPr>
            <p:custDataLst>
              <p:tags r:id="rId1"/>
            </p:custDataLst>
          </p:nvPr>
        </p:nvSpPr>
        <p:spPr bwMode="auto">
          <a:xfrm>
            <a:off x="468313" y="2133600"/>
            <a:ext cx="80645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9BBB59"/>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spcBef>
                <a:spcPts val="1800"/>
              </a:spcBef>
              <a:spcAft>
                <a:spcPts val="0"/>
              </a:spcAft>
              <a:buFont typeface="Arial" charset="0"/>
              <a:buNone/>
              <a:defRPr/>
            </a:pPr>
            <a:r>
              <a:rPr lang="en-GB" sz="2800" i="1" noProof="0" dirty="0">
                <a:solidFill>
                  <a:schemeClr val="accent1">
                    <a:lumMod val="75000"/>
                  </a:schemeClr>
                </a:solidFill>
                <a:latin typeface="Calibri" panose="020F0502020204030204" pitchFamily="34" charset="0"/>
                <a:cs typeface="Calibri" panose="020F0502020204030204" pitchFamily="34" charset="0"/>
              </a:rPr>
              <a:t>Which statement is true?</a:t>
            </a:r>
          </a:p>
          <a:p>
            <a:pPr marL="571500" indent="-457200">
              <a:spcBef>
                <a:spcPts val="1800"/>
              </a:spcBef>
              <a:spcAft>
                <a:spcPts val="0"/>
              </a:spcAft>
              <a:buFont typeface="+mj-lt"/>
              <a:buAutoNum type="arabicPeriod"/>
              <a:defRPr/>
            </a:pPr>
            <a:r>
              <a:rPr lang="en-GB" sz="2800" b="0" noProof="0" dirty="0">
                <a:solidFill>
                  <a:schemeClr val="tx1"/>
                </a:solidFill>
                <a:latin typeface="Calibri" panose="020F0502020204030204" pitchFamily="34" charset="0"/>
                <a:cs typeface="Calibri" panose="020F0502020204030204" pitchFamily="34" charset="0"/>
              </a:rPr>
              <a:t>The partial pressure of oxygen cannot be higher than 14.5 kPa, it must be a laboratory error</a:t>
            </a:r>
          </a:p>
          <a:p>
            <a:pPr marL="571500" indent="-457200">
              <a:spcBef>
                <a:spcPts val="1800"/>
              </a:spcBef>
              <a:spcAft>
                <a:spcPts val="0"/>
              </a:spcAft>
              <a:buFont typeface="+mj-lt"/>
              <a:buAutoNum type="arabicPeriod"/>
              <a:defRPr/>
            </a:pPr>
            <a:r>
              <a:rPr lang="en-GB" sz="2800" b="0" noProof="0" dirty="0">
                <a:solidFill>
                  <a:schemeClr val="tx1"/>
                </a:solidFill>
                <a:latin typeface="Calibri" panose="020F0502020204030204" pitchFamily="34" charset="0"/>
                <a:cs typeface="Calibri" panose="020F0502020204030204" pitchFamily="34" charset="0"/>
              </a:rPr>
              <a:t>This result is only possible when breathing air with elevated oxygen partial pressure</a:t>
            </a:r>
          </a:p>
          <a:p>
            <a:pPr marL="571500" indent="-457200">
              <a:spcBef>
                <a:spcPts val="1800"/>
              </a:spcBef>
              <a:spcAft>
                <a:spcPts val="0"/>
              </a:spcAft>
              <a:buFont typeface="+mj-lt"/>
              <a:buAutoNum type="arabicPeriod"/>
              <a:defRPr/>
            </a:pPr>
            <a:r>
              <a:rPr lang="en-GB" sz="2800" b="0" noProof="0" dirty="0">
                <a:solidFill>
                  <a:schemeClr val="tx1"/>
                </a:solidFill>
                <a:latin typeface="Calibri" panose="020F0502020204030204" pitchFamily="34" charset="0"/>
                <a:cs typeface="Calibri" panose="020F0502020204030204" pitchFamily="34" charset="0"/>
              </a:rPr>
              <a:t>This result is also possible when breathing normal air, namely with hyperventilation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7">
                                            <p:txEl>
                                              <p:pRg st="2" end="2"/>
                                            </p:txEl>
                                          </p:spTgt>
                                        </p:tgtEl>
                                        <p:attrNameLst>
                                          <p:attrName>style.color</p:attrName>
                                        </p:attrNameLst>
                                      </p:cBhvr>
                                      <p:to>
                                        <p:clrVal>
                                          <a:srgbClr val="66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PQuestion"/>
          <p:cNvSpPr>
            <a:spLocks noGrp="1" noChangeArrowheads="1"/>
          </p:cNvSpPr>
          <p:nvPr>
            <p:ph type="title"/>
          </p:nvPr>
        </p:nvSpPr>
        <p:spPr bwMode="auto"/>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This is the following ABR disorder</a:t>
            </a:r>
          </a:p>
        </p:txBody>
      </p:sp>
      <p:sp>
        <p:nvSpPr>
          <p:cNvPr id="13315" name="TPAnswers"/>
          <p:cNvSpPr>
            <a:spLocks noGrp="1"/>
          </p:cNvSpPr>
          <p:nvPr>
            <p:ph idx="1"/>
            <p:custDataLst>
              <p:tags r:id="rId2"/>
            </p:custDataLst>
          </p:nvPr>
        </p:nvSpPr>
        <p:spPr>
          <a:xfrm>
            <a:off x="395288" y="1988840"/>
            <a:ext cx="4464050" cy="4462760"/>
          </a:xfrm>
        </p:spPr>
        <p:txBody>
          <a:bodyPr/>
          <a:lstStyle/>
          <a:p>
            <a:pPr marL="571500" indent="-457200">
              <a:spcBef>
                <a:spcPts val="18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Acute metabolic alkalosis</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Partially compensated metabolic alkalosis</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Partially compensated respiratory alkalosis</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Combined disorder</a:t>
            </a:r>
          </a:p>
        </p:txBody>
      </p:sp>
      <p:graphicFrame>
        <p:nvGraphicFramePr>
          <p:cNvPr id="4" name="Tabulka 3"/>
          <p:cNvGraphicFramePr>
            <a:graphicFrameLocks noGrp="1"/>
          </p:cNvGraphicFramePr>
          <p:nvPr>
            <p:extLst>
              <p:ext uri="{D42A27DB-BD31-4B8C-83A1-F6EECF244321}">
                <p14:modId xmlns:p14="http://schemas.microsoft.com/office/powerpoint/2010/main" val="1185637565"/>
              </p:ext>
            </p:extLst>
          </p:nvPr>
        </p:nvGraphicFramePr>
        <p:xfrm>
          <a:off x="4932040" y="2660650"/>
          <a:ext cx="3743649" cy="2651790"/>
        </p:xfrm>
        <a:graphic>
          <a:graphicData uri="http://schemas.openxmlformats.org/drawingml/2006/table">
            <a:tbl>
              <a:tblPr firstRow="1" bandRow="1">
                <a:tableStyleId>{5C22544A-7EE6-4342-B048-85BDC9FD1C3A}</a:tableStyleId>
              </a:tblPr>
              <a:tblGrid>
                <a:gridCol w="1331917">
                  <a:extLst>
                    <a:ext uri="{9D8B030D-6E8A-4147-A177-3AD203B41FA5}">
                      <a16:colId xmlns:a16="http://schemas.microsoft.com/office/drawing/2014/main" val="20000"/>
                    </a:ext>
                  </a:extLst>
                </a:gridCol>
                <a:gridCol w="1025705">
                  <a:extLst>
                    <a:ext uri="{9D8B030D-6E8A-4147-A177-3AD203B41FA5}">
                      <a16:colId xmlns:a16="http://schemas.microsoft.com/office/drawing/2014/main" val="20001"/>
                    </a:ext>
                  </a:extLst>
                </a:gridCol>
                <a:gridCol w="1386027">
                  <a:extLst>
                    <a:ext uri="{9D8B030D-6E8A-4147-A177-3AD203B41FA5}">
                      <a16:colId xmlns:a16="http://schemas.microsoft.com/office/drawing/2014/main" val="20002"/>
                    </a:ext>
                  </a:extLst>
                </a:gridCol>
              </a:tblGrid>
              <a:tr h="4088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6" marR="91436" marT="45723" marB="45723"/>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6" marR="91436" marT="45723" marB="45723"/>
                </a:tc>
                <a:extLst>
                  <a:ext uri="{0D108BD9-81ED-4DB2-BD59-A6C34878D82A}">
                    <a16:rowId xmlns:a16="http://schemas.microsoft.com/office/drawing/2014/main" val="10000"/>
                  </a:ext>
                </a:extLst>
              </a:tr>
              <a:tr h="375789">
                <a:tc>
                  <a:txBody>
                    <a:bodyPr/>
                    <a:lstStyle/>
                    <a:p>
                      <a:r>
                        <a:rPr lang="cs-CZ" sz="2400" dirty="0">
                          <a:solidFill>
                            <a:schemeClr val="tx1"/>
                          </a:solidFill>
                          <a:latin typeface="Calibri" panose="020F0502020204030204" pitchFamily="34" charset="0"/>
                          <a:cs typeface="Calibri" panose="020F0502020204030204" pitchFamily="34" charset="0"/>
                        </a:rPr>
                        <a:t>pH</a:t>
                      </a:r>
                    </a:p>
                  </a:txBody>
                  <a:tcPr marL="91436" marR="91436" marT="45723" marB="45723">
                    <a:solidFill>
                      <a:schemeClr val="bg2"/>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7.62</a:t>
                      </a:r>
                    </a:p>
                  </a:txBody>
                  <a:tcPr marL="91436" marR="91436" marT="45723" marB="45723">
                    <a:solidFill>
                      <a:schemeClr val="bg2"/>
                    </a:solidFill>
                  </a:tcPr>
                </a:tc>
                <a:tc>
                  <a:txBody>
                    <a:bodyPr/>
                    <a:lstStyle/>
                    <a:p>
                      <a:endParaRPr lang="cs-CZ" sz="2400" dirty="0">
                        <a:solidFill>
                          <a:schemeClr val="tx1"/>
                        </a:solidFill>
                        <a:latin typeface="Calibri" panose="020F0502020204030204" pitchFamily="34" charset="0"/>
                        <a:cs typeface="Calibri" panose="020F0502020204030204" pitchFamily="34" charset="0"/>
                      </a:endParaRPr>
                    </a:p>
                  </a:txBody>
                  <a:tcPr marL="91436" marR="91436" marT="45723" marB="45723">
                    <a:solidFill>
                      <a:schemeClr val="bg2"/>
                    </a:solidFill>
                  </a:tcPr>
                </a:tc>
                <a:extLst>
                  <a:ext uri="{0D108BD9-81ED-4DB2-BD59-A6C34878D82A}">
                    <a16:rowId xmlns:a16="http://schemas.microsoft.com/office/drawing/2014/main" val="10001"/>
                  </a:ext>
                </a:extLst>
              </a:tr>
              <a:tr h="391148">
                <a:tc>
                  <a:txBody>
                    <a:bodyPr/>
                    <a:lstStyle/>
                    <a:p>
                      <a:r>
                        <a:rPr lang="cs-CZ" sz="2400" dirty="0">
                          <a:solidFill>
                            <a:schemeClr val="tx1"/>
                          </a:solidFill>
                          <a:latin typeface="Calibri" panose="020F0502020204030204" pitchFamily="34" charset="0"/>
                          <a:cs typeface="Calibri" panose="020F0502020204030204" pitchFamily="34" charset="0"/>
                        </a:rPr>
                        <a:t>pCO</a:t>
                      </a:r>
                      <a:r>
                        <a:rPr lang="cs-CZ" sz="2400" baseline="-25000" dirty="0">
                          <a:solidFill>
                            <a:schemeClr val="tx1"/>
                          </a:solidFill>
                          <a:latin typeface="Calibri" panose="020F0502020204030204" pitchFamily="34" charset="0"/>
                          <a:cs typeface="Calibri" panose="020F0502020204030204" pitchFamily="34" charset="0"/>
                        </a:rPr>
                        <a:t>2</a:t>
                      </a:r>
                      <a:endParaRPr lang="cs-CZ" sz="24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D0D8E8"/>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4.1</a:t>
                      </a:r>
                    </a:p>
                  </a:txBody>
                  <a:tcPr marL="91436" marR="91436" marT="45723" marB="45723">
                    <a:solidFill>
                      <a:srgbClr val="D0D8E8"/>
                    </a:solidFill>
                  </a:tcPr>
                </a:tc>
                <a:tc>
                  <a:txBody>
                    <a:bodyPr/>
                    <a:lstStyle/>
                    <a:p>
                      <a:pPr algn="ctr"/>
                      <a:r>
                        <a:rPr lang="cs-CZ" sz="2400" dirty="0" err="1">
                          <a:solidFill>
                            <a:schemeClr val="tx1"/>
                          </a:solidFill>
                          <a:latin typeface="Calibri" panose="020F0502020204030204" pitchFamily="34" charset="0"/>
                          <a:cs typeface="Calibri" panose="020F0502020204030204" pitchFamily="34" charset="0"/>
                        </a:rPr>
                        <a:t>kPa</a:t>
                      </a:r>
                      <a:endParaRPr lang="cs-CZ" sz="24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D0D8E8"/>
                    </a:solidFill>
                  </a:tcPr>
                </a:tc>
                <a:extLst>
                  <a:ext uri="{0D108BD9-81ED-4DB2-BD59-A6C34878D82A}">
                    <a16:rowId xmlns:a16="http://schemas.microsoft.com/office/drawing/2014/main" val="10002"/>
                  </a:ext>
                </a:extLst>
              </a:tr>
              <a:tr h="375789">
                <a:tc>
                  <a:txBody>
                    <a:bodyPr/>
                    <a:lstStyle/>
                    <a:p>
                      <a:r>
                        <a:rPr lang="cs-CZ" sz="2400" dirty="0">
                          <a:solidFill>
                            <a:schemeClr val="tx1"/>
                          </a:solidFill>
                          <a:latin typeface="Calibri" panose="020F0502020204030204" pitchFamily="34" charset="0"/>
                          <a:cs typeface="Calibri" panose="020F0502020204030204" pitchFamily="34" charset="0"/>
                        </a:rPr>
                        <a:t>HCO</a:t>
                      </a:r>
                      <a:r>
                        <a:rPr lang="cs-CZ" sz="2400" baseline="-25000" dirty="0">
                          <a:solidFill>
                            <a:schemeClr val="tx1"/>
                          </a:solidFill>
                          <a:latin typeface="Calibri" panose="020F0502020204030204" pitchFamily="34" charset="0"/>
                          <a:cs typeface="Calibri" panose="020F0502020204030204" pitchFamily="34" charset="0"/>
                        </a:rPr>
                        <a:t>3</a:t>
                      </a:r>
                      <a:r>
                        <a:rPr lang="cs-CZ" sz="2400" baseline="30000" dirty="0">
                          <a:solidFill>
                            <a:schemeClr val="tx1"/>
                          </a:solidFill>
                          <a:latin typeface="Calibri" panose="020F0502020204030204" pitchFamily="34" charset="0"/>
                          <a:cs typeface="Calibri" panose="020F0502020204030204" pitchFamily="34" charset="0"/>
                        </a:rPr>
                        <a:t>-</a:t>
                      </a:r>
                      <a:endParaRPr lang="cs-CZ" sz="2400" dirty="0">
                        <a:solidFill>
                          <a:schemeClr val="tx1"/>
                        </a:solidFill>
                        <a:latin typeface="Calibri" panose="020F0502020204030204" pitchFamily="34" charset="0"/>
                        <a:cs typeface="Calibri" panose="020F0502020204030204" pitchFamily="34" charset="0"/>
                      </a:endParaRPr>
                    </a:p>
                  </a:txBody>
                  <a:tcPr marL="91436" marR="91436" marT="45723" marB="45723">
                    <a:solidFill>
                      <a:schemeClr val="bg2"/>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32.0</a:t>
                      </a:r>
                    </a:p>
                  </a:txBody>
                  <a:tcPr marL="91436" marR="91436" marT="45723" marB="45723">
                    <a:solidFill>
                      <a:schemeClr val="bg2"/>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mmol/l</a:t>
                      </a:r>
                    </a:p>
                  </a:txBody>
                  <a:tcPr marL="91436" marR="91436" marT="45723" marB="45723">
                    <a:solidFill>
                      <a:schemeClr val="bg2"/>
                    </a:solidFill>
                  </a:tcPr>
                </a:tc>
                <a:extLst>
                  <a:ext uri="{0D108BD9-81ED-4DB2-BD59-A6C34878D82A}">
                    <a16:rowId xmlns:a16="http://schemas.microsoft.com/office/drawing/2014/main" val="10003"/>
                  </a:ext>
                </a:extLst>
              </a:tr>
              <a:tr h="369290">
                <a:tc>
                  <a:txBody>
                    <a:bodyPr/>
                    <a:lstStyle/>
                    <a:p>
                      <a:r>
                        <a:rPr lang="cs-CZ" sz="2400" dirty="0">
                          <a:solidFill>
                            <a:schemeClr val="tx1"/>
                          </a:solidFill>
                          <a:latin typeface="Calibri" panose="020F0502020204030204" pitchFamily="34" charset="0"/>
                          <a:cs typeface="Calibri" panose="020F0502020204030204" pitchFamily="34" charset="0"/>
                        </a:rPr>
                        <a:t>BE </a:t>
                      </a:r>
                    </a:p>
                  </a:txBody>
                  <a:tcPr marL="91436" marR="91436" marT="45723" marB="45723">
                    <a:solidFill>
                      <a:srgbClr val="D0D8E8"/>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10.5</a:t>
                      </a:r>
                    </a:p>
                  </a:txBody>
                  <a:tcPr marL="91436" marR="91436" marT="45723" marB="45723">
                    <a:solidFill>
                      <a:srgbClr val="D0D8E8"/>
                    </a:solidFill>
                  </a:tcPr>
                </a:tc>
                <a:tc>
                  <a:txBody>
                    <a:bodyPr/>
                    <a:lstStyle/>
                    <a:p>
                      <a:pPr algn="ctr"/>
                      <a:r>
                        <a:rPr lang="cs-CZ" sz="2400" dirty="0">
                          <a:solidFill>
                            <a:schemeClr val="tx1"/>
                          </a:solidFill>
                          <a:latin typeface="Calibri" panose="020F0502020204030204" pitchFamily="34" charset="0"/>
                          <a:cs typeface="Calibri" panose="020F0502020204030204" pitchFamily="34" charset="0"/>
                        </a:rPr>
                        <a:t>mmol/l</a:t>
                      </a:r>
                    </a:p>
                  </a:txBody>
                  <a:tcPr marL="91436" marR="91436" marT="45723" marB="45723">
                    <a:solidFill>
                      <a:srgbClr val="D0D8E8"/>
                    </a:solid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13315">
                                            <p:txEl>
                                              <p:pRg st="3" end="3"/>
                                            </p:txEl>
                                          </p:spTgt>
                                        </p:tgtEl>
                                        <p:attrNameLst>
                                          <p:attrName>style.color</p:attrName>
                                        </p:attrNameLst>
                                      </p:cBhvr>
                                      <p:to>
                                        <p:clrVal>
                                          <a:srgbClr val="66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r>
              <a:rPr lang="en-GB" sz="4400" b="1" cap="none" noProof="0">
                <a:solidFill>
                  <a:schemeClr val="tx1"/>
                </a:solidFill>
                <a:latin typeface="Calibri Light" panose="020F0302020204030204" pitchFamily="34" charset="0"/>
                <a:cs typeface="Calibri Light" panose="020F0302020204030204" pitchFamily="34" charset="0"/>
              </a:rPr>
              <a:t>Evaluation of AB status  </a:t>
            </a:r>
            <a:br>
              <a:rPr lang="en-GB" sz="4400" b="1" cap="none" noProof="0">
                <a:solidFill>
                  <a:schemeClr val="tx1"/>
                </a:solidFill>
                <a:latin typeface="Calibri Light" panose="020F0302020204030204" pitchFamily="34" charset="0"/>
                <a:cs typeface="Calibri Light" panose="020F0302020204030204" pitchFamily="34" charset="0"/>
              </a:rPr>
            </a:br>
            <a:r>
              <a:rPr lang="en-GB" sz="4000" b="1" cap="none" noProof="0">
                <a:solidFill>
                  <a:schemeClr val="tx1"/>
                </a:solidFill>
                <a:latin typeface="Calibri Light" panose="020F0302020204030204" pitchFamily="34" charset="0"/>
                <a:cs typeface="Calibri Light" panose="020F0302020204030204" pitchFamily="34" charset="0"/>
              </a:rPr>
              <a:t>(compensation cross)</a:t>
            </a:r>
            <a:endParaRPr lang="en-GB" sz="4400" b="1" cap="none" noProof="0">
              <a:solidFill>
                <a:schemeClr val="tx1"/>
              </a:solidFill>
              <a:latin typeface="Calibri Light" panose="020F0302020204030204" pitchFamily="34" charset="0"/>
              <a:cs typeface="Calibri Light" panose="020F0302020204030204" pitchFamily="34" charset="0"/>
            </a:endParaRPr>
          </a:p>
        </p:txBody>
      </p:sp>
      <p:pic>
        <p:nvPicPr>
          <p:cNvPr id="150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700213"/>
            <a:ext cx="7653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ál 5"/>
          <p:cNvSpPr/>
          <p:nvPr/>
        </p:nvSpPr>
        <p:spPr>
          <a:xfrm>
            <a:off x="5080000" y="5106988"/>
            <a:ext cx="107950" cy="107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Other initial laboratory tests</a:t>
            </a:r>
            <a:endParaRPr lang="cs-CZ" altLang="cs-CZ" sz="4400" cap="none" dirty="0">
              <a:solidFill>
                <a:schemeClr val="tx1"/>
              </a:solidFill>
              <a:latin typeface="Calibri Light" panose="020F0302020204030204" pitchFamily="34" charset="0"/>
              <a:cs typeface="Calibri Light" panose="020F030202020403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1775819270"/>
              </p:ext>
            </p:extLst>
          </p:nvPr>
        </p:nvGraphicFramePr>
        <p:xfrm>
          <a:off x="1619672" y="1830836"/>
          <a:ext cx="5904656" cy="4705018"/>
        </p:xfrm>
        <a:graphic>
          <a:graphicData uri="http://schemas.openxmlformats.org/drawingml/2006/table">
            <a:tbl>
              <a:tblPr firstRow="1" bandRow="1">
                <a:tableStyleId>{5C22544A-7EE6-4342-B048-85BDC9FD1C3A}</a:tableStyleId>
              </a:tblPr>
              <a:tblGrid>
                <a:gridCol w="2027139">
                  <a:extLst>
                    <a:ext uri="{9D8B030D-6E8A-4147-A177-3AD203B41FA5}">
                      <a16:colId xmlns:a16="http://schemas.microsoft.com/office/drawing/2014/main" val="20000"/>
                    </a:ext>
                  </a:extLst>
                </a:gridCol>
                <a:gridCol w="1469039">
                  <a:extLst>
                    <a:ext uri="{9D8B030D-6E8A-4147-A177-3AD203B41FA5}">
                      <a16:colId xmlns:a16="http://schemas.microsoft.com/office/drawing/2014/main" val="20001"/>
                    </a:ext>
                  </a:extLst>
                </a:gridCol>
                <a:gridCol w="2408478">
                  <a:extLst>
                    <a:ext uri="{9D8B030D-6E8A-4147-A177-3AD203B41FA5}">
                      <a16:colId xmlns:a16="http://schemas.microsoft.com/office/drawing/2014/main" val="20002"/>
                    </a:ext>
                  </a:extLst>
                </a:gridCol>
              </a:tblGrid>
              <a:tr h="4375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a:solidFill>
                            <a:schemeClr val="bg1"/>
                          </a:solidFill>
                          <a:latin typeface="Calibri" panose="020F0502020204030204" pitchFamily="34" charset="0"/>
                          <a:cs typeface="Calibri" panose="020F0502020204030204" pitchFamily="34" charset="0"/>
                        </a:rPr>
                        <a:t>Method and result</a:t>
                      </a:r>
                    </a:p>
                  </a:txBody>
                  <a:tcPr marL="91434" marR="91434" marT="45735" marB="45735"/>
                </a:tc>
                <a:tc hMerge="1">
                  <a:txBody>
                    <a:bodyPr/>
                    <a:lstStyle/>
                    <a:p>
                      <a:pPr algn="ctr"/>
                      <a:endParaRPr lang="cs-CZ" dirty="0"/>
                    </a:p>
                  </a:txBody>
                  <a:tcPr/>
                </a:tc>
                <a:tc>
                  <a:txBody>
                    <a:bodyPr/>
                    <a:lstStyle/>
                    <a:p>
                      <a:pPr algn="ctr"/>
                      <a:r>
                        <a:rPr lang="en-GB" sz="2000" noProof="0" dirty="0">
                          <a:latin typeface="Calibri" panose="020F0502020204030204" pitchFamily="34" charset="0"/>
                          <a:cs typeface="Calibri" panose="020F0502020204030204" pitchFamily="34" charset="0"/>
                        </a:rPr>
                        <a:t>Unit</a:t>
                      </a:r>
                    </a:p>
                  </a:txBody>
                  <a:tcPr marL="91434" marR="91434" marT="45735" marB="45735"/>
                </a:tc>
                <a:extLst>
                  <a:ext uri="{0D108BD9-81ED-4DB2-BD59-A6C34878D82A}">
                    <a16:rowId xmlns:a16="http://schemas.microsoft.com/office/drawing/2014/main" val="10000"/>
                  </a:ext>
                </a:extLst>
              </a:tr>
              <a:tr h="375383">
                <a:tc>
                  <a:txBody>
                    <a:bodyPr/>
                    <a:lstStyle/>
                    <a:p>
                      <a:r>
                        <a:rPr lang="en-GB" sz="2000" noProof="0" dirty="0">
                          <a:latin typeface="Calibri" panose="020F0502020204030204" pitchFamily="34" charset="0"/>
                          <a:cs typeface="Calibri" panose="020F0502020204030204" pitchFamily="34" charset="0"/>
                        </a:rPr>
                        <a:t>Na</a:t>
                      </a:r>
                      <a:r>
                        <a:rPr lang="en-GB" sz="2000" baseline="30000" noProof="0" dirty="0">
                          <a:latin typeface="Calibri" panose="020F0502020204030204" pitchFamily="34" charset="0"/>
                          <a:cs typeface="Calibri" panose="020F0502020204030204" pitchFamily="34" charset="0"/>
                        </a:rPr>
                        <a:t>+</a:t>
                      </a:r>
                      <a:endParaRPr lang="en-GB" sz="2000" noProof="0" dirty="0">
                        <a:latin typeface="Calibri" panose="020F0502020204030204" pitchFamily="34" charset="0"/>
                        <a:cs typeface="Calibri" panose="020F0502020204030204" pitchFamily="34" charset="0"/>
                      </a:endParaRP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109</a:t>
                      </a:r>
                    </a:p>
                  </a:txBody>
                  <a:tcPr marL="91434" marR="91434" marT="45735" marB="45735">
                    <a:solidFill>
                      <a:srgbClr val="66CCFF"/>
                    </a:solidFill>
                  </a:tcPr>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1"/>
                  </a:ext>
                </a:extLst>
              </a:tr>
              <a:tr h="375383">
                <a:tc>
                  <a:txBody>
                    <a:bodyPr/>
                    <a:lstStyle/>
                    <a:p>
                      <a:r>
                        <a:rPr lang="en-GB" sz="2000" noProof="0" dirty="0">
                          <a:latin typeface="Calibri" panose="020F0502020204030204" pitchFamily="34" charset="0"/>
                          <a:cs typeface="Calibri" panose="020F0502020204030204" pitchFamily="34" charset="0"/>
                        </a:rPr>
                        <a:t>K</a:t>
                      </a:r>
                      <a:r>
                        <a:rPr lang="en-GB" sz="2000" baseline="30000" noProof="0" dirty="0">
                          <a:latin typeface="Calibri" panose="020F0502020204030204" pitchFamily="34" charset="0"/>
                          <a:cs typeface="Calibri" panose="020F0502020204030204" pitchFamily="34" charset="0"/>
                        </a:rPr>
                        <a:t>+</a:t>
                      </a:r>
                      <a:endParaRPr lang="en-GB" sz="2000" noProof="0" dirty="0">
                        <a:latin typeface="Calibri" panose="020F0502020204030204" pitchFamily="34" charset="0"/>
                        <a:cs typeface="Calibri" panose="020F0502020204030204" pitchFamily="34" charset="0"/>
                      </a:endParaRP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2.5</a:t>
                      </a:r>
                    </a:p>
                  </a:txBody>
                  <a:tcPr marL="91434" marR="91434" marT="45735" marB="45735">
                    <a:solidFill>
                      <a:srgbClr val="66CCFF"/>
                    </a:solidFill>
                  </a:tcPr>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2"/>
                  </a:ext>
                </a:extLst>
              </a:tr>
              <a:tr h="36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a:latin typeface="Calibri" panose="020F0502020204030204" pitchFamily="34" charset="0"/>
                          <a:cs typeface="Calibri" panose="020F0502020204030204" pitchFamily="34" charset="0"/>
                        </a:rPr>
                        <a:t>Cl</a:t>
                      </a:r>
                      <a:r>
                        <a:rPr lang="en-GB" sz="2000" baseline="30000" noProof="0" dirty="0">
                          <a:latin typeface="Calibri" panose="020F0502020204030204" pitchFamily="34" charset="0"/>
                          <a:cs typeface="Calibri" panose="020F0502020204030204" pitchFamily="34" charset="0"/>
                        </a:rPr>
                        <a:t>-</a:t>
                      </a:r>
                      <a:endParaRPr lang="en-GB" sz="2000" noProof="0" dirty="0">
                        <a:latin typeface="Calibri" panose="020F0502020204030204" pitchFamily="34" charset="0"/>
                        <a:cs typeface="Calibri" panose="020F0502020204030204" pitchFamily="34" charset="0"/>
                      </a:endParaRP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60</a:t>
                      </a:r>
                    </a:p>
                  </a:txBody>
                  <a:tcPr marL="91434" marR="91434" marT="45735" marB="45735">
                    <a:solidFill>
                      <a:srgbClr val="66CCFF"/>
                    </a:solidFill>
                  </a:tcPr>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3"/>
                  </a:ext>
                </a:extLst>
              </a:tr>
              <a:tr h="365831">
                <a:tc>
                  <a:txBody>
                    <a:bodyPr/>
                    <a:lstStyle/>
                    <a:p>
                      <a:r>
                        <a:rPr lang="en-GB" sz="2000" noProof="0" dirty="0">
                          <a:latin typeface="Calibri" panose="020F0502020204030204" pitchFamily="34" charset="0"/>
                          <a:cs typeface="Calibri" panose="020F0502020204030204" pitchFamily="34" charset="0"/>
                        </a:rPr>
                        <a:t>Ca</a:t>
                      </a:r>
                      <a:r>
                        <a:rPr lang="en-GB" sz="2000" baseline="30000" noProof="0" dirty="0">
                          <a:latin typeface="Calibri" panose="020F0502020204030204" pitchFamily="34" charset="0"/>
                          <a:cs typeface="Calibri" panose="020F0502020204030204" pitchFamily="34" charset="0"/>
                        </a:rPr>
                        <a:t>2+</a:t>
                      </a:r>
                      <a:endParaRPr lang="en-GB" sz="2000" noProof="0" dirty="0">
                        <a:latin typeface="Calibri" panose="020F0502020204030204" pitchFamily="34" charset="0"/>
                        <a:cs typeface="Calibri" panose="020F0502020204030204" pitchFamily="34" charset="0"/>
                      </a:endParaRP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0.83</a:t>
                      </a:r>
                    </a:p>
                  </a:txBody>
                  <a:tcPr marL="91434" marR="91434"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4"/>
                  </a:ext>
                </a:extLst>
              </a:tr>
              <a:tr h="375383">
                <a:tc>
                  <a:txBody>
                    <a:bodyPr/>
                    <a:lstStyle/>
                    <a:p>
                      <a:r>
                        <a:rPr lang="en-GB" sz="2000" noProof="0" dirty="0">
                          <a:latin typeface="Calibri" panose="020F0502020204030204" pitchFamily="34" charset="0"/>
                          <a:cs typeface="Calibri" panose="020F0502020204030204" pitchFamily="34" charset="0"/>
                        </a:rPr>
                        <a:t>Mg</a:t>
                      </a: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0.80</a:t>
                      </a: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5"/>
                  </a:ext>
                </a:extLst>
              </a:tr>
              <a:tr h="375383">
                <a:tc>
                  <a:txBody>
                    <a:bodyPr/>
                    <a:lstStyle/>
                    <a:p>
                      <a:r>
                        <a:rPr lang="en-GB" sz="2000" noProof="0" dirty="0">
                          <a:solidFill>
                            <a:schemeClr val="tx1"/>
                          </a:solidFill>
                          <a:latin typeface="Calibri" panose="020F0502020204030204" pitchFamily="34" charset="0"/>
                          <a:cs typeface="Calibri" panose="020F0502020204030204" pitchFamily="34" charset="0"/>
                        </a:rPr>
                        <a:t>Albumin</a:t>
                      </a:r>
                    </a:p>
                  </a:txBody>
                  <a:tcPr marL="91434" marR="91434" marT="45735" marB="45735">
                    <a:solidFill>
                      <a:srgbClr val="E9EDF4"/>
                    </a:solidFill>
                  </a:tcPr>
                </a:tc>
                <a:tc>
                  <a:txBody>
                    <a:bodyPr/>
                    <a:lstStyle/>
                    <a:p>
                      <a:pPr algn="ctr"/>
                      <a:r>
                        <a:rPr lang="en-GB" sz="2000" noProof="0" dirty="0">
                          <a:solidFill>
                            <a:schemeClr val="tx1"/>
                          </a:solidFill>
                          <a:latin typeface="Calibri" panose="020F0502020204030204" pitchFamily="34" charset="0"/>
                          <a:cs typeface="Calibri" panose="020F0502020204030204" pitchFamily="34" charset="0"/>
                        </a:rPr>
                        <a:t>17.2</a:t>
                      </a:r>
                    </a:p>
                  </a:txBody>
                  <a:tcPr marL="91434" marR="91434" marT="45735" marB="45735">
                    <a:solidFill>
                      <a:srgbClr val="66CCFF"/>
                    </a:solidFill>
                  </a:tcPr>
                </a:tc>
                <a:tc>
                  <a:txBody>
                    <a:bodyPr/>
                    <a:lstStyle/>
                    <a:p>
                      <a:pPr algn="ctr"/>
                      <a:r>
                        <a:rPr lang="en-GB" sz="2000" noProof="0" dirty="0">
                          <a:solidFill>
                            <a:schemeClr val="tx1"/>
                          </a:solidFill>
                          <a:latin typeface="Calibri" panose="020F0502020204030204" pitchFamily="34" charset="0"/>
                          <a:cs typeface="Calibri" panose="020F0502020204030204" pitchFamily="34" charset="0"/>
                        </a:rPr>
                        <a:t>g/l</a:t>
                      </a:r>
                    </a:p>
                  </a:txBody>
                  <a:tcPr marL="91434" marR="91434" marT="45735" marB="45735">
                    <a:solidFill>
                      <a:srgbClr val="E9EDF4"/>
                    </a:solidFill>
                  </a:tcPr>
                </a:tc>
                <a:extLst>
                  <a:ext uri="{0D108BD9-81ED-4DB2-BD59-A6C34878D82A}">
                    <a16:rowId xmlns:a16="http://schemas.microsoft.com/office/drawing/2014/main" val="10006"/>
                  </a:ext>
                </a:extLst>
              </a:tr>
              <a:tr h="375383">
                <a:tc>
                  <a:txBody>
                    <a:bodyPr/>
                    <a:lstStyle/>
                    <a:p>
                      <a:r>
                        <a:rPr lang="en-GB" sz="2000" noProof="0" dirty="0">
                          <a:latin typeface="Calibri" panose="020F0502020204030204" pitchFamily="34" charset="0"/>
                          <a:cs typeface="Calibri" panose="020F0502020204030204" pitchFamily="34" charset="0"/>
                        </a:rPr>
                        <a:t>Lactate</a:t>
                      </a: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4.5</a:t>
                      </a:r>
                    </a:p>
                  </a:txBody>
                  <a:tcPr marL="91434" marR="91434" marT="45735" marB="45735">
                    <a:solidFill>
                      <a:srgbClr val="FFCCCC"/>
                    </a:solidFill>
                  </a:tcPr>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7"/>
                  </a:ext>
                </a:extLst>
              </a:tr>
              <a:tr h="375383">
                <a:tc>
                  <a:txBody>
                    <a:bodyPr/>
                    <a:lstStyle/>
                    <a:p>
                      <a:r>
                        <a:rPr lang="en-GB" sz="2000" noProof="0" dirty="0" err="1">
                          <a:latin typeface="Calibri" panose="020F0502020204030204" pitchFamily="34" charset="0"/>
                          <a:cs typeface="Calibri" panose="020F0502020204030204" pitchFamily="34" charset="0"/>
                        </a:rPr>
                        <a:t>Inorg</a:t>
                      </a:r>
                      <a:r>
                        <a:rPr lang="en-GB" sz="2000" noProof="0" dirty="0">
                          <a:latin typeface="Calibri" panose="020F0502020204030204" pitchFamily="34" charset="0"/>
                          <a:cs typeface="Calibri" panose="020F0502020204030204" pitchFamily="34" charset="0"/>
                        </a:rPr>
                        <a:t>. phosphate</a:t>
                      </a:r>
                    </a:p>
                  </a:txBody>
                  <a:tcPr marL="91434" marR="91434" marT="45735" marB="45735"/>
                </a:tc>
                <a:tc>
                  <a:txBody>
                    <a:bodyPr/>
                    <a:lstStyle/>
                    <a:p>
                      <a:pPr algn="ctr"/>
                      <a:r>
                        <a:rPr lang="en-GB" sz="2000" noProof="0" dirty="0">
                          <a:latin typeface="Calibri" panose="020F0502020204030204" pitchFamily="34" charset="0"/>
                          <a:cs typeface="Calibri" panose="020F0502020204030204" pitchFamily="34" charset="0"/>
                        </a:rPr>
                        <a:t>0.71</a:t>
                      </a:r>
                    </a:p>
                  </a:txBody>
                  <a:tcPr marL="91434" marR="91434" marT="45735" marB="45735">
                    <a:solidFill>
                      <a:srgbClr val="E9EDF4"/>
                    </a:solidFill>
                  </a:tcPr>
                </a:tc>
                <a:tc>
                  <a:txBody>
                    <a:bodyPr/>
                    <a:lstStyle/>
                    <a:p>
                      <a:pPr algn="ctr"/>
                      <a:r>
                        <a:rPr lang="en-GB" sz="2000" noProof="0" dirty="0">
                          <a:latin typeface="Calibri" panose="020F0502020204030204" pitchFamily="34" charset="0"/>
                          <a:cs typeface="Calibri" panose="020F0502020204030204" pitchFamily="34" charset="0"/>
                        </a:rPr>
                        <a:t>mmol/l</a:t>
                      </a:r>
                    </a:p>
                  </a:txBody>
                  <a:tcPr marL="91434" marR="91434" marT="45735" marB="45735"/>
                </a:tc>
                <a:extLst>
                  <a:ext uri="{0D108BD9-81ED-4DB2-BD59-A6C34878D82A}">
                    <a16:rowId xmlns:a16="http://schemas.microsoft.com/office/drawing/2014/main" val="10008"/>
                  </a:ext>
                </a:extLst>
              </a:tr>
              <a:tr h="375383">
                <a:tc>
                  <a:txBody>
                    <a:bodyPr/>
                    <a:lstStyle/>
                    <a:p>
                      <a:r>
                        <a:rPr lang="en-GB" sz="2000" noProof="0" dirty="0">
                          <a:solidFill>
                            <a:schemeClr val="tx1"/>
                          </a:solidFill>
                          <a:latin typeface="Calibri" panose="020F0502020204030204" pitchFamily="34" charset="0"/>
                          <a:cs typeface="Calibri" panose="020F0502020204030204" pitchFamily="34" charset="0"/>
                        </a:rPr>
                        <a:t>HCO</a:t>
                      </a:r>
                      <a:r>
                        <a:rPr lang="en-GB" sz="2000" baseline="-25000" noProof="0" dirty="0">
                          <a:solidFill>
                            <a:schemeClr val="tx1"/>
                          </a:solidFill>
                          <a:latin typeface="Calibri" panose="020F0502020204030204" pitchFamily="34" charset="0"/>
                          <a:cs typeface="Calibri" panose="020F0502020204030204" pitchFamily="34" charset="0"/>
                        </a:rPr>
                        <a:t>3</a:t>
                      </a:r>
                      <a:r>
                        <a:rPr lang="en-GB" sz="2000" baseline="30000" noProof="0" dirty="0">
                          <a:solidFill>
                            <a:schemeClr val="tx1"/>
                          </a:solidFill>
                          <a:latin typeface="Calibri" panose="020F0502020204030204" pitchFamily="34" charset="0"/>
                          <a:cs typeface="Calibri" panose="020F0502020204030204" pitchFamily="34" charset="0"/>
                        </a:rPr>
                        <a:t>-</a:t>
                      </a:r>
                      <a:endParaRPr lang="en-GB" sz="2000" noProof="0" dirty="0">
                        <a:solidFill>
                          <a:schemeClr val="tx1"/>
                        </a:solidFill>
                        <a:latin typeface="Calibri" panose="020F0502020204030204" pitchFamily="34" charset="0"/>
                        <a:cs typeface="Calibri" panose="020F0502020204030204" pitchFamily="34" charset="0"/>
                      </a:endParaRPr>
                    </a:p>
                  </a:txBody>
                  <a:tcPr marL="91419" marR="91419" marT="45730" marB="45730"/>
                </a:tc>
                <a:tc>
                  <a:txBody>
                    <a:bodyPr/>
                    <a:lstStyle/>
                    <a:p>
                      <a:pPr algn="ctr"/>
                      <a:r>
                        <a:rPr lang="en-GB" sz="2000" noProof="0" dirty="0">
                          <a:solidFill>
                            <a:schemeClr val="tx1"/>
                          </a:solidFill>
                          <a:latin typeface="Calibri" panose="020F0502020204030204" pitchFamily="34" charset="0"/>
                          <a:cs typeface="Calibri" panose="020F0502020204030204" pitchFamily="34" charset="0"/>
                        </a:rPr>
                        <a:t>32.0</a:t>
                      </a:r>
                    </a:p>
                  </a:txBody>
                  <a:tcPr marL="91419" marR="91419" marT="45730" marB="45730">
                    <a:solidFill>
                      <a:srgbClr val="FF9999"/>
                    </a:solidFill>
                  </a:tcPr>
                </a:tc>
                <a:tc>
                  <a:txBody>
                    <a:bodyPr/>
                    <a:lstStyle/>
                    <a:p>
                      <a:pPr algn="ctr"/>
                      <a:r>
                        <a:rPr lang="en-GB" sz="2000" noProof="0" dirty="0">
                          <a:solidFill>
                            <a:schemeClr val="tx1"/>
                          </a:solidFill>
                          <a:latin typeface="Calibri" panose="020F0502020204030204" pitchFamily="34" charset="0"/>
                          <a:cs typeface="Calibri" panose="020F0502020204030204" pitchFamily="34" charset="0"/>
                        </a:rPr>
                        <a:t>mmol/l</a:t>
                      </a:r>
                    </a:p>
                  </a:txBody>
                  <a:tcPr marL="91419" marR="91419" marT="45730" marB="45730"/>
                </a:tc>
                <a:extLst>
                  <a:ext uri="{0D108BD9-81ED-4DB2-BD59-A6C34878D82A}">
                    <a16:rowId xmlns:a16="http://schemas.microsoft.com/office/drawing/2014/main" val="10009"/>
                  </a:ext>
                </a:extLst>
              </a:tr>
              <a:tr h="640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a:latin typeface="Calibri" panose="020F0502020204030204" pitchFamily="34" charset="0"/>
                          <a:cs typeface="Calibri" panose="020F0502020204030204" pitchFamily="34" charset="0"/>
                        </a:rPr>
                        <a:t>Urine chemically</a:t>
                      </a:r>
                    </a:p>
                  </a:txBody>
                  <a:tcPr marL="91434" marR="91434" marT="45735" marB="45735"/>
                </a:tc>
                <a:tc gridSpan="2">
                  <a:txBody>
                    <a:bodyPr/>
                    <a:lstStyle/>
                    <a:p>
                      <a:r>
                        <a:rPr lang="en-GB" sz="2000" noProof="0" dirty="0">
                          <a:latin typeface="Calibri" panose="020F0502020204030204" pitchFamily="34" charset="0"/>
                          <a:cs typeface="Calibri" panose="020F0502020204030204" pitchFamily="34" charset="0"/>
                        </a:rPr>
                        <a:t>glucose 4, </a:t>
                      </a:r>
                      <a:r>
                        <a:rPr lang="en-GB" sz="2000" noProof="0" dirty="0">
                          <a:solidFill>
                            <a:schemeClr val="tx1"/>
                          </a:solidFill>
                          <a:latin typeface="Calibri" panose="020F0502020204030204" pitchFamily="34" charset="0"/>
                          <a:cs typeface="Calibri" panose="020F0502020204030204" pitchFamily="34" charset="0"/>
                        </a:rPr>
                        <a:t>ketone bodies </a:t>
                      </a:r>
                      <a:r>
                        <a:rPr lang="en-GB" sz="2000" noProof="0" dirty="0">
                          <a:latin typeface="Calibri" panose="020F0502020204030204" pitchFamily="34" charset="0"/>
                          <a:cs typeface="Calibri" panose="020F0502020204030204" pitchFamily="34" charset="0"/>
                        </a:rPr>
                        <a:t>3, blood 2, urobilinogen 1, erythrocytes 172/µl</a:t>
                      </a:r>
                    </a:p>
                  </a:txBody>
                  <a:tcPr marL="91434" marR="91434" marT="45735" marB="45735"/>
                </a:tc>
                <a:tc hMerge="1">
                  <a:txBody>
                    <a:bodyPr/>
                    <a:lstStyle/>
                    <a:p>
                      <a:endParaRPr lang="cs-CZ" dirty="0"/>
                    </a:p>
                  </a:txBody>
                  <a:tcPr marL="91452" marR="91452" marT="45730" marB="45730"/>
                </a:tc>
                <a:extLst>
                  <a:ext uri="{0D108BD9-81ED-4DB2-BD59-A6C34878D82A}">
                    <a16:rowId xmlns:a16="http://schemas.microsoft.com/office/drawing/2014/main" val="10010"/>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bodyPr>
          <a:lstStyle/>
          <a:p>
            <a:r>
              <a:rPr lang="cs-CZ" altLang="cs-CZ" sz="3600" b="1" cap="none">
                <a:solidFill>
                  <a:schemeClr val="tx1"/>
                </a:solidFill>
              </a:rPr>
              <a:t>Question 4</a:t>
            </a:r>
          </a:p>
        </p:txBody>
      </p:sp>
      <p:sp>
        <p:nvSpPr>
          <p:cNvPr id="45059" name="TPAnswers"/>
          <p:cNvSpPr>
            <a:spLocks noGrp="1" noChangeArrowheads="1"/>
          </p:cNvSpPr>
          <p:nvPr>
            <p:ph type="body" idx="1"/>
            <p:custDataLst>
              <p:tags r:id="rId2"/>
            </p:custDataLst>
          </p:nvPr>
        </p:nvSpPr>
        <p:spPr>
          <a:xfrm>
            <a:off x="468313" y="2636838"/>
            <a:ext cx="8280400" cy="3887787"/>
          </a:xfrm>
        </p:spPr>
        <p:txBody>
          <a:bodyPr/>
          <a:lstStyle/>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It's probably diabetes, first manifested in acute pancreatitis</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It is more of a stress hyperglycaemia in combination with pancreatic damage from inflammation</a:t>
            </a:r>
            <a:endParaRPr lang="en-GB" sz="3200" noProof="0" dirty="0">
              <a:solidFill>
                <a:schemeClr val="tx1"/>
              </a:solidFill>
              <a:latin typeface="Calibri" panose="020F0502020204030204" pitchFamily="34" charset="0"/>
              <a:cs typeface="Calibri" panose="020F0502020204030204" pitchFamily="34" charset="0"/>
            </a:endParaRPr>
          </a:p>
        </p:txBody>
      </p:sp>
      <p:sp>
        <p:nvSpPr>
          <p:cNvPr id="4" name="Obdélník 3"/>
          <p:cNvSpPr/>
          <p:nvPr/>
        </p:nvSpPr>
        <p:spPr>
          <a:xfrm>
            <a:off x="287524" y="260649"/>
            <a:ext cx="8568952" cy="2160239"/>
          </a:xfrm>
          <a:prstGeom prst="rect">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a:spcBef>
                <a:spcPts val="2400"/>
              </a:spcBef>
              <a:buFont typeface="Arial" charset="0"/>
              <a:buNone/>
              <a:defRPr/>
            </a:pPr>
            <a:r>
              <a:rPr lang="en-GB" sz="2400" noProof="0" dirty="0">
                <a:solidFill>
                  <a:schemeClr val="tx1"/>
                </a:solidFill>
                <a:latin typeface="Calibri Light" panose="020F0302020204030204" pitchFamily="34" charset="0"/>
                <a:cs typeface="Calibri Light" panose="020F0302020204030204" pitchFamily="34" charset="0"/>
              </a:rPr>
              <a:t>Elevated amylase, triglycerides and clinical status were suspicious for acute pancreatitis. This was confirmed by computed tomography, sonography showed cholelithiasis, and the problem was preceded by a dietary error.</a:t>
            </a:r>
          </a:p>
          <a:p>
            <a:pPr marL="114300">
              <a:spcBef>
                <a:spcPts val="600"/>
              </a:spcBef>
              <a:buFont typeface="Arial" charset="0"/>
              <a:buNone/>
              <a:defRPr/>
            </a:pPr>
            <a:r>
              <a:rPr lang="en-GB" sz="2400" noProof="0" dirty="0">
                <a:solidFill>
                  <a:schemeClr val="tx1"/>
                </a:solidFill>
                <a:latin typeface="Calibri Light" panose="020F0302020204030204" pitchFamily="34" charset="0"/>
                <a:cs typeface="Calibri Light" panose="020F0302020204030204" pitchFamily="34" charset="0"/>
              </a:rPr>
              <a:t>But how to assess significant hyperglycaemia?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childTnLst>
                                    <p:set>
                                      <p:cBhvr override="childStyle">
                                        <p:cTn id="14" dur="500" fill="hold"/>
                                        <p:tgtEl>
                                          <p:spTgt spid="45059">
                                            <p:txEl>
                                              <p:pRg st="0" end="0"/>
                                            </p:txEl>
                                          </p:spTgt>
                                        </p:tgtEl>
                                        <p:attrNameLst>
                                          <p:attrName>style.color</p:attrName>
                                        </p:attrNameLst>
                                      </p:cBhvr>
                                      <p:to>
                                        <p:clrVal>
                                          <a:srgbClr val="009900"/>
                                        </p:clrVal>
                                      </p:to>
                                    </p:set>
                                    <p:set>
                                      <p:cBhvr>
                                        <p:cTn id="15" dur="500" fill="hold"/>
                                        <p:tgtEl>
                                          <p:spTgt spid="45059">
                                            <p:txEl>
                                              <p:pRg st="0" end="0"/>
                                            </p:txEl>
                                          </p:spTgt>
                                        </p:tgtEl>
                                        <p:attrNameLst>
                                          <p:attrName>fillcolor</p:attrName>
                                        </p:attrNameLst>
                                      </p:cBhvr>
                                      <p:to>
                                        <p:clrVal>
                                          <a:srgbClr val="009900"/>
                                        </p:clrVal>
                                      </p:to>
                                    </p:set>
                                    <p:set>
                                      <p:cBhvr>
                                        <p:cTn id="16" dur="500" fill="hold"/>
                                        <p:tgtEl>
                                          <p:spTgt spid="450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custDataLst>
              <p:tags r:id="rId2"/>
            </p:custDataLst>
          </p:nvPr>
        </p:nvSpPr>
        <p:spPr bwMode="auto">
          <a:xfrm>
            <a:off x="0" y="339725"/>
            <a:ext cx="9144000" cy="1144588"/>
          </a:xfrm>
        </p:spPr>
        <p:txBody>
          <a:bodyPr wrap="square" numCol="1" anchorCtr="0" compatLnSpc="1">
            <a:prstTxWarp prst="textNoShape">
              <a:avLst/>
            </a:prstTxWarp>
            <a:normAutofit fontScale="90000"/>
          </a:bodyPr>
          <a:lstStyle/>
          <a:p>
            <a:pPr eaLnBrk="1" hangingPunct="1"/>
            <a:r>
              <a:rPr lang="en-GB" b="1" cap="none" noProof="0">
                <a:solidFill>
                  <a:schemeClr val="tx1"/>
                </a:solidFill>
                <a:latin typeface="Calibri Light" panose="020F0302020204030204" pitchFamily="34" charset="0"/>
                <a:cs typeface="Calibri Light" panose="020F0302020204030204" pitchFamily="34" charset="0"/>
              </a:rPr>
              <a:t>Estimation of the proportion of metabolic disorders</a:t>
            </a:r>
            <a:br>
              <a:rPr lang="en-GB" b="1" cap="none" noProof="0">
                <a:solidFill>
                  <a:schemeClr val="tx1"/>
                </a:solidFill>
                <a:latin typeface="Calibri Light" panose="020F0302020204030204" pitchFamily="34" charset="0"/>
                <a:cs typeface="Calibri Light" panose="020F0302020204030204" pitchFamily="34" charset="0"/>
              </a:rPr>
            </a:br>
            <a:r>
              <a:rPr lang="en-GB" sz="3300" b="1" cap="none" noProof="0">
                <a:solidFill>
                  <a:schemeClr val="tx1"/>
                </a:solidFill>
                <a:latin typeface="Calibri Light" panose="020F0302020204030204" pitchFamily="34" charset="0"/>
                <a:cs typeface="Calibri Light" panose="020F0302020204030204" pitchFamily="34" charset="0"/>
              </a:rPr>
              <a:t>according plasma ion concentration</a:t>
            </a:r>
          </a:p>
        </p:txBody>
      </p:sp>
      <p:sp>
        <p:nvSpPr>
          <p:cNvPr id="6" name="Rectangle 3"/>
          <p:cNvSpPr>
            <a:spLocks noGrp="1" noChangeArrowheads="1"/>
          </p:cNvSpPr>
          <p:nvPr>
            <p:ph idx="1"/>
            <p:custDataLst>
              <p:tags r:id="rId3"/>
            </p:custDataLst>
          </p:nvPr>
        </p:nvSpPr>
        <p:spPr>
          <a:xfrm>
            <a:off x="457200" y="1812925"/>
            <a:ext cx="8507413" cy="4929188"/>
          </a:xfrm>
        </p:spPr>
        <p:txBody>
          <a:bodyPr/>
          <a:lstStyle/>
          <a:p>
            <a:pPr marL="0" indent="0" eaLnBrk="1" hangingPunct="1">
              <a:spcBef>
                <a:spcPts val="1800"/>
              </a:spcBef>
              <a:buFont typeface="Wingdings" panose="05000000000000000000" pitchFamily="2" charset="2"/>
              <a:buNone/>
            </a:pPr>
            <a:r>
              <a:rPr lang="en-GB" sz="2800" noProof="0" dirty="0">
                <a:solidFill>
                  <a:schemeClr val="tx1"/>
                </a:solidFill>
                <a:latin typeface="Calibri" panose="020F0502020204030204" pitchFamily="34" charset="0"/>
                <a:cs typeface="Calibri" panose="020F0502020204030204" pitchFamily="34" charset="0"/>
              </a:rPr>
              <a:t>It is based on the fact</a:t>
            </a:r>
            <a:r>
              <a:rPr lang="cs-CZ" sz="28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that the anion and cation columns must be equally high</a:t>
            </a:r>
          </a:p>
          <a:p>
            <a:pPr marL="0" indent="0" eaLnBrk="1" hangingPunct="1">
              <a:spcBef>
                <a:spcPts val="1800"/>
              </a:spcBef>
              <a:buFont typeface="Wingdings" panose="05000000000000000000" pitchFamily="2" charset="2"/>
              <a:buNone/>
            </a:pPr>
            <a:r>
              <a:rPr lang="en-GB" sz="2800" i="1" noProof="0" dirty="0">
                <a:solidFill>
                  <a:schemeClr val="tx1"/>
                </a:solidFill>
                <a:latin typeface="Calibri" panose="020F0502020204030204" pitchFamily="34" charset="0"/>
                <a:cs typeface="Calibri" panose="020F0502020204030204" pitchFamily="34" charset="0"/>
              </a:rPr>
              <a:t>Major cations</a:t>
            </a:r>
            <a:r>
              <a:rPr lang="en-GB" sz="2800" noProof="0" dirty="0">
                <a:solidFill>
                  <a:schemeClr val="tx1"/>
                </a:solidFill>
                <a:latin typeface="Calibri" panose="020F0502020204030204" pitchFamily="34" charset="0"/>
                <a:cs typeface="Calibri" panose="020F0502020204030204" pitchFamily="34" charset="0"/>
              </a:rPr>
              <a:t>: Na</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K</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Ca</a:t>
            </a:r>
            <a:r>
              <a:rPr lang="en-GB" sz="2800" baseline="30000" noProof="0" dirty="0">
                <a:solidFill>
                  <a:schemeClr val="tx1"/>
                </a:solidFill>
                <a:latin typeface="Calibri" panose="020F0502020204030204" pitchFamily="34" charset="0"/>
                <a:cs typeface="Calibri" panose="020F0502020204030204" pitchFamily="34" charset="0"/>
              </a:rPr>
              <a:t>2+</a:t>
            </a:r>
            <a:r>
              <a:rPr lang="en-GB" sz="2800" noProof="0" dirty="0">
                <a:solidFill>
                  <a:schemeClr val="tx1"/>
                </a:solidFill>
                <a:latin typeface="Calibri" panose="020F0502020204030204" pitchFamily="34" charset="0"/>
                <a:cs typeface="Calibri" panose="020F0502020204030204" pitchFamily="34" charset="0"/>
              </a:rPr>
              <a:t>, Mg</a:t>
            </a:r>
            <a:r>
              <a:rPr lang="en-GB" sz="2800" baseline="30000" noProof="0" dirty="0">
                <a:solidFill>
                  <a:schemeClr val="tx1"/>
                </a:solidFill>
                <a:latin typeface="Calibri" panose="020F0502020204030204" pitchFamily="34" charset="0"/>
                <a:cs typeface="Calibri" panose="020F0502020204030204" pitchFamily="34" charset="0"/>
              </a:rPr>
              <a:t>2+</a:t>
            </a:r>
            <a:endParaRPr lang="en-GB" sz="2800" noProof="0" dirty="0">
              <a:solidFill>
                <a:schemeClr val="tx1"/>
              </a:solidFill>
              <a:latin typeface="Calibri" panose="020F0502020204030204" pitchFamily="34" charset="0"/>
              <a:cs typeface="Calibri" panose="020F0502020204030204" pitchFamily="34" charset="0"/>
            </a:endParaRPr>
          </a:p>
          <a:p>
            <a:pPr marL="0" indent="0" eaLnBrk="1" hangingPunct="1">
              <a:spcBef>
                <a:spcPts val="1800"/>
              </a:spcBef>
              <a:buFont typeface="Wingdings" panose="05000000000000000000" pitchFamily="2" charset="2"/>
              <a:buNone/>
            </a:pPr>
            <a:r>
              <a:rPr lang="en-GB" sz="2800" i="1" noProof="0" dirty="0">
                <a:solidFill>
                  <a:schemeClr val="tx1"/>
                </a:solidFill>
                <a:latin typeface="Calibri" panose="020F0502020204030204" pitchFamily="34" charset="0"/>
                <a:cs typeface="Calibri" panose="020F0502020204030204" pitchFamily="34" charset="0"/>
              </a:rPr>
              <a:t>Main anions</a:t>
            </a:r>
            <a:r>
              <a:rPr lang="en-GB" sz="2800" noProof="0" dirty="0">
                <a:solidFill>
                  <a:schemeClr val="tx1"/>
                </a:solidFill>
                <a:latin typeface="Calibri" panose="020F0502020204030204" pitchFamily="34" charset="0"/>
                <a:cs typeface="Calibri" panose="020F0502020204030204" pitchFamily="34" charset="0"/>
              </a:rPr>
              <a:t>: Cl</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albumin, inorganic phosphate and unmeasured anions (UA), i.e. lactate, β-hydroxybutyrate, etc. </a:t>
            </a:r>
          </a:p>
          <a:p>
            <a:pPr marL="0" indent="0" eaLnBrk="1" hangingPunct="1">
              <a:spcBef>
                <a:spcPts val="1800"/>
              </a:spcBef>
              <a:buFont typeface="Wingdings" panose="05000000000000000000" pitchFamily="2" charset="2"/>
              <a:buNone/>
            </a:pPr>
            <a:r>
              <a:rPr lang="en-GB" sz="2800" noProof="0" dirty="0">
                <a:solidFill>
                  <a:schemeClr val="tx1"/>
                </a:solidFill>
                <a:latin typeface="Calibri" panose="020F0502020204030204" pitchFamily="34" charset="0"/>
                <a:cs typeface="Calibri" panose="020F0502020204030204" pitchFamily="34" charset="0"/>
              </a:rPr>
              <a:t>A special role is played by the HCO</a:t>
            </a:r>
            <a:r>
              <a:rPr lang="en-GB" sz="2800" baseline="-25000" noProof="0" dirty="0">
                <a:solidFill>
                  <a:schemeClr val="tx1"/>
                </a:solidFill>
                <a:latin typeface="Calibri" panose="020F0502020204030204" pitchFamily="34" charset="0"/>
                <a:cs typeface="Calibri" panose="020F0502020204030204" pitchFamily="34" charset="0"/>
              </a:rPr>
              <a:t>3</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anion; it can be formed in the body from CO</a:t>
            </a:r>
            <a:r>
              <a:rPr lang="en-GB" sz="2800" baseline="-25000" noProof="0" dirty="0">
                <a:solidFill>
                  <a:schemeClr val="tx1"/>
                </a:solidFill>
                <a:latin typeface="Calibri" panose="020F0502020204030204" pitchFamily="34" charset="0"/>
                <a:cs typeface="Calibri" panose="020F0502020204030204" pitchFamily="34" charset="0"/>
              </a:rPr>
              <a:t>2</a:t>
            </a:r>
            <a:r>
              <a:rPr lang="en-GB" sz="2800" noProof="0" dirty="0">
                <a:solidFill>
                  <a:schemeClr val="tx1"/>
                </a:solidFill>
                <a:latin typeface="Calibri" panose="020F0502020204030204" pitchFamily="34" charset="0"/>
                <a:cs typeface="Calibri" panose="020F0502020204030204" pitchFamily="34" charset="0"/>
              </a:rPr>
              <a:t> or be broken down and replaced by anions of stronger acids</a:t>
            </a:r>
          </a:p>
          <a:p>
            <a:pPr marL="0" indent="0" algn="ctr" eaLnBrk="1" hangingPunct="1">
              <a:spcBef>
                <a:spcPts val="3000"/>
              </a:spcBef>
              <a:buFont typeface="Wingdings" panose="05000000000000000000" pitchFamily="2" charset="2"/>
              <a:buNone/>
            </a:pPr>
            <a:endParaRPr lang="en-GB" sz="2800" noProof="0" dirty="0">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a:spLocks noChangeArrowheads="1"/>
          </p:cNvSpPr>
          <p:nvPr>
            <p:custDataLst>
              <p:tags r:id="rId2"/>
            </p:custDataLst>
          </p:nvPr>
        </p:nvSpPr>
        <p:spPr bwMode="auto">
          <a:xfrm>
            <a:off x="3995738" y="3170579"/>
            <a:ext cx="489743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6450" indent="-80645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714375" indent="-714375" eaLnBrk="1" hangingPunct="1">
              <a:spcBef>
                <a:spcPct val="0"/>
              </a:spcBef>
              <a:buClrTx/>
              <a:buFontTx/>
              <a:buNone/>
            </a:pPr>
            <a:r>
              <a:rPr lang="en-GB" b="0" noProof="0" dirty="0">
                <a:solidFill>
                  <a:schemeClr val="tx1"/>
                </a:solidFill>
                <a:latin typeface="Calibri" panose="020F0502020204030204" pitchFamily="34" charset="0"/>
                <a:cs typeface="Calibri" panose="020F0502020204030204" pitchFamily="34" charset="0"/>
              </a:rPr>
              <a:t>UA = unmeasured anions </a:t>
            </a:r>
            <a:br>
              <a:rPr lang="en-GB" b="0" noProof="0" dirty="0">
                <a:solidFill>
                  <a:schemeClr val="tx1"/>
                </a:solidFill>
                <a:latin typeface="Calibri" panose="020F0502020204030204" pitchFamily="34" charset="0"/>
                <a:cs typeface="Calibri" panose="020F0502020204030204" pitchFamily="34" charset="0"/>
              </a:rPr>
            </a:br>
            <a:r>
              <a:rPr lang="en-GB" b="0" noProof="0" dirty="0">
                <a:solidFill>
                  <a:schemeClr val="tx1"/>
                </a:solidFill>
                <a:latin typeface="Calibri" panose="020F0502020204030204" pitchFamily="34" charset="0"/>
                <a:cs typeface="Calibri" panose="020F0502020204030204" pitchFamily="34" charset="0"/>
              </a:rPr>
              <a:t>(lactate, β-hydroxybutyrate, anions formed by oxidation of alcohols during poisoning, etc.)</a:t>
            </a:r>
          </a:p>
          <a:p>
            <a:pPr eaLnBrk="1" hangingPunct="1">
              <a:spcBef>
                <a:spcPts val="1200"/>
              </a:spcBef>
              <a:buClrTx/>
              <a:buFontTx/>
              <a:buNone/>
            </a:pPr>
            <a:r>
              <a:rPr lang="en-GB" b="0" noProof="0" dirty="0">
                <a:solidFill>
                  <a:schemeClr val="tx1"/>
                </a:solidFill>
                <a:latin typeface="Calibri" panose="020F0502020204030204" pitchFamily="34" charset="0"/>
                <a:cs typeface="Calibri" panose="020F0502020204030204" pitchFamily="34" charset="0"/>
              </a:rPr>
              <a:t>P</a:t>
            </a:r>
            <a:r>
              <a:rPr lang="en-GB" b="0" baseline="-25000" noProof="0" dirty="0">
                <a:solidFill>
                  <a:schemeClr val="tx1"/>
                </a:solidFill>
                <a:latin typeface="Calibri" panose="020F0502020204030204" pitchFamily="34" charset="0"/>
                <a:cs typeface="Calibri" panose="020F0502020204030204" pitchFamily="34" charset="0"/>
              </a:rPr>
              <a:t>i</a:t>
            </a:r>
            <a:r>
              <a:rPr lang="en-GB" b="0" noProof="0" dirty="0">
                <a:solidFill>
                  <a:schemeClr val="tx1"/>
                </a:solidFill>
                <a:latin typeface="Calibri" panose="020F0502020204030204" pitchFamily="34" charset="0"/>
                <a:cs typeface="Calibri" panose="020F0502020204030204" pitchFamily="34" charset="0"/>
              </a:rPr>
              <a:t> = inorganic phosphate</a:t>
            </a:r>
          </a:p>
          <a:p>
            <a:pPr eaLnBrk="1" hangingPunct="1">
              <a:spcBef>
                <a:spcPts val="1200"/>
              </a:spcBef>
              <a:buClrTx/>
              <a:buFontTx/>
              <a:buNone/>
            </a:pPr>
            <a:r>
              <a:rPr lang="en-GB" b="0" noProof="0" dirty="0">
                <a:solidFill>
                  <a:schemeClr val="tx1"/>
                </a:solidFill>
                <a:latin typeface="Calibri" panose="020F0502020204030204" pitchFamily="34" charset="0"/>
                <a:cs typeface="Calibri" panose="020F0502020204030204" pitchFamily="34" charset="0"/>
              </a:rPr>
              <a:t>HCO</a:t>
            </a:r>
            <a:r>
              <a:rPr lang="en-GB" b="0" baseline="-25000" noProof="0" dirty="0">
                <a:solidFill>
                  <a:schemeClr val="tx1"/>
                </a:solidFill>
                <a:latin typeface="Calibri" panose="020F0502020204030204" pitchFamily="34" charset="0"/>
                <a:cs typeface="Calibri" panose="020F0502020204030204" pitchFamily="34" charset="0"/>
              </a:rPr>
              <a:t>3</a:t>
            </a:r>
            <a:r>
              <a:rPr lang="en-GB" b="0" baseline="30000" noProof="0" dirty="0">
                <a:solidFill>
                  <a:schemeClr val="tx1"/>
                </a:solidFill>
                <a:latin typeface="Calibri" panose="020F0502020204030204" pitchFamily="34" charset="0"/>
                <a:cs typeface="Calibri" panose="020F0502020204030204" pitchFamily="34" charset="0"/>
              </a:rPr>
              <a:t>-</a:t>
            </a:r>
            <a:r>
              <a:rPr lang="en-GB" b="0" noProof="0" dirty="0">
                <a:solidFill>
                  <a:schemeClr val="tx1"/>
                </a:solidFill>
                <a:latin typeface="Calibri" panose="020F0502020204030204" pitchFamily="34" charset="0"/>
                <a:cs typeface="Calibri" panose="020F0502020204030204" pitchFamily="34" charset="0"/>
              </a:rPr>
              <a:t> varies with the concentration of other ions – dependent variable</a:t>
            </a:r>
          </a:p>
        </p:txBody>
      </p:sp>
      <p:grpSp>
        <p:nvGrpSpPr>
          <p:cNvPr id="18" name="Skupina 17"/>
          <p:cNvGrpSpPr>
            <a:grpSpLocks/>
          </p:cNvGrpSpPr>
          <p:nvPr/>
        </p:nvGrpSpPr>
        <p:grpSpPr bwMode="auto">
          <a:xfrm>
            <a:off x="546100" y="1628775"/>
            <a:ext cx="3284538" cy="5027613"/>
            <a:chOff x="611045" y="1412776"/>
            <a:chExt cx="3284890" cy="5027730"/>
          </a:xfrm>
        </p:grpSpPr>
        <p:sp>
          <p:nvSpPr>
            <p:cNvPr id="2" name="Obdélník 1"/>
            <p:cNvSpPr/>
            <p:nvPr>
              <p:custDataLst>
                <p:tags r:id="rId5"/>
              </p:custDataLst>
            </p:nvPr>
          </p:nvSpPr>
          <p:spPr bwMode="auto">
            <a:xfrm>
              <a:off x="712656" y="1412776"/>
              <a:ext cx="2681575" cy="5027730"/>
            </a:xfrm>
            <a:prstGeom prst="rect">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4" name="Přímá spojnice 3"/>
            <p:cNvCxnSpPr/>
            <p:nvPr/>
          </p:nvCxnSpPr>
          <p:spPr bwMode="auto">
            <a:xfrm>
              <a:off x="2057413" y="1412776"/>
              <a:ext cx="0" cy="5027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bwMode="auto">
            <a:xfrm>
              <a:off x="2063764" y="6067434"/>
              <a:ext cx="1333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4634" name="TextovéPole 17"/>
            <p:cNvSpPr txBox="1">
              <a:spLocks noChangeArrowheads="1"/>
            </p:cNvSpPr>
            <p:nvPr>
              <p:custDataLst>
                <p:tags r:id="rId6"/>
              </p:custDataLst>
            </p:nvPr>
          </p:nvSpPr>
          <p:spPr bwMode="auto">
            <a:xfrm>
              <a:off x="2076344" y="5423063"/>
              <a:ext cx="1280780" cy="4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300" dirty="0">
                  <a:solidFill>
                    <a:schemeClr val="tx1"/>
                  </a:solidFill>
                  <a:latin typeface="Calibri" panose="020F0502020204030204" pitchFamily="34" charset="0"/>
                  <a:cs typeface="Calibri" panose="020F0502020204030204" pitchFamily="34" charset="0"/>
                </a:rPr>
                <a:t>albumin</a:t>
              </a:r>
              <a:r>
                <a:rPr lang="cs-CZ" altLang="cs-CZ" sz="2300" baseline="30000" dirty="0">
                  <a:solidFill>
                    <a:schemeClr val="tx1"/>
                  </a:solidFill>
                  <a:latin typeface="Calibri" panose="020F0502020204030204" pitchFamily="34" charset="0"/>
                  <a:cs typeface="Calibri" panose="020F0502020204030204" pitchFamily="34" charset="0"/>
                </a:rPr>
                <a:t>-</a:t>
              </a:r>
              <a:endParaRPr lang="cs-CZ" altLang="cs-CZ" sz="2300" dirty="0">
                <a:solidFill>
                  <a:schemeClr val="tx1"/>
                </a:solidFill>
                <a:latin typeface="Calibri" panose="020F0502020204030204" pitchFamily="34" charset="0"/>
                <a:cs typeface="Calibri" panose="020F0502020204030204" pitchFamily="34" charset="0"/>
              </a:endParaRPr>
            </a:p>
          </p:txBody>
        </p:sp>
        <p:sp>
          <p:nvSpPr>
            <p:cNvPr id="154635" name="TextovéPole 19"/>
            <p:cNvSpPr txBox="1">
              <a:spLocks noChangeArrowheads="1"/>
            </p:cNvSpPr>
            <p:nvPr>
              <p:custDataLst>
                <p:tags r:id="rId7"/>
              </p:custDataLst>
            </p:nvPr>
          </p:nvSpPr>
          <p:spPr bwMode="auto">
            <a:xfrm>
              <a:off x="2144597" y="6031930"/>
              <a:ext cx="1188518" cy="4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000">
                  <a:solidFill>
                    <a:schemeClr val="tx1"/>
                  </a:solidFill>
                  <a:latin typeface="Calibri" panose="020F0502020204030204" pitchFamily="34" charset="0"/>
                  <a:cs typeface="Calibri" panose="020F0502020204030204" pitchFamily="34" charset="0"/>
                </a:rPr>
                <a:t>UA</a:t>
              </a:r>
              <a:r>
                <a:rPr lang="cs-CZ" altLang="cs-CZ" sz="2000" baseline="30000">
                  <a:solidFill>
                    <a:schemeClr val="tx1"/>
                  </a:solidFill>
                  <a:latin typeface="Calibri" panose="020F0502020204030204" pitchFamily="34" charset="0"/>
                  <a:cs typeface="Calibri" panose="020F0502020204030204" pitchFamily="34" charset="0"/>
                </a:rPr>
                <a:t>-</a:t>
              </a:r>
              <a:endParaRPr lang="cs-CZ" altLang="cs-CZ" sz="2000">
                <a:solidFill>
                  <a:schemeClr val="tx1"/>
                </a:solidFill>
                <a:latin typeface="Calibri" panose="020F0502020204030204" pitchFamily="34" charset="0"/>
                <a:cs typeface="Calibri" panose="020F0502020204030204" pitchFamily="34" charset="0"/>
              </a:endParaRPr>
            </a:p>
          </p:txBody>
        </p:sp>
        <p:sp>
          <p:nvSpPr>
            <p:cNvPr id="154636" name="TextovéPole 18"/>
            <p:cNvSpPr txBox="1">
              <a:spLocks noChangeArrowheads="1"/>
            </p:cNvSpPr>
            <p:nvPr>
              <p:custDataLst>
                <p:tags r:id="rId8"/>
              </p:custDataLst>
            </p:nvPr>
          </p:nvSpPr>
          <p:spPr bwMode="auto">
            <a:xfrm>
              <a:off x="2143922" y="4875210"/>
              <a:ext cx="1188518" cy="46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300" dirty="0">
                  <a:solidFill>
                    <a:schemeClr val="tx1"/>
                  </a:solidFill>
                  <a:latin typeface="Calibri" panose="020F0502020204030204" pitchFamily="34" charset="0"/>
                  <a:cs typeface="Calibri" panose="020F0502020204030204" pitchFamily="34" charset="0"/>
                </a:rPr>
                <a:t>HCO</a:t>
              </a:r>
              <a:r>
                <a:rPr lang="cs-CZ" altLang="cs-CZ" sz="2300" baseline="-25000" dirty="0">
                  <a:solidFill>
                    <a:schemeClr val="tx1"/>
                  </a:solidFill>
                  <a:latin typeface="Calibri" panose="020F0502020204030204" pitchFamily="34" charset="0"/>
                  <a:cs typeface="Calibri" panose="020F0502020204030204" pitchFamily="34" charset="0"/>
                </a:rPr>
                <a:t>3</a:t>
              </a:r>
              <a:r>
                <a:rPr lang="cs-CZ" altLang="cs-CZ" sz="2300" baseline="30000" dirty="0">
                  <a:solidFill>
                    <a:schemeClr val="tx1"/>
                  </a:solidFill>
                  <a:latin typeface="Calibri" panose="020F0502020204030204" pitchFamily="34" charset="0"/>
                  <a:cs typeface="Calibri" panose="020F0502020204030204" pitchFamily="34" charset="0"/>
                </a:rPr>
                <a:t>-</a:t>
              </a:r>
              <a:endParaRPr lang="cs-CZ" altLang="cs-CZ" sz="2300" dirty="0">
                <a:solidFill>
                  <a:schemeClr val="tx1"/>
                </a:solidFill>
                <a:latin typeface="Calibri" panose="020F0502020204030204" pitchFamily="34" charset="0"/>
                <a:cs typeface="Calibri" panose="020F0502020204030204" pitchFamily="34" charset="0"/>
              </a:endParaRPr>
            </a:p>
          </p:txBody>
        </p:sp>
        <p:sp>
          <p:nvSpPr>
            <p:cNvPr id="5" name="Obdélník 4"/>
            <p:cNvSpPr/>
            <p:nvPr>
              <p:custDataLst>
                <p:tags r:id="rId9"/>
              </p:custDataLst>
            </p:nvPr>
          </p:nvSpPr>
          <p:spPr>
            <a:xfrm>
              <a:off x="2051062" y="1412776"/>
              <a:ext cx="1344756" cy="3240163"/>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4638" name="TextovéPole 17"/>
            <p:cNvSpPr txBox="1">
              <a:spLocks noChangeArrowheads="1"/>
            </p:cNvSpPr>
            <p:nvPr>
              <p:custDataLst>
                <p:tags r:id="rId10"/>
              </p:custDataLst>
            </p:nvPr>
          </p:nvSpPr>
          <p:spPr bwMode="auto">
            <a:xfrm>
              <a:off x="3445691" y="5835897"/>
              <a:ext cx="4502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1500">
                  <a:solidFill>
                    <a:schemeClr val="tx1"/>
                  </a:solidFill>
                </a:rPr>
                <a:t>P</a:t>
              </a:r>
              <a:r>
                <a:rPr lang="cs-CZ" altLang="cs-CZ" sz="1500" baseline="-25000">
                  <a:solidFill>
                    <a:schemeClr val="tx1"/>
                  </a:solidFill>
                </a:rPr>
                <a:t>i</a:t>
              </a:r>
              <a:r>
                <a:rPr lang="cs-CZ" altLang="cs-CZ" sz="1500" baseline="30000">
                  <a:solidFill>
                    <a:schemeClr val="tx1"/>
                  </a:solidFill>
                </a:rPr>
                <a:t>-</a:t>
              </a:r>
              <a:endParaRPr lang="cs-CZ" altLang="cs-CZ" sz="1500">
                <a:solidFill>
                  <a:schemeClr val="tx1"/>
                </a:solidFill>
              </a:endParaRPr>
            </a:p>
          </p:txBody>
        </p:sp>
        <p:sp>
          <p:nvSpPr>
            <p:cNvPr id="154639" name="TextovéPole 7"/>
            <p:cNvSpPr txBox="1">
              <a:spLocks noChangeArrowheads="1"/>
            </p:cNvSpPr>
            <p:nvPr>
              <p:custDataLst>
                <p:tags r:id="rId11"/>
              </p:custDataLst>
            </p:nvPr>
          </p:nvSpPr>
          <p:spPr bwMode="auto">
            <a:xfrm>
              <a:off x="2430422" y="3068960"/>
              <a:ext cx="576251" cy="46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dirty="0">
                  <a:solidFill>
                    <a:schemeClr val="tx1"/>
                  </a:solidFill>
                  <a:latin typeface="Calibri" panose="020F0502020204030204" pitchFamily="34" charset="0"/>
                  <a:cs typeface="Calibri" panose="020F0502020204030204" pitchFamily="34" charset="0"/>
                </a:rPr>
                <a:t>Cl</a:t>
              </a:r>
              <a:r>
                <a:rPr lang="cs-CZ" altLang="cs-CZ" baseline="30000" dirty="0">
                  <a:solidFill>
                    <a:schemeClr val="tx1"/>
                  </a:solidFill>
                  <a:latin typeface="Calibri" panose="020F0502020204030204" pitchFamily="34" charset="0"/>
                  <a:cs typeface="Calibri" panose="020F0502020204030204" pitchFamily="34" charset="0"/>
                </a:rPr>
                <a:t>-</a:t>
              </a:r>
              <a:endParaRPr lang="cs-CZ" altLang="cs-CZ" dirty="0">
                <a:solidFill>
                  <a:schemeClr val="tx1"/>
                </a:solidFill>
                <a:latin typeface="Calibri" panose="020F0502020204030204" pitchFamily="34" charset="0"/>
                <a:cs typeface="Calibri" panose="020F0502020204030204" pitchFamily="34" charset="0"/>
              </a:endParaRPr>
            </a:p>
          </p:txBody>
        </p:sp>
        <p:sp>
          <p:nvSpPr>
            <p:cNvPr id="7" name="Obdélník 6"/>
            <p:cNvSpPr/>
            <p:nvPr>
              <p:custDataLst>
                <p:tags r:id="rId12"/>
              </p:custDataLst>
            </p:nvPr>
          </p:nvSpPr>
          <p:spPr>
            <a:xfrm>
              <a:off x="720595" y="1422301"/>
              <a:ext cx="1339994" cy="5011855"/>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4641" name="TextovéPole 7"/>
            <p:cNvSpPr txBox="1">
              <a:spLocks noChangeArrowheads="1"/>
            </p:cNvSpPr>
            <p:nvPr>
              <p:custDataLst>
                <p:tags r:id="rId13"/>
              </p:custDataLst>
            </p:nvPr>
          </p:nvSpPr>
          <p:spPr bwMode="auto">
            <a:xfrm>
              <a:off x="1047102" y="3068960"/>
              <a:ext cx="648171" cy="46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dirty="0">
                  <a:solidFill>
                    <a:schemeClr val="tx1"/>
                  </a:solidFill>
                  <a:latin typeface="Calibri" panose="020F0502020204030204" pitchFamily="34" charset="0"/>
                  <a:cs typeface="Calibri" panose="020F0502020204030204" pitchFamily="34" charset="0"/>
                </a:rPr>
                <a:t>Na</a:t>
              </a:r>
              <a:r>
                <a:rPr lang="cs-CZ" altLang="cs-CZ" baseline="30000" dirty="0">
                  <a:solidFill>
                    <a:schemeClr val="tx1"/>
                  </a:solidFill>
                  <a:latin typeface="Calibri" panose="020F0502020204030204" pitchFamily="34" charset="0"/>
                  <a:cs typeface="Calibri" panose="020F0502020204030204" pitchFamily="34" charset="0"/>
                </a:rPr>
                <a:t>+</a:t>
              </a:r>
              <a:endParaRPr lang="cs-CZ" altLang="cs-CZ" dirty="0">
                <a:solidFill>
                  <a:schemeClr val="tx1"/>
                </a:solidFill>
                <a:latin typeface="Calibri" panose="020F0502020204030204" pitchFamily="34" charset="0"/>
                <a:cs typeface="Calibri" panose="020F0502020204030204" pitchFamily="34" charset="0"/>
              </a:endParaRPr>
            </a:p>
          </p:txBody>
        </p:sp>
        <p:sp>
          <p:nvSpPr>
            <p:cNvPr id="154642" name="TextovéPole 15"/>
            <p:cNvSpPr txBox="1">
              <a:spLocks noChangeArrowheads="1"/>
            </p:cNvSpPr>
            <p:nvPr>
              <p:custDataLst>
                <p:tags r:id="rId14"/>
              </p:custDataLst>
            </p:nvPr>
          </p:nvSpPr>
          <p:spPr bwMode="auto">
            <a:xfrm>
              <a:off x="611045" y="6036266"/>
              <a:ext cx="1584691" cy="36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1800" dirty="0">
                  <a:solidFill>
                    <a:schemeClr val="tx1"/>
                  </a:solidFill>
                  <a:latin typeface="Calibri" panose="020F0502020204030204" pitchFamily="34" charset="0"/>
                  <a:cs typeface="Calibri" panose="020F0502020204030204" pitchFamily="34" charset="0"/>
                </a:rPr>
                <a:t>K</a:t>
              </a:r>
              <a:r>
                <a:rPr lang="cs-CZ" altLang="cs-CZ" sz="1800" baseline="30000" dirty="0">
                  <a:solidFill>
                    <a:schemeClr val="tx1"/>
                  </a:solidFill>
                  <a:latin typeface="Calibri" panose="020F0502020204030204" pitchFamily="34" charset="0"/>
                  <a:cs typeface="Calibri" panose="020F0502020204030204" pitchFamily="34" charset="0"/>
                </a:rPr>
                <a:t>+</a:t>
              </a:r>
              <a:r>
                <a:rPr lang="cs-CZ" altLang="cs-CZ" sz="1800" dirty="0">
                  <a:solidFill>
                    <a:schemeClr val="tx1"/>
                  </a:solidFill>
                  <a:latin typeface="Calibri" panose="020F0502020204030204" pitchFamily="34" charset="0"/>
                  <a:cs typeface="Calibri" panose="020F0502020204030204" pitchFamily="34" charset="0"/>
                </a:rPr>
                <a:t>, Ca</a:t>
              </a:r>
              <a:r>
                <a:rPr lang="cs-CZ" altLang="cs-CZ" sz="1800" baseline="30000" dirty="0">
                  <a:solidFill>
                    <a:schemeClr val="tx1"/>
                  </a:solidFill>
                  <a:latin typeface="Calibri" panose="020F0502020204030204" pitchFamily="34" charset="0"/>
                  <a:cs typeface="Calibri" panose="020F0502020204030204" pitchFamily="34" charset="0"/>
                </a:rPr>
                <a:t>2+</a:t>
              </a:r>
              <a:r>
                <a:rPr lang="cs-CZ" altLang="cs-CZ" sz="1800" dirty="0">
                  <a:solidFill>
                    <a:schemeClr val="tx1"/>
                  </a:solidFill>
                  <a:latin typeface="Calibri" panose="020F0502020204030204" pitchFamily="34" charset="0"/>
                  <a:cs typeface="Calibri" panose="020F0502020204030204" pitchFamily="34" charset="0"/>
                </a:rPr>
                <a:t>, Mg</a:t>
              </a:r>
              <a:r>
                <a:rPr lang="cs-CZ" altLang="cs-CZ" sz="1800" baseline="30000" dirty="0">
                  <a:solidFill>
                    <a:schemeClr val="tx1"/>
                  </a:solidFill>
                  <a:latin typeface="Calibri" panose="020F0502020204030204" pitchFamily="34" charset="0"/>
                  <a:cs typeface="Calibri" panose="020F0502020204030204" pitchFamily="34" charset="0"/>
                </a:rPr>
                <a:t>2+</a:t>
              </a:r>
              <a:endParaRPr lang="cs-CZ" altLang="cs-CZ" sz="1800" dirty="0">
                <a:solidFill>
                  <a:schemeClr val="tx1"/>
                </a:solidFill>
                <a:latin typeface="Calibri" panose="020F0502020204030204" pitchFamily="34" charset="0"/>
                <a:cs typeface="Calibri" panose="020F0502020204030204" pitchFamily="34" charset="0"/>
              </a:endParaRPr>
            </a:p>
          </p:txBody>
        </p:sp>
        <p:cxnSp>
          <p:nvCxnSpPr>
            <p:cNvPr id="10" name="Přímá spojnice 9"/>
            <p:cNvCxnSpPr/>
            <p:nvPr/>
          </p:nvCxnSpPr>
          <p:spPr>
            <a:xfrm>
              <a:off x="2063764" y="5410194"/>
              <a:ext cx="1319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051062" y="5895980"/>
              <a:ext cx="13193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3241815" y="5975357"/>
              <a:ext cx="2651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Ovál 16"/>
          <p:cNvSpPr/>
          <p:nvPr>
            <p:custDataLst>
              <p:tags r:id="rId3"/>
            </p:custDataLst>
          </p:nvPr>
        </p:nvSpPr>
        <p:spPr>
          <a:xfrm>
            <a:off x="2041525" y="4879975"/>
            <a:ext cx="1250950" cy="1738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Rectangle 2">
            <a:extLst>
              <a:ext uri="{FF2B5EF4-FFF2-40B4-BE49-F238E27FC236}">
                <a16:creationId xmlns:a16="http://schemas.microsoft.com/office/drawing/2014/main" id="{2088E040-F4B1-B9C5-530F-279D1D61BA14}"/>
              </a:ext>
            </a:extLst>
          </p:cNvPr>
          <p:cNvSpPr>
            <a:spLocks noGrp="1" noChangeArrowheads="1"/>
          </p:cNvSpPr>
          <p:nvPr>
            <p:ph type="title"/>
            <p:custDataLst>
              <p:tags r:id="rId4"/>
            </p:custDataLst>
          </p:nvPr>
        </p:nvSpPr>
        <p:spPr bwMode="auto">
          <a:xfrm>
            <a:off x="0" y="339725"/>
            <a:ext cx="9144000" cy="1144588"/>
          </a:xfrm>
        </p:spPr>
        <p:txBody>
          <a:bodyPr wrap="square" numCol="1" anchorCtr="0" compatLnSpc="1">
            <a:prstTxWarp prst="textNoShape">
              <a:avLst/>
            </a:prstTxWarp>
            <a:normAutofit fontScale="90000"/>
          </a:bodyPr>
          <a:lstStyle/>
          <a:p>
            <a:pPr eaLnBrk="1" hangingPunct="1"/>
            <a:r>
              <a:rPr lang="en-GB" b="1" cap="none" noProof="0" dirty="0">
                <a:solidFill>
                  <a:schemeClr val="tx1"/>
                </a:solidFill>
                <a:latin typeface="Calibri Light" panose="020F0302020204030204" pitchFamily="34" charset="0"/>
                <a:cs typeface="Calibri Light" panose="020F0302020204030204" pitchFamily="34" charset="0"/>
              </a:rPr>
              <a:t>Estimation of the proportion of metabolic disorders</a:t>
            </a:r>
            <a:br>
              <a:rPr lang="en-GB" b="1" cap="none" noProof="0" dirty="0">
                <a:solidFill>
                  <a:schemeClr val="tx1"/>
                </a:solidFill>
                <a:latin typeface="Calibri Light" panose="020F0302020204030204" pitchFamily="34" charset="0"/>
                <a:cs typeface="Calibri Light" panose="020F0302020204030204" pitchFamily="34" charset="0"/>
              </a:rPr>
            </a:br>
            <a:r>
              <a:rPr lang="en-GB" sz="3300" b="1" cap="none" noProof="0" dirty="0">
                <a:solidFill>
                  <a:schemeClr val="tx1"/>
                </a:solidFill>
                <a:latin typeface="Calibri Light" panose="020F0302020204030204" pitchFamily="34" charset="0"/>
                <a:cs typeface="Calibri Light" panose="020F0302020204030204" pitchFamily="34" charset="0"/>
              </a:rPr>
              <a:t>according to Stewart and </a:t>
            </a:r>
            <a:r>
              <a:rPr lang="en-GB" sz="3300" b="1" cap="none" noProof="0" dirty="0" err="1">
                <a:solidFill>
                  <a:schemeClr val="tx1"/>
                </a:solidFill>
                <a:latin typeface="Calibri Light" panose="020F0302020204030204" pitchFamily="34" charset="0"/>
                <a:cs typeface="Calibri Light" panose="020F0302020204030204" pitchFamily="34" charset="0"/>
              </a:rPr>
              <a:t>Fencl</a:t>
            </a:r>
            <a:r>
              <a:rPr lang="en-GB" sz="3300" b="1" cap="none" noProof="0" dirty="0">
                <a:solidFill>
                  <a:schemeClr val="tx1"/>
                </a:solidFill>
                <a:latin typeface="Calibri Light" panose="020F0302020204030204" pitchFamily="34" charset="0"/>
                <a:cs typeface="Calibri Light" panose="020F030202020403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2"/>
            </p:custDataLst>
          </p:nvPr>
        </p:nvSpPr>
        <p:spPr bwMode="auto">
          <a:xfrm>
            <a:off x="0" y="339725"/>
            <a:ext cx="9144000" cy="1144588"/>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Calculations</a:t>
            </a:r>
          </a:p>
        </p:txBody>
      </p:sp>
      <p:sp>
        <p:nvSpPr>
          <p:cNvPr id="6" name="Rectangle 3"/>
          <p:cNvSpPr>
            <a:spLocks noGrp="1" noChangeArrowheads="1"/>
          </p:cNvSpPr>
          <p:nvPr>
            <p:ph idx="1"/>
            <p:custDataLst>
              <p:tags r:id="rId3"/>
            </p:custDataLst>
          </p:nvPr>
        </p:nvSpPr>
        <p:spPr>
          <a:xfrm>
            <a:off x="323850" y="1700808"/>
            <a:ext cx="8712200" cy="4896718"/>
          </a:xfrm>
        </p:spPr>
        <p:txBody>
          <a:bodyPr/>
          <a:lstStyle/>
          <a:p>
            <a:pPr eaLnBrk="1" hangingPunct="1">
              <a:spcBef>
                <a:spcPts val="600"/>
              </a:spcBef>
              <a:spcAft>
                <a:spcPts val="600"/>
              </a:spcAft>
              <a:buClrTx/>
              <a:buFontTx/>
              <a:buNone/>
              <a:defRPr/>
            </a:pPr>
            <a:r>
              <a:rPr lang="en-GB" sz="2800" b="1" noProof="0" dirty="0" err="1">
                <a:solidFill>
                  <a:schemeClr val="accent1">
                    <a:lumMod val="75000"/>
                  </a:schemeClr>
                </a:solidFill>
                <a:latin typeface="Calibri" panose="020F0502020204030204" pitchFamily="34" charset="0"/>
                <a:cs typeface="Calibri" panose="020F0502020204030204" pitchFamily="34" charset="0"/>
              </a:rPr>
              <a:t>Kations</a:t>
            </a:r>
            <a:r>
              <a:rPr lang="en-GB" sz="2800" b="1" noProof="0" dirty="0">
                <a:solidFill>
                  <a:schemeClr val="tx1"/>
                </a:solidFill>
                <a:latin typeface="Calibri" panose="020F0502020204030204" pitchFamily="34" charset="0"/>
                <a:cs typeface="Calibri" panose="020F0502020204030204" pitchFamily="34" charset="0"/>
              </a:rPr>
              <a:t> </a:t>
            </a:r>
            <a:r>
              <a:rPr lang="en-GB" sz="2800" noProof="0" dirty="0">
                <a:solidFill>
                  <a:schemeClr val="tx1"/>
                </a:solidFill>
                <a:latin typeface="Calibri" panose="020F0502020204030204" pitchFamily="34" charset="0"/>
                <a:cs typeface="Calibri" panose="020F0502020204030204" pitchFamily="34" charset="0"/>
              </a:rPr>
              <a:t>= (Na</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 K</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 Ca</a:t>
            </a:r>
            <a:r>
              <a:rPr lang="en-GB" sz="2800" baseline="30000" noProof="0" dirty="0">
                <a:solidFill>
                  <a:schemeClr val="tx1"/>
                </a:solidFill>
                <a:latin typeface="Calibri" panose="020F0502020204030204" pitchFamily="34" charset="0"/>
                <a:cs typeface="Calibri" panose="020F0502020204030204" pitchFamily="34" charset="0"/>
              </a:rPr>
              <a:t>2+</a:t>
            </a:r>
            <a:r>
              <a:rPr lang="en-GB" sz="2800" noProof="0" dirty="0">
                <a:solidFill>
                  <a:schemeClr val="tx1"/>
                </a:solidFill>
                <a:latin typeface="Calibri" panose="020F0502020204030204" pitchFamily="34" charset="0"/>
                <a:cs typeface="Calibri" panose="020F0502020204030204" pitchFamily="34" charset="0"/>
              </a:rPr>
              <a:t> + Mg</a:t>
            </a:r>
            <a:r>
              <a:rPr lang="en-GB" sz="2800" baseline="30000" noProof="0" dirty="0">
                <a:solidFill>
                  <a:schemeClr val="tx1"/>
                </a:solidFill>
                <a:latin typeface="Calibri" panose="020F0502020204030204" pitchFamily="34" charset="0"/>
                <a:cs typeface="Calibri" panose="020F0502020204030204" pitchFamily="34" charset="0"/>
              </a:rPr>
              <a:t> 2+</a:t>
            </a:r>
            <a:r>
              <a:rPr lang="en-GB" sz="2800" noProof="0" dirty="0">
                <a:solidFill>
                  <a:schemeClr val="tx1"/>
                </a:solidFill>
                <a:latin typeface="Calibri" panose="020F0502020204030204" pitchFamily="34" charset="0"/>
                <a:cs typeface="Calibri" panose="020F0502020204030204" pitchFamily="34" charset="0"/>
              </a:rPr>
              <a:t>)</a:t>
            </a:r>
            <a:endParaRPr lang="en-GB" sz="2800" baseline="30000" noProof="0" dirty="0">
              <a:solidFill>
                <a:schemeClr val="tx1"/>
              </a:solidFill>
              <a:latin typeface="Calibri" panose="020F0502020204030204" pitchFamily="34" charset="0"/>
              <a:cs typeface="Calibri" panose="020F0502020204030204" pitchFamily="34" charset="0"/>
            </a:endParaRPr>
          </a:p>
          <a:p>
            <a:pPr eaLnBrk="1" hangingPunct="1">
              <a:spcBef>
                <a:spcPts val="600"/>
              </a:spcBef>
              <a:spcAft>
                <a:spcPts val="600"/>
              </a:spcAft>
              <a:buClrTx/>
              <a:buFont typeface="Arial" charset="0"/>
              <a:buNone/>
              <a:defRPr/>
            </a:pPr>
            <a:r>
              <a:rPr lang="en-GB" sz="2800" noProof="0" dirty="0">
                <a:solidFill>
                  <a:schemeClr val="tx1"/>
                </a:solidFill>
                <a:latin typeface="Calibri" panose="020F0502020204030204" pitchFamily="34" charset="0"/>
                <a:cs typeface="Calibri" panose="020F0502020204030204" pitchFamily="34" charset="0"/>
              </a:rPr>
              <a:t>       = 109 + 2.5 + 2 × 0.8 + 0.7</a:t>
            </a:r>
            <a:r>
              <a:rPr lang="en-GB" sz="2800" baseline="30000" noProof="0" dirty="0">
                <a:solidFill>
                  <a:schemeClr val="tx1"/>
                </a:solidFill>
                <a:latin typeface="Calibri" panose="020F0502020204030204" pitchFamily="34" charset="0"/>
                <a:cs typeface="Calibri" panose="020F0502020204030204" pitchFamily="34" charset="0"/>
              </a:rPr>
              <a:t> </a:t>
            </a:r>
            <a:r>
              <a:rPr lang="en-GB" sz="2800" noProof="0" dirty="0">
                <a:solidFill>
                  <a:schemeClr val="tx1"/>
                </a:solidFill>
                <a:latin typeface="Calibri" panose="020F0502020204030204" pitchFamily="34" charset="0"/>
                <a:cs typeface="Calibri" panose="020F0502020204030204" pitchFamily="34" charset="0"/>
              </a:rPr>
              <a:t>= </a:t>
            </a:r>
            <a:r>
              <a:rPr lang="en-GB" sz="2800" noProof="0" dirty="0">
                <a:solidFill>
                  <a:schemeClr val="accent1">
                    <a:lumMod val="75000"/>
                  </a:schemeClr>
                </a:solidFill>
                <a:latin typeface="Calibri" panose="020F0502020204030204" pitchFamily="34" charset="0"/>
                <a:cs typeface="Calibri" panose="020F0502020204030204" pitchFamily="34" charset="0"/>
              </a:rPr>
              <a:t>113.8 mmol/l</a:t>
            </a:r>
          </a:p>
          <a:p>
            <a:pPr eaLnBrk="1" hangingPunct="1">
              <a:spcBef>
                <a:spcPts val="600"/>
              </a:spcBef>
              <a:spcAft>
                <a:spcPts val="600"/>
              </a:spcAft>
              <a:buClrTx/>
              <a:buFontTx/>
              <a:buNone/>
              <a:defRPr/>
            </a:pPr>
            <a:r>
              <a:rPr lang="en-GB" sz="2800" b="1" noProof="0" dirty="0">
                <a:solidFill>
                  <a:schemeClr val="accent1">
                    <a:lumMod val="75000"/>
                  </a:schemeClr>
                </a:solidFill>
                <a:latin typeface="Calibri" panose="020F0502020204030204" pitchFamily="34" charset="0"/>
                <a:cs typeface="Calibri" panose="020F0502020204030204" pitchFamily="34" charset="0"/>
              </a:rPr>
              <a:t>Anions </a:t>
            </a:r>
            <a:r>
              <a:rPr lang="en-GB" sz="2800" noProof="0" dirty="0">
                <a:solidFill>
                  <a:schemeClr val="tx1"/>
                </a:solidFill>
                <a:latin typeface="Calibri" panose="020F0502020204030204" pitchFamily="34" charset="0"/>
                <a:cs typeface="Calibri" panose="020F0502020204030204" pitchFamily="34" charset="0"/>
              </a:rPr>
              <a:t>consist of:</a:t>
            </a:r>
          </a:p>
          <a:p>
            <a:pPr eaLnBrk="1" hangingPunct="1">
              <a:spcBef>
                <a:spcPts val="600"/>
              </a:spcBef>
              <a:spcAft>
                <a:spcPts val="600"/>
              </a:spcAft>
              <a:buClrTx/>
              <a:buFont typeface="Arial" charset="0"/>
              <a:buNone/>
              <a:defRPr/>
            </a:pPr>
            <a:r>
              <a:rPr lang="cs-CZ" sz="2800" dirty="0">
                <a:solidFill>
                  <a:schemeClr val="tx1"/>
                </a:solidFill>
                <a:latin typeface="Calibri" panose="020F0502020204030204" pitchFamily="34" charset="0"/>
                <a:cs typeface="Calibri" panose="020F0502020204030204" pitchFamily="34" charset="0"/>
              </a:rPr>
              <a:t>Cl</a:t>
            </a:r>
            <a:r>
              <a:rPr lang="cs-CZ" sz="2800" baseline="30000" dirty="0">
                <a:solidFill>
                  <a:schemeClr val="tx1"/>
                </a:solidFill>
                <a:latin typeface="Calibri" panose="020F0502020204030204" pitchFamily="34" charset="0"/>
                <a:cs typeface="Calibri" panose="020F0502020204030204" pitchFamily="34" charset="0"/>
              </a:rPr>
              <a:t>-</a:t>
            </a:r>
            <a:r>
              <a:rPr lang="cs-CZ" sz="2800" dirty="0">
                <a:solidFill>
                  <a:schemeClr val="tx1"/>
                </a:solidFill>
                <a:latin typeface="Calibri" panose="020F0502020204030204" pitchFamily="34" charset="0"/>
                <a:cs typeface="Calibri" panose="020F0502020204030204" pitchFamily="34" charset="0"/>
              </a:rPr>
              <a:t> = </a:t>
            </a:r>
            <a:r>
              <a:rPr lang="cs-CZ" sz="2800" dirty="0">
                <a:solidFill>
                  <a:schemeClr val="accent1">
                    <a:lumMod val="75000"/>
                  </a:schemeClr>
                </a:solidFill>
                <a:latin typeface="Calibri" panose="020F0502020204030204" pitchFamily="34" charset="0"/>
                <a:cs typeface="Calibri" panose="020F0502020204030204" pitchFamily="34" charset="0"/>
              </a:rPr>
              <a:t>60 </a:t>
            </a:r>
            <a:r>
              <a:rPr lang="cs-CZ" sz="2800" dirty="0" err="1">
                <a:solidFill>
                  <a:schemeClr val="accent1">
                    <a:lumMod val="75000"/>
                  </a:schemeClr>
                </a:solidFill>
                <a:latin typeface="Calibri" panose="020F0502020204030204" pitchFamily="34" charset="0"/>
                <a:cs typeface="Calibri" panose="020F0502020204030204" pitchFamily="34" charset="0"/>
              </a:rPr>
              <a:t>mmol</a:t>
            </a:r>
            <a:r>
              <a:rPr lang="cs-CZ" sz="2800" dirty="0">
                <a:solidFill>
                  <a:schemeClr val="accent1">
                    <a:lumMod val="75000"/>
                  </a:schemeClr>
                </a:solidFill>
                <a:latin typeface="Calibri" panose="020F0502020204030204" pitchFamily="34" charset="0"/>
                <a:cs typeface="Calibri" panose="020F0502020204030204" pitchFamily="34" charset="0"/>
              </a:rPr>
              <a:t>/l</a:t>
            </a:r>
          </a:p>
          <a:p>
            <a:pPr eaLnBrk="1" hangingPunct="1">
              <a:spcBef>
                <a:spcPts val="600"/>
              </a:spcBef>
              <a:spcAft>
                <a:spcPts val="600"/>
              </a:spcAft>
              <a:buClrTx/>
              <a:buFont typeface="Arial" charset="0"/>
              <a:buNone/>
              <a:defRPr/>
            </a:pPr>
            <a:r>
              <a:rPr lang="cs-CZ" sz="2800" dirty="0">
                <a:solidFill>
                  <a:schemeClr val="tx1"/>
                </a:solidFill>
                <a:latin typeface="Calibri" panose="020F0502020204030204" pitchFamily="34" charset="0"/>
                <a:cs typeface="Calibri" panose="020F0502020204030204" pitchFamily="34" charset="0"/>
              </a:rPr>
              <a:t>HCO</a:t>
            </a:r>
            <a:r>
              <a:rPr lang="cs-CZ" sz="2800" baseline="-25000" dirty="0">
                <a:solidFill>
                  <a:schemeClr val="tx1"/>
                </a:solidFill>
                <a:latin typeface="Calibri" panose="020F0502020204030204" pitchFamily="34" charset="0"/>
                <a:cs typeface="Calibri" panose="020F0502020204030204" pitchFamily="34" charset="0"/>
              </a:rPr>
              <a:t>3</a:t>
            </a:r>
            <a:r>
              <a:rPr lang="cs-CZ" sz="2800" baseline="30000" dirty="0">
                <a:solidFill>
                  <a:schemeClr val="tx1"/>
                </a:solidFill>
                <a:latin typeface="Calibri" panose="020F0502020204030204" pitchFamily="34" charset="0"/>
                <a:cs typeface="Calibri" panose="020F0502020204030204" pitchFamily="34" charset="0"/>
              </a:rPr>
              <a:t>- </a:t>
            </a:r>
            <a:r>
              <a:rPr lang="cs-CZ" sz="2800" b="1" dirty="0">
                <a:solidFill>
                  <a:schemeClr val="tx1"/>
                </a:solidFill>
                <a:latin typeface="Calibri" panose="020F0502020204030204" pitchFamily="34" charset="0"/>
                <a:cs typeface="Calibri" panose="020F0502020204030204" pitchFamily="34" charset="0"/>
              </a:rPr>
              <a:t> </a:t>
            </a:r>
            <a:r>
              <a:rPr lang="cs-CZ" sz="2800" dirty="0">
                <a:solidFill>
                  <a:schemeClr val="accent1">
                    <a:lumMod val="75000"/>
                  </a:schemeClr>
                </a:solidFill>
                <a:latin typeface="Calibri" panose="020F0502020204030204" pitchFamily="34" charset="0"/>
                <a:cs typeface="Calibri" panose="020F0502020204030204" pitchFamily="34" charset="0"/>
              </a:rPr>
              <a:t>32 mmol/l</a:t>
            </a:r>
          </a:p>
          <a:p>
            <a:pPr eaLnBrk="1" hangingPunct="1">
              <a:spcBef>
                <a:spcPts val="600"/>
              </a:spcBef>
              <a:spcAft>
                <a:spcPts val="600"/>
              </a:spcAft>
              <a:buClrTx/>
              <a:buFont typeface="Arial" charset="0"/>
              <a:buNone/>
              <a:defRPr/>
            </a:pPr>
            <a:r>
              <a:rPr lang="cs-CZ" sz="2800" dirty="0">
                <a:solidFill>
                  <a:schemeClr val="tx1"/>
                </a:solidFill>
                <a:latin typeface="Calibri" panose="020F0502020204030204" pitchFamily="34" charset="0"/>
                <a:cs typeface="Calibri" panose="020F0502020204030204" pitchFamily="34" charset="0"/>
              </a:rPr>
              <a:t>Albumin = albumin (pH – 5.17) · 0.125 = </a:t>
            </a:r>
            <a:r>
              <a:rPr lang="cs-CZ" sz="2800" dirty="0">
                <a:solidFill>
                  <a:schemeClr val="accent1">
                    <a:lumMod val="75000"/>
                  </a:schemeClr>
                </a:solidFill>
                <a:latin typeface="Calibri" panose="020F0502020204030204" pitchFamily="34" charset="0"/>
                <a:cs typeface="Calibri" panose="020F0502020204030204" pitchFamily="34" charset="0"/>
              </a:rPr>
              <a:t>5.3 mmol/l</a:t>
            </a:r>
          </a:p>
          <a:p>
            <a:pPr eaLnBrk="1" hangingPunct="1">
              <a:spcBef>
                <a:spcPts val="600"/>
              </a:spcBef>
              <a:spcAft>
                <a:spcPts val="600"/>
              </a:spcAft>
              <a:buClrTx/>
              <a:buFont typeface="Arial" charset="0"/>
              <a:buNone/>
              <a:defRPr/>
            </a:pPr>
            <a:r>
              <a:rPr lang="cs-CZ" sz="2800" dirty="0" err="1">
                <a:solidFill>
                  <a:schemeClr val="tx1"/>
                </a:solidFill>
                <a:latin typeface="Calibri" panose="020F0502020204030204" pitchFamily="34" charset="0"/>
                <a:cs typeface="Calibri" panose="020F0502020204030204" pitchFamily="34" charset="0"/>
              </a:rPr>
              <a:t>Inorganic</a:t>
            </a:r>
            <a:r>
              <a:rPr lang="cs-CZ" sz="2800" dirty="0">
                <a:solidFill>
                  <a:schemeClr val="tx1"/>
                </a:solidFill>
                <a:latin typeface="Calibri" panose="020F0502020204030204" pitchFamily="34" charset="0"/>
                <a:cs typeface="Calibri" panose="020F0502020204030204" pitchFamily="34" charset="0"/>
              </a:rPr>
              <a:t> phosphate = phosphate (pH × 0.309 – 0.469) = </a:t>
            </a:r>
            <a:br>
              <a:rPr lang="cs-CZ" sz="2800" dirty="0">
                <a:solidFill>
                  <a:schemeClr val="tx1"/>
                </a:solidFill>
                <a:latin typeface="Calibri" panose="020F0502020204030204" pitchFamily="34" charset="0"/>
                <a:cs typeface="Calibri" panose="020F0502020204030204" pitchFamily="34" charset="0"/>
              </a:rPr>
            </a:br>
            <a:r>
              <a:rPr lang="cs-CZ" sz="2800" dirty="0">
                <a:solidFill>
                  <a:schemeClr val="accent1">
                    <a:lumMod val="75000"/>
                  </a:schemeClr>
                </a:solidFill>
                <a:latin typeface="Calibri" panose="020F0502020204030204" pitchFamily="34" charset="0"/>
                <a:cs typeface="Calibri" panose="020F0502020204030204" pitchFamily="34" charset="0"/>
              </a:rPr>
              <a:t>1.3 mmol/l</a:t>
            </a:r>
          </a:p>
          <a:p>
            <a:pPr eaLnBrk="1" hangingPunct="1">
              <a:spcBef>
                <a:spcPts val="600"/>
              </a:spcBef>
              <a:spcAft>
                <a:spcPts val="600"/>
              </a:spcAft>
              <a:buClrTx/>
              <a:buFontTx/>
              <a:buNone/>
              <a:defRPr/>
            </a:pPr>
            <a:r>
              <a:rPr lang="cs-CZ" altLang="cs-CZ" sz="2800" dirty="0">
                <a:solidFill>
                  <a:schemeClr val="tx1"/>
                </a:solidFill>
                <a:latin typeface="Calibri" panose="020F0502020204030204" pitchFamily="34" charset="0"/>
                <a:cs typeface="Calibri" panose="020F0502020204030204" pitchFamily="34" charset="0"/>
              </a:rPr>
              <a:t>UA</a:t>
            </a:r>
            <a:r>
              <a:rPr lang="cs-CZ" altLang="cs-CZ" sz="2800" b="1" dirty="0">
                <a:solidFill>
                  <a:schemeClr val="tx1"/>
                </a:solidFill>
                <a:latin typeface="Calibri" panose="020F0502020204030204" pitchFamily="34" charset="0"/>
                <a:cs typeface="Calibri" panose="020F0502020204030204" pitchFamily="34" charset="0"/>
              </a:rPr>
              <a:t> </a:t>
            </a:r>
            <a:r>
              <a:rPr lang="cs-CZ" altLang="cs-CZ" sz="2800" dirty="0">
                <a:solidFill>
                  <a:schemeClr val="tx1"/>
                </a:solidFill>
                <a:latin typeface="Calibri" panose="020F0502020204030204" pitchFamily="34" charset="0"/>
                <a:cs typeface="Calibri" panose="020F0502020204030204" pitchFamily="34" charset="0"/>
              </a:rPr>
              <a:t>= 113.8 – (60 + 32 + 5.3 + 1.3) = </a:t>
            </a:r>
            <a:r>
              <a:rPr lang="cs-CZ" altLang="cs-CZ" sz="2800" dirty="0">
                <a:solidFill>
                  <a:schemeClr val="accent1">
                    <a:lumMod val="75000"/>
                  </a:schemeClr>
                </a:solidFill>
                <a:latin typeface="Calibri" panose="020F0502020204030204" pitchFamily="34" charset="0"/>
                <a:cs typeface="Calibri" panose="020F0502020204030204" pitchFamily="34" charset="0"/>
              </a:rPr>
              <a:t>15.2 mmol/l</a:t>
            </a:r>
          </a:p>
          <a:p>
            <a:pPr marL="0" indent="0" algn="ctr" eaLnBrk="1" hangingPunct="1">
              <a:spcBef>
                <a:spcPts val="3000"/>
              </a:spcBef>
              <a:buFont typeface="Wingdings" pitchFamily="2" charset="2"/>
              <a:buNone/>
              <a:defRPr/>
            </a:pPr>
            <a:endParaRPr lang="cs-CZ" altLang="cs-CZ" sz="2800" dirty="0">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custDataLst>
              <p:tags r:id="rId2"/>
            </p:custDataLst>
          </p:nvPr>
        </p:nvSpPr>
        <p:spPr bwMode="auto">
          <a:xfrm>
            <a:off x="0" y="339725"/>
            <a:ext cx="9144000" cy="1144588"/>
          </a:xfrm>
        </p:spPr>
        <p:txBody>
          <a:bodyPr wrap="square" numCol="1" anchorCtr="0" compatLnSpc="1">
            <a:prstTxWarp prst="textNoShape">
              <a:avLst/>
            </a:prstTxWarp>
            <a:normAutofit/>
          </a:bodyPr>
          <a:lstStyle/>
          <a:p>
            <a:pPr eaLnBrk="1" hangingPunct="1"/>
            <a:r>
              <a:rPr lang="en-GB" sz="4400" b="1" cap="none" noProof="0">
                <a:solidFill>
                  <a:schemeClr val="tx1"/>
                </a:solidFill>
                <a:latin typeface="Calibri Light" panose="020F0302020204030204" pitchFamily="34" charset="0"/>
                <a:cs typeface="Calibri Light" panose="020F0302020204030204" pitchFamily="34" charset="0"/>
              </a:rPr>
              <a:t>Calculations</a:t>
            </a:r>
          </a:p>
        </p:txBody>
      </p:sp>
      <p:sp>
        <p:nvSpPr>
          <p:cNvPr id="6" name="Rectangle 3"/>
          <p:cNvSpPr>
            <a:spLocks noGrp="1" noChangeArrowheads="1"/>
          </p:cNvSpPr>
          <p:nvPr>
            <p:ph idx="1"/>
            <p:custDataLst>
              <p:tags r:id="rId3"/>
            </p:custDataLst>
          </p:nvPr>
        </p:nvSpPr>
        <p:spPr>
          <a:xfrm>
            <a:off x="323850" y="1884363"/>
            <a:ext cx="8712200" cy="4929187"/>
          </a:xfrm>
        </p:spPr>
        <p:txBody>
          <a:bodyPr/>
          <a:lstStyle/>
          <a:p>
            <a:pPr eaLnBrk="1" hangingPunct="1">
              <a:spcBef>
                <a:spcPts val="600"/>
              </a:spcBef>
              <a:spcAft>
                <a:spcPts val="600"/>
              </a:spcAft>
              <a:buClrTx/>
              <a:buFontTx/>
              <a:buNone/>
              <a:defRPr/>
            </a:pPr>
            <a:r>
              <a:rPr lang="cs-CZ" altLang="cs-CZ" sz="2800" b="1" dirty="0">
                <a:solidFill>
                  <a:schemeClr val="accent1">
                    <a:lumMod val="75000"/>
                  </a:schemeClr>
                </a:solidFill>
                <a:latin typeface="Calibri" panose="020F0502020204030204" pitchFamily="34" charset="0"/>
                <a:cs typeface="Calibri" panose="020F0502020204030204" pitchFamily="34" charset="0"/>
              </a:rPr>
              <a:t>UA 15.2 mmol/l consist of</a:t>
            </a:r>
            <a:r>
              <a:rPr lang="cs-CZ" altLang="cs-CZ" sz="2800" dirty="0">
                <a:solidFill>
                  <a:schemeClr val="tx1"/>
                </a:solidFill>
                <a:latin typeface="Calibri" panose="020F0502020204030204" pitchFamily="34" charset="0"/>
                <a:cs typeface="Calibri" panose="020F0502020204030204" pitchFamily="34" charset="0"/>
              </a:rPr>
              <a:t>:</a:t>
            </a:r>
          </a:p>
          <a:p>
            <a:pPr eaLnBrk="1" hangingPunct="1">
              <a:spcBef>
                <a:spcPts val="600"/>
              </a:spcBef>
              <a:spcAft>
                <a:spcPts val="600"/>
              </a:spcAft>
              <a:buClrTx/>
              <a:buFontTx/>
              <a:buNone/>
              <a:defRPr/>
            </a:pPr>
            <a:r>
              <a:rPr lang="cs-CZ" altLang="cs-CZ" sz="2800" dirty="0">
                <a:solidFill>
                  <a:schemeClr val="tx1"/>
                </a:solidFill>
                <a:latin typeface="Calibri" panose="020F0502020204030204" pitchFamily="34" charset="0"/>
                <a:cs typeface="Calibri" panose="020F0502020204030204" pitchFamily="34" charset="0"/>
              </a:rPr>
              <a:t>Lactate </a:t>
            </a:r>
            <a:r>
              <a:rPr lang="cs-CZ" altLang="cs-CZ" sz="2800" dirty="0">
                <a:solidFill>
                  <a:schemeClr val="accent1">
                    <a:lumMod val="75000"/>
                  </a:schemeClr>
                </a:solidFill>
                <a:latin typeface="Calibri" panose="020F0502020204030204" pitchFamily="34" charset="0"/>
                <a:cs typeface="Calibri" panose="020F0502020204030204" pitchFamily="34" charset="0"/>
              </a:rPr>
              <a:t>4.5 mmol/l</a:t>
            </a:r>
          </a:p>
          <a:p>
            <a:pPr eaLnBrk="1" hangingPunct="1">
              <a:spcBef>
                <a:spcPts val="600"/>
              </a:spcBef>
              <a:spcAft>
                <a:spcPts val="600"/>
              </a:spcAft>
              <a:buClrTx/>
              <a:buFontTx/>
              <a:buNone/>
              <a:defRPr/>
            </a:pPr>
            <a:r>
              <a:rPr lang="cs-CZ" altLang="cs-CZ" sz="2800" dirty="0">
                <a:solidFill>
                  <a:schemeClr val="tx1"/>
                </a:solidFill>
                <a:latin typeface="Calibri" panose="020F0502020204030204" pitchFamily="34" charset="0"/>
                <a:cs typeface="Calibri" panose="020F0502020204030204" pitchFamily="34" charset="0"/>
              </a:rPr>
              <a:t>The remainder (</a:t>
            </a:r>
            <a:r>
              <a:rPr lang="cs-CZ" altLang="cs-CZ" sz="2800" dirty="0">
                <a:solidFill>
                  <a:schemeClr val="accent1">
                    <a:lumMod val="75000"/>
                  </a:schemeClr>
                </a:solidFill>
                <a:latin typeface="Calibri" panose="020F0502020204030204" pitchFamily="34" charset="0"/>
                <a:cs typeface="Calibri" panose="020F0502020204030204" pitchFamily="34" charset="0"/>
              </a:rPr>
              <a:t>10.7 </a:t>
            </a:r>
            <a:r>
              <a:rPr lang="cs-CZ" altLang="cs-CZ" sz="2800" dirty="0" err="1">
                <a:solidFill>
                  <a:schemeClr val="accent1">
                    <a:lumMod val="75000"/>
                  </a:schemeClr>
                </a:solidFill>
                <a:latin typeface="Calibri" panose="020F0502020204030204" pitchFamily="34" charset="0"/>
                <a:cs typeface="Calibri" panose="020F0502020204030204" pitchFamily="34" charset="0"/>
              </a:rPr>
              <a:t>mmol/l</a:t>
            </a:r>
            <a:r>
              <a:rPr lang="cs-CZ" altLang="cs-CZ" sz="2800" dirty="0">
                <a:solidFill>
                  <a:schemeClr val="tx1"/>
                </a:solidFill>
                <a:latin typeface="Calibri" panose="020F0502020204030204" pitchFamily="34" charset="0"/>
                <a:cs typeface="Calibri" panose="020F0502020204030204" pitchFamily="34" charset="0"/>
              </a:rPr>
              <a:t>) consists mainly of ketone bodies, especially β-hydroxybutyrate </a:t>
            </a:r>
          </a:p>
          <a:p>
            <a:pPr marL="0" indent="0" algn="ctr" eaLnBrk="1" hangingPunct="1">
              <a:spcBef>
                <a:spcPts val="3000"/>
              </a:spcBef>
              <a:buFont typeface="Wingdings" pitchFamily="2" charset="2"/>
              <a:buNone/>
              <a:defRPr/>
            </a:pPr>
            <a:endParaRPr lang="cs-CZ" altLang="cs-CZ" sz="2800" dirty="0">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2"/>
            </p:custDataLst>
          </p:nvPr>
        </p:nvSpPr>
        <p:spPr bwMode="auto">
          <a:xfrm>
            <a:off x="0" y="339725"/>
            <a:ext cx="9144000" cy="1144588"/>
          </a:xfrm>
        </p:spPr>
        <p:txBody>
          <a:bodyPr wrap="square" numCol="1" anchorCtr="0" compatLnSpc="1">
            <a:prstTxWarp prst="textNoShape">
              <a:avLst/>
            </a:prstTxWarp>
            <a:normAutofit/>
          </a:bodyPr>
          <a:lstStyle/>
          <a:p>
            <a:pPr eaLnBrk="1" hangingPunct="1"/>
            <a:r>
              <a:rPr lang="en-GB" sz="4000" b="1" cap="none" noProof="0" dirty="0">
                <a:solidFill>
                  <a:schemeClr val="tx1"/>
                </a:solidFill>
                <a:latin typeface="Calibri Light" panose="020F0302020204030204" pitchFamily="34" charset="0"/>
                <a:cs typeface="Calibri Light" panose="020F0302020204030204" pitchFamily="34" charset="0"/>
              </a:rPr>
              <a:t>The patient had a combined AB disorder</a:t>
            </a:r>
          </a:p>
        </p:txBody>
      </p:sp>
      <p:sp>
        <p:nvSpPr>
          <p:cNvPr id="6" name="Rectangle 3"/>
          <p:cNvSpPr>
            <a:spLocks noGrp="1" noChangeArrowheads="1"/>
          </p:cNvSpPr>
          <p:nvPr>
            <p:ph idx="1"/>
            <p:custDataLst>
              <p:tags r:id="rId3"/>
            </p:custDataLst>
          </p:nvPr>
        </p:nvSpPr>
        <p:spPr>
          <a:xfrm>
            <a:off x="323850" y="1801813"/>
            <a:ext cx="8712200" cy="4867275"/>
          </a:xfrm>
        </p:spPr>
        <p:txBody>
          <a:bodyPr/>
          <a:lstStyle/>
          <a:p>
            <a:pPr eaLnBrk="1" hangingPunct="1">
              <a:spcBef>
                <a:spcPts val="600"/>
              </a:spcBef>
              <a:spcAft>
                <a:spcPts val="600"/>
              </a:spcAft>
              <a:buClrTx/>
              <a:buFontTx/>
              <a:buNone/>
              <a:defRPr/>
            </a:pPr>
            <a:r>
              <a:rPr lang="en-GB" b="1" noProof="0" dirty="0">
                <a:solidFill>
                  <a:schemeClr val="accent1">
                    <a:lumMod val="75000"/>
                  </a:schemeClr>
                </a:solidFill>
                <a:latin typeface="Calibri" panose="020F0502020204030204" pitchFamily="34" charset="0"/>
                <a:cs typeface="Calibri" panose="020F0502020204030204" pitchFamily="34" charset="0"/>
              </a:rPr>
              <a:t>Metabolic alkalosis</a:t>
            </a:r>
          </a:p>
          <a:p>
            <a:pPr eaLnBrk="1" hangingPunct="1">
              <a:spcBef>
                <a:spcPts val="0"/>
              </a:spcBef>
              <a:spcAft>
                <a:spcPts val="0"/>
              </a:spcAft>
              <a:buFontTx/>
              <a:buChar char="-"/>
              <a:defRPr/>
            </a:pPr>
            <a:r>
              <a:rPr lang="en-GB" noProof="0" dirty="0">
                <a:solidFill>
                  <a:schemeClr val="tx1"/>
                </a:solidFill>
                <a:latin typeface="Calibri" panose="020F0502020204030204" pitchFamily="34" charset="0"/>
                <a:cs typeface="Calibri" panose="020F0502020204030204" pitchFamily="34" charset="0"/>
              </a:rPr>
              <a:t>secondary hyperaldosteronism (diuretics, low oncotic pressure and therefore bloodstream filling)</a:t>
            </a:r>
          </a:p>
          <a:p>
            <a:pPr eaLnBrk="1" hangingPunct="1">
              <a:spcBef>
                <a:spcPts val="600"/>
              </a:spcBef>
              <a:spcAft>
                <a:spcPts val="0"/>
              </a:spcAft>
              <a:buFontTx/>
              <a:buChar char="-"/>
              <a:defRPr/>
            </a:pPr>
            <a:r>
              <a:rPr lang="en-GB" noProof="0" dirty="0" err="1">
                <a:solidFill>
                  <a:schemeClr val="tx1"/>
                </a:solidFill>
                <a:latin typeface="Calibri" panose="020F0502020204030204" pitchFamily="34" charset="0"/>
                <a:cs typeface="Calibri" panose="020F0502020204030204" pitchFamily="34" charset="0"/>
              </a:rPr>
              <a:t>hypoalbuminaemia</a:t>
            </a:r>
            <a:r>
              <a:rPr lang="en-GB" noProof="0" dirty="0">
                <a:solidFill>
                  <a:schemeClr val="tx1"/>
                </a:solidFill>
                <a:latin typeface="Calibri" panose="020F0502020204030204" pitchFamily="34" charset="0"/>
                <a:cs typeface="Calibri" panose="020F0502020204030204" pitchFamily="34" charset="0"/>
              </a:rPr>
              <a:t> (HCO</a:t>
            </a:r>
            <a:r>
              <a:rPr lang="en-GB" baseline="-25000" noProof="0" dirty="0">
                <a:solidFill>
                  <a:schemeClr val="tx1"/>
                </a:solidFill>
                <a:latin typeface="Calibri" panose="020F0502020204030204" pitchFamily="34" charset="0"/>
                <a:cs typeface="Calibri" panose="020F0502020204030204" pitchFamily="34" charset="0"/>
              </a:rPr>
              <a:t>3</a:t>
            </a:r>
            <a:r>
              <a:rPr lang="en-GB" baseline="30000" noProof="0" dirty="0">
                <a:solidFill>
                  <a:schemeClr val="tx1"/>
                </a:solidFill>
                <a:latin typeface="Calibri" panose="020F0502020204030204" pitchFamily="34" charset="0"/>
                <a:cs typeface="Calibri" panose="020F0502020204030204" pitchFamily="34" charset="0"/>
              </a:rPr>
              <a:t>-</a:t>
            </a:r>
            <a:r>
              <a:rPr lang="en-GB" noProof="0" dirty="0">
                <a:solidFill>
                  <a:schemeClr val="tx1"/>
                </a:solidFill>
                <a:latin typeface="Calibri" panose="020F0502020204030204" pitchFamily="34" charset="0"/>
                <a:cs typeface="Calibri" panose="020F0502020204030204" pitchFamily="34" charset="0"/>
              </a:rPr>
              <a:t> replaces albumin in the anion column)</a:t>
            </a:r>
          </a:p>
          <a:p>
            <a:pPr eaLnBrk="1" hangingPunct="1">
              <a:spcBef>
                <a:spcPts val="1800"/>
              </a:spcBef>
              <a:spcAft>
                <a:spcPts val="600"/>
              </a:spcAft>
              <a:buClrTx/>
              <a:buFontTx/>
              <a:buNone/>
              <a:defRPr/>
            </a:pPr>
            <a:r>
              <a:rPr lang="en-GB" b="1" noProof="0" dirty="0">
                <a:solidFill>
                  <a:schemeClr val="accent1">
                    <a:lumMod val="75000"/>
                  </a:schemeClr>
                </a:solidFill>
                <a:latin typeface="Calibri" panose="020F0502020204030204" pitchFamily="34" charset="0"/>
                <a:cs typeface="Calibri" panose="020F0502020204030204" pitchFamily="34" charset="0"/>
              </a:rPr>
              <a:t>Metabolic acidosis</a:t>
            </a:r>
          </a:p>
          <a:p>
            <a:pPr eaLnBrk="1" hangingPunct="1">
              <a:spcBef>
                <a:spcPts val="0"/>
              </a:spcBef>
              <a:spcAft>
                <a:spcPts val="0"/>
              </a:spcAft>
              <a:buFont typeface="Calibri" panose="020F0502020204030204" pitchFamily="34" charset="0"/>
              <a:buChar char="­"/>
              <a:defRPr/>
            </a:pPr>
            <a:r>
              <a:rPr lang="en-GB" noProof="0" dirty="0">
                <a:solidFill>
                  <a:schemeClr val="tx1"/>
                </a:solidFill>
                <a:latin typeface="Calibri" panose="020F0502020204030204" pitchFamily="34" charset="0"/>
                <a:cs typeface="Calibri" panose="020F0502020204030204" pitchFamily="34" charset="0"/>
              </a:rPr>
              <a:t>lactate (status epilepticus, hepatopathy)</a:t>
            </a:r>
          </a:p>
          <a:p>
            <a:pPr eaLnBrk="1" hangingPunct="1">
              <a:spcBef>
                <a:spcPts val="600"/>
              </a:spcBef>
              <a:spcAft>
                <a:spcPts val="0"/>
              </a:spcAft>
              <a:buFontTx/>
              <a:buChar char="-"/>
              <a:defRPr/>
            </a:pPr>
            <a:r>
              <a:rPr lang="en-GB" noProof="0" dirty="0">
                <a:solidFill>
                  <a:schemeClr val="tx1"/>
                </a:solidFill>
                <a:latin typeface="Calibri" panose="020F0502020204030204" pitchFamily="34" charset="0"/>
                <a:cs typeface="Calibri" panose="020F0502020204030204" pitchFamily="34" charset="0"/>
              </a:rPr>
              <a:t>ketoacidosis (decompensated diabetes mellitus)</a:t>
            </a:r>
          </a:p>
          <a:p>
            <a:pPr marL="0" indent="0" eaLnBrk="1" hangingPunct="1">
              <a:spcBef>
                <a:spcPts val="1800"/>
              </a:spcBef>
              <a:buFont typeface="Wingdings" pitchFamily="2" charset="2"/>
              <a:buNone/>
              <a:defRPr/>
            </a:pPr>
            <a:r>
              <a:rPr lang="en-GB" b="1" noProof="0" dirty="0">
                <a:solidFill>
                  <a:schemeClr val="accent1">
                    <a:lumMod val="75000"/>
                  </a:schemeClr>
                </a:solidFill>
                <a:latin typeface="Calibri" panose="020F0502020204030204" pitchFamily="34" charset="0"/>
                <a:cs typeface="Calibri" panose="020F0502020204030204" pitchFamily="34" charset="0"/>
              </a:rPr>
              <a:t>Respiratory alkalosis</a:t>
            </a:r>
          </a:p>
          <a:p>
            <a:pPr indent="-258763" eaLnBrk="1" hangingPunct="1">
              <a:spcBef>
                <a:spcPts val="0"/>
              </a:spcBef>
              <a:buFont typeface="Calibri" panose="020F0502020204030204" pitchFamily="34" charset="0"/>
              <a:buChar char="-"/>
              <a:defRPr/>
            </a:pPr>
            <a:r>
              <a:rPr lang="en-GB" noProof="0" dirty="0">
                <a:solidFill>
                  <a:schemeClr val="tx1"/>
                </a:solidFill>
                <a:latin typeface="Calibri" panose="020F0502020204030204" pitchFamily="34" charset="0"/>
                <a:cs typeface="Calibri" panose="020F0502020204030204" pitchFamily="34" charset="0"/>
              </a:rPr>
              <a:t>irritation of the respiratory centre by substances that accumulate in the blood due to liver failure</a:t>
            </a:r>
            <a:endParaRPr lang="en-GB" b="1"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"Liver tests"</a:t>
            </a:r>
          </a:p>
        </p:txBody>
      </p:sp>
      <p:graphicFrame>
        <p:nvGraphicFramePr>
          <p:cNvPr id="7" name="Tabulka 6"/>
          <p:cNvGraphicFramePr>
            <a:graphicFrameLocks noGrp="1"/>
          </p:cNvGraphicFramePr>
          <p:nvPr>
            <p:extLst>
              <p:ext uri="{D42A27DB-BD31-4B8C-83A1-F6EECF244321}">
                <p14:modId xmlns:p14="http://schemas.microsoft.com/office/powerpoint/2010/main" val="2133428633"/>
              </p:ext>
            </p:extLst>
          </p:nvPr>
        </p:nvGraphicFramePr>
        <p:xfrm>
          <a:off x="1145584" y="2276475"/>
          <a:ext cx="6840685" cy="3169497"/>
        </p:xfrm>
        <a:graphic>
          <a:graphicData uri="http://schemas.openxmlformats.org/drawingml/2006/table">
            <a:tbl>
              <a:tblPr firstRow="1" bandRow="1">
                <a:tableStyleId>{5C22544A-7EE6-4342-B048-85BDC9FD1C3A}</a:tableStyleId>
              </a:tblPr>
              <a:tblGrid>
                <a:gridCol w="2710461">
                  <a:extLst>
                    <a:ext uri="{9D8B030D-6E8A-4147-A177-3AD203B41FA5}">
                      <a16:colId xmlns:a16="http://schemas.microsoft.com/office/drawing/2014/main" val="20000"/>
                    </a:ext>
                  </a:extLst>
                </a:gridCol>
                <a:gridCol w="1032556">
                  <a:extLst>
                    <a:ext uri="{9D8B030D-6E8A-4147-A177-3AD203B41FA5}">
                      <a16:colId xmlns:a16="http://schemas.microsoft.com/office/drawing/2014/main" val="20001"/>
                    </a:ext>
                  </a:extLst>
                </a:gridCol>
                <a:gridCol w="1613369">
                  <a:extLst>
                    <a:ext uri="{9D8B030D-6E8A-4147-A177-3AD203B41FA5}">
                      <a16:colId xmlns:a16="http://schemas.microsoft.com/office/drawing/2014/main" val="20002"/>
                    </a:ext>
                  </a:extLst>
                </a:gridCol>
                <a:gridCol w="1484299">
                  <a:extLst>
                    <a:ext uri="{9D8B030D-6E8A-4147-A177-3AD203B41FA5}">
                      <a16:colId xmlns:a16="http://schemas.microsoft.com/office/drawing/2014/main" val="20003"/>
                    </a:ext>
                  </a:extLst>
                </a:gridCol>
              </a:tblGrid>
              <a:tr h="8426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26" marB="45726"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26" marB="457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txBody>
                  <a:tcPr marL="91449" marR="91449" marT="45726" marB="45726" anchor="ctr"/>
                </a:tc>
                <a:extLst>
                  <a:ext uri="{0D108BD9-81ED-4DB2-BD59-A6C34878D82A}">
                    <a16:rowId xmlns:a16="http://schemas.microsoft.com/office/drawing/2014/main" val="10000"/>
                  </a:ext>
                </a:extLst>
              </a:tr>
              <a:tr h="469707">
                <a:tc>
                  <a:txBody>
                    <a:bodyPr/>
                    <a:lstStyle/>
                    <a:p>
                      <a:r>
                        <a:rPr lang="cs-CZ" sz="2400" dirty="0">
                          <a:latin typeface="Calibri" panose="020F0502020204030204" pitchFamily="34" charset="0"/>
                          <a:cs typeface="Calibri" panose="020F0502020204030204" pitchFamily="34" charset="0"/>
                        </a:rPr>
                        <a:t>Total bilirubin</a:t>
                      </a:r>
                      <a:endParaRPr lang="cs-CZ" sz="2400" baseline="-25000" dirty="0">
                        <a:latin typeface="Calibri" panose="020F0502020204030204" pitchFamily="34" charset="0"/>
                        <a:cs typeface="Calibri" panose="020F0502020204030204" pitchFamily="34" charset="0"/>
                      </a:endParaRP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59</a:t>
                      </a:r>
                    </a:p>
                  </a:txBody>
                  <a:tcPr marL="91449" marR="91449" marT="45726" marB="45726">
                    <a:solidFill>
                      <a:srgbClr val="FFCCCC"/>
                    </a:solidFill>
                  </a:tcPr>
                </a:tc>
                <a:tc>
                  <a:txBody>
                    <a:bodyPr/>
                    <a:lstStyle/>
                    <a:p>
                      <a:pPr algn="ctr"/>
                      <a:r>
                        <a:rPr lang="cs-CZ" sz="2400" dirty="0">
                          <a:latin typeface="Calibri" panose="020F0502020204030204" pitchFamily="34" charset="0"/>
                          <a:cs typeface="Calibri" panose="020F0502020204030204" pitchFamily="34" charset="0"/>
                        </a:rPr>
                        <a:t>9 </a:t>
                      </a:r>
                      <a:r>
                        <a:rPr lang="cs-CZ" sz="2400" baseline="0" dirty="0">
                          <a:latin typeface="Calibri" panose="020F0502020204030204" pitchFamily="34" charset="0"/>
                          <a:cs typeface="Calibri" panose="020F0502020204030204" pitchFamily="34" charset="0"/>
                        </a:rPr>
                        <a:t>– 34  </a:t>
                      </a:r>
                      <a:endParaRPr lang="cs-CZ" sz="2400" dirty="0">
                        <a:latin typeface="Calibri" panose="020F0502020204030204" pitchFamily="34" charset="0"/>
                        <a:cs typeface="Calibri" panose="020F0502020204030204" pitchFamily="34" charset="0"/>
                      </a:endParaRP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26" marB="45726">
                    <a:solidFill>
                      <a:srgbClr val="D0D8E8"/>
                    </a:solidFill>
                  </a:tcPr>
                </a:tc>
                <a:extLst>
                  <a:ext uri="{0D108BD9-81ED-4DB2-BD59-A6C34878D82A}">
                    <a16:rowId xmlns:a16="http://schemas.microsoft.com/office/drawing/2014/main" val="10001"/>
                  </a:ext>
                </a:extLst>
              </a:tr>
              <a:tr h="469707">
                <a:tc>
                  <a:txBody>
                    <a:bodyPr/>
                    <a:lstStyle/>
                    <a:p>
                      <a:r>
                        <a:rPr lang="cs-CZ" sz="2400" dirty="0">
                          <a:latin typeface="Calibri" panose="020F0502020204030204" pitchFamily="34" charset="0"/>
                          <a:cs typeface="Calibri" panose="020F0502020204030204" pitchFamily="34" charset="0"/>
                        </a:rPr>
                        <a:t>AST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2.10</a:t>
                      </a:r>
                    </a:p>
                  </a:txBody>
                  <a:tcPr marL="91449" marR="91449" marT="45726" marB="45726">
                    <a:solidFill>
                      <a:srgbClr val="FFCCCC"/>
                    </a:solidFill>
                  </a:tcPr>
                </a:tc>
                <a:tc>
                  <a:txBody>
                    <a:bodyPr/>
                    <a:lstStyle/>
                    <a:p>
                      <a:pPr algn="ctr"/>
                      <a:r>
                        <a:rPr lang="cs-CZ" sz="2400" dirty="0">
                          <a:latin typeface="Calibri" panose="020F0502020204030204" pitchFamily="34" charset="0"/>
                          <a:cs typeface="Calibri" panose="020F0502020204030204" pitchFamily="34" charset="0"/>
                        </a:rPr>
                        <a:t>&lt; 0,60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2"/>
                  </a:ext>
                </a:extLst>
              </a:tr>
              <a:tr h="456464">
                <a:tc>
                  <a:txBody>
                    <a:bodyPr/>
                    <a:lstStyle/>
                    <a:p>
                      <a:r>
                        <a:rPr lang="cs-CZ" sz="2400" dirty="0">
                          <a:latin typeface="Calibri" panose="020F0502020204030204" pitchFamily="34" charset="0"/>
                          <a:cs typeface="Calibri" panose="020F0502020204030204" pitchFamily="34" charset="0"/>
                        </a:rPr>
                        <a:t>ALT</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1.01</a:t>
                      </a:r>
                    </a:p>
                  </a:txBody>
                  <a:tcPr marL="91449" marR="91449" marT="45726" marB="45726">
                    <a:solidFill>
                      <a:srgbClr val="FFCCCC"/>
                    </a:solidFill>
                  </a:tcPr>
                </a:tc>
                <a:tc>
                  <a:txBody>
                    <a:bodyPr/>
                    <a:lstStyle/>
                    <a:p>
                      <a:pPr algn="ctr"/>
                      <a:r>
                        <a:rPr lang="cs-CZ" sz="2400" dirty="0">
                          <a:latin typeface="Calibri" panose="020F0502020204030204" pitchFamily="34" charset="0"/>
                          <a:cs typeface="Calibri" panose="020F0502020204030204" pitchFamily="34" charset="0"/>
                        </a:rPr>
                        <a:t>&lt; 0.70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3"/>
                  </a:ext>
                </a:extLst>
              </a:tr>
              <a:tr h="460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ALP</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1.52</a:t>
                      </a:r>
                    </a:p>
                  </a:txBody>
                  <a:tcPr marL="91449" marR="91449" marT="45726" marB="45726">
                    <a:solidFill>
                      <a:srgbClr val="E9EDF4"/>
                    </a:solidFill>
                  </a:tcPr>
                </a:tc>
                <a:tc>
                  <a:txBody>
                    <a:bodyPr/>
                    <a:lstStyle/>
                    <a:p>
                      <a:pPr algn="ctr"/>
                      <a:r>
                        <a:rPr lang="cs-CZ" sz="2400" dirty="0">
                          <a:latin typeface="Calibri" panose="020F0502020204030204" pitchFamily="34" charset="0"/>
                          <a:cs typeface="Calibri" panose="020F0502020204030204" pitchFamily="34" charset="0"/>
                        </a:rPr>
                        <a:t>0.70 </a:t>
                      </a:r>
                      <a:r>
                        <a:rPr lang="cs-CZ" sz="2400" baseline="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2.20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4"/>
                  </a:ext>
                </a:extLst>
              </a:tr>
              <a:tr h="469707">
                <a:tc>
                  <a:txBody>
                    <a:bodyPr/>
                    <a:lstStyle/>
                    <a:p>
                      <a:r>
                        <a:rPr lang="cs-CZ" sz="2400" dirty="0">
                          <a:latin typeface="Calibri" panose="020F0502020204030204" pitchFamily="34" charset="0"/>
                          <a:cs typeface="Calibri" panose="020F0502020204030204" pitchFamily="34" charset="0"/>
                        </a:rPr>
                        <a:t>GGT</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10.88</a:t>
                      </a:r>
                    </a:p>
                  </a:txBody>
                  <a:tcPr marL="91449" marR="91449" marT="45726" marB="45726">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&lt; 1.30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r>
              <a:rPr lang="en-GB" sz="3600" b="1" cap="none" noProof="0" dirty="0">
                <a:solidFill>
                  <a:schemeClr val="tx1"/>
                </a:solidFill>
                <a:latin typeface="Calibri Light" panose="020F0302020204030204" pitchFamily="34" charset="0"/>
                <a:cs typeface="Calibri Light" panose="020F0302020204030204" pitchFamily="34" charset="0"/>
              </a:rPr>
              <a:t>Increased GGT activity and normal ALP indicate toxic liver injury</a:t>
            </a:r>
          </a:p>
        </p:txBody>
      </p:sp>
      <p:sp>
        <p:nvSpPr>
          <p:cNvPr id="82947" name="TPAnswers"/>
          <p:cNvSpPr>
            <a:spLocks noGrp="1" noChangeArrowheads="1"/>
          </p:cNvSpPr>
          <p:nvPr>
            <p:ph type="body" idx="1"/>
            <p:custDataLst>
              <p:tags r:id="rId2"/>
            </p:custDataLst>
          </p:nvPr>
        </p:nvSpPr>
        <p:spPr>
          <a:xfrm>
            <a:off x="323850" y="3861048"/>
            <a:ext cx="8712200" cy="2808312"/>
          </a:xfrm>
        </p:spPr>
        <p:txBody>
          <a:bodyPr/>
          <a:lstStyle/>
          <a:p>
            <a:pPr marL="114300" indent="0">
              <a:spcBef>
                <a:spcPts val="1200"/>
              </a:spcBef>
              <a:buFont typeface="Arial" charset="0"/>
              <a:buNone/>
              <a:defRPr/>
            </a:pPr>
            <a:r>
              <a:rPr lang="en-GB" sz="2800" i="1" noProof="0" dirty="0">
                <a:solidFill>
                  <a:schemeClr val="tx1"/>
                </a:solidFill>
                <a:latin typeface="Calibri" panose="020F0502020204030204" pitchFamily="34" charset="0"/>
                <a:cs typeface="Calibri" panose="020F0502020204030204" pitchFamily="34" charset="0"/>
              </a:rPr>
              <a:t>What other tests could confirm alcoholic liver damage?</a:t>
            </a:r>
          </a:p>
          <a:p>
            <a:pPr marL="536575" indent="-422275">
              <a:spcBef>
                <a:spcPts val="15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AST/ALT ratio</a:t>
            </a:r>
          </a:p>
          <a:p>
            <a:pPr marL="536575" indent="-422275">
              <a:spcBef>
                <a:spcPts val="6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Carbohydrate-deficient transferrin (CDT)</a:t>
            </a:r>
          </a:p>
          <a:p>
            <a:pPr marL="536575" indent="-422275">
              <a:spcBef>
                <a:spcPts val="6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Ethyl glucuronide in urine</a:t>
            </a:r>
          </a:p>
          <a:p>
            <a:pPr marL="536575" indent="-422275">
              <a:spcBef>
                <a:spcPts val="6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Cystatin C in serum</a:t>
            </a:r>
          </a:p>
        </p:txBody>
      </p:sp>
      <p:graphicFrame>
        <p:nvGraphicFramePr>
          <p:cNvPr id="7" name="Tabulka 6"/>
          <p:cNvGraphicFramePr>
            <a:graphicFrameLocks noGrp="1"/>
          </p:cNvGraphicFramePr>
          <p:nvPr>
            <p:extLst>
              <p:ext uri="{D42A27DB-BD31-4B8C-83A1-F6EECF244321}">
                <p14:modId xmlns:p14="http://schemas.microsoft.com/office/powerpoint/2010/main" val="3277133243"/>
              </p:ext>
            </p:extLst>
          </p:nvPr>
        </p:nvGraphicFramePr>
        <p:xfrm>
          <a:off x="755650" y="1847974"/>
          <a:ext cx="7632700" cy="1797050"/>
        </p:xfrm>
        <a:graphic>
          <a:graphicData uri="http://schemas.openxmlformats.org/drawingml/2006/table">
            <a:tbl>
              <a:tblPr firstRow="1" bandRow="1">
                <a:tableStyleId>{5C22544A-7EE6-4342-B048-85BDC9FD1C3A}</a:tableStyleId>
              </a:tblPr>
              <a:tblGrid>
                <a:gridCol w="144008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3024295">
                  <a:extLst>
                    <a:ext uri="{9D8B030D-6E8A-4147-A177-3AD203B41FA5}">
                      <a16:colId xmlns:a16="http://schemas.microsoft.com/office/drawing/2014/main" val="20002"/>
                    </a:ext>
                  </a:extLst>
                </a:gridCol>
                <a:gridCol w="1656151">
                  <a:extLst>
                    <a:ext uri="{9D8B030D-6E8A-4147-A177-3AD203B41FA5}">
                      <a16:colId xmlns:a16="http://schemas.microsoft.com/office/drawing/2014/main" val="20003"/>
                    </a:ext>
                  </a:extLst>
                </a:gridCol>
              </a:tblGrid>
              <a:tr h="85418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48" marB="45748"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48" marB="4574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txBody>
                  <a:tcPr marL="91449" marR="91449" marT="45748" marB="45748" anchor="ctr"/>
                </a:tc>
                <a:extLst>
                  <a:ext uri="{0D108BD9-81ED-4DB2-BD59-A6C34878D82A}">
                    <a16:rowId xmlns:a16="http://schemas.microsoft.com/office/drawing/2014/main" val="10000"/>
                  </a:ext>
                </a:extLst>
              </a:tr>
              <a:tr h="466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ALP</a:t>
                      </a:r>
                    </a:p>
                  </a:txBody>
                  <a:tcPr marL="91449" marR="91449" marT="45748" marB="45748"/>
                </a:tc>
                <a:tc>
                  <a:txBody>
                    <a:bodyPr/>
                    <a:lstStyle/>
                    <a:p>
                      <a:pPr algn="ctr"/>
                      <a:r>
                        <a:rPr lang="cs-CZ" sz="2400" dirty="0">
                          <a:latin typeface="Calibri" panose="020F0502020204030204" pitchFamily="34" charset="0"/>
                          <a:cs typeface="Calibri" panose="020F0502020204030204" pitchFamily="34" charset="0"/>
                        </a:rPr>
                        <a:t>1.52</a:t>
                      </a:r>
                    </a:p>
                  </a:txBody>
                  <a:tcPr marL="91449" marR="91449" marT="45748" marB="45748">
                    <a:solidFill>
                      <a:srgbClr val="D0D8E8"/>
                    </a:solidFill>
                  </a:tcPr>
                </a:tc>
                <a:tc>
                  <a:txBody>
                    <a:bodyPr/>
                    <a:lstStyle/>
                    <a:p>
                      <a:pPr algn="ctr"/>
                      <a:r>
                        <a:rPr lang="cs-CZ" sz="2400" dirty="0">
                          <a:latin typeface="Calibri" panose="020F0502020204030204" pitchFamily="34" charset="0"/>
                          <a:cs typeface="Calibri" panose="020F0502020204030204" pitchFamily="34" charset="0"/>
                        </a:rPr>
                        <a:t>0.70 – 2.20</a:t>
                      </a:r>
                    </a:p>
                  </a:txBody>
                  <a:tcPr marL="91449" marR="91449" marT="45748" marB="45748"/>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48" marB="45748"/>
                </a:tc>
                <a:extLst>
                  <a:ext uri="{0D108BD9-81ED-4DB2-BD59-A6C34878D82A}">
                    <a16:rowId xmlns:a16="http://schemas.microsoft.com/office/drawing/2014/main" val="10001"/>
                  </a:ext>
                </a:extLst>
              </a:tr>
              <a:tr h="476113">
                <a:tc>
                  <a:txBody>
                    <a:bodyPr/>
                    <a:lstStyle/>
                    <a:p>
                      <a:r>
                        <a:rPr lang="cs-CZ" sz="2400" dirty="0">
                          <a:latin typeface="Calibri" panose="020F0502020204030204" pitchFamily="34" charset="0"/>
                          <a:cs typeface="Calibri" panose="020F0502020204030204" pitchFamily="34" charset="0"/>
                        </a:rPr>
                        <a:t>GGT</a:t>
                      </a:r>
                    </a:p>
                  </a:txBody>
                  <a:tcPr marL="91449" marR="91449" marT="45748" marB="45748"/>
                </a:tc>
                <a:tc>
                  <a:txBody>
                    <a:bodyPr/>
                    <a:lstStyle/>
                    <a:p>
                      <a:pPr algn="ctr"/>
                      <a:r>
                        <a:rPr lang="cs-CZ" sz="2400" dirty="0">
                          <a:latin typeface="Calibri" panose="020F0502020204030204" pitchFamily="34" charset="0"/>
                          <a:cs typeface="Calibri" panose="020F0502020204030204" pitchFamily="34" charset="0"/>
                        </a:rPr>
                        <a:t>10.88</a:t>
                      </a:r>
                    </a:p>
                  </a:txBody>
                  <a:tcPr marL="91449" marR="91449" marT="45748" marB="45748">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&lt; 1.30</a:t>
                      </a:r>
                    </a:p>
                  </a:txBody>
                  <a:tcPr marL="91449" marR="91449" marT="45748" marB="45748"/>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48" marB="45748"/>
                </a:tc>
                <a:extLst>
                  <a:ext uri="{0D108BD9-81ED-4DB2-BD59-A6C34878D82A}">
                    <a16:rowId xmlns:a16="http://schemas.microsoft.com/office/drawing/2014/main" val="10002"/>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1" nodeType="clickEffect">
                                  <p:stCondLst>
                                    <p:cond delay="0"/>
                                  </p:stCondLst>
                                  <p:childTnLst>
                                    <p:set>
                                      <p:cBhvr override="childStyle">
                                        <p:cTn id="26" dur="indefinite"/>
                                        <p:tgtEl>
                                          <p:spTgt spid="82947">
                                            <p:txEl>
                                              <p:pRg st="2" end="2"/>
                                            </p:txEl>
                                          </p:spTgt>
                                        </p:tgtEl>
                                        <p:attrNameLst>
                                          <p:attrName>style.color</p:attrName>
                                        </p:attrNameLst>
                                      </p:cBhvr>
                                      <p:to>
                                        <p:clrVal>
                                          <a:srgbClr val="66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 </a:t>
            </a:r>
          </a:p>
        </p:txBody>
      </p:sp>
      <p:sp>
        <p:nvSpPr>
          <p:cNvPr id="45059" name="Rectangle 3"/>
          <p:cNvSpPr>
            <a:spLocks noGrp="1" noChangeArrowheads="1"/>
          </p:cNvSpPr>
          <p:nvPr>
            <p:ph type="body" idx="1"/>
          </p:nvPr>
        </p:nvSpPr>
        <p:spPr>
          <a:xfrm>
            <a:off x="468313" y="1916113"/>
            <a:ext cx="8496300" cy="4608512"/>
          </a:xfrm>
        </p:spPr>
        <p:txBody>
          <a:bodyPr/>
          <a:lstStyle/>
          <a:p>
            <a:pPr marL="114300" indent="0">
              <a:spcBef>
                <a:spcPts val="1800"/>
              </a:spcBef>
              <a:buFont typeface="Arial" panose="020B0604020202020204" pitchFamily="34" charset="0"/>
              <a:buNone/>
            </a:pPr>
            <a:r>
              <a:rPr lang="en-GB" sz="2700" noProof="0">
                <a:solidFill>
                  <a:schemeClr val="tx1"/>
                </a:solidFill>
                <a:latin typeface="Calibri" panose="020F0502020204030204" pitchFamily="34" charset="0"/>
                <a:cs typeface="Calibri" panose="020F0502020204030204" pitchFamily="34" charset="0"/>
              </a:rPr>
              <a:t>Alcoholics have an increased proportion of carbohydrate deficient transferrin (CDT) as an expression of impaired post-translational modification of the transferrin molecule in hepatocytes </a:t>
            </a:r>
          </a:p>
          <a:p>
            <a:pPr marL="114300" indent="0">
              <a:spcBef>
                <a:spcPts val="1800"/>
              </a:spcBef>
              <a:buFont typeface="Arial" panose="020B0604020202020204" pitchFamily="34" charset="0"/>
              <a:buNone/>
            </a:pPr>
            <a:r>
              <a:rPr lang="en-GB" sz="2700" noProof="0" dirty="0">
                <a:solidFill>
                  <a:schemeClr val="tx1"/>
                </a:solidFill>
                <a:latin typeface="Calibri" panose="020F0502020204030204" pitchFamily="34" charset="0"/>
                <a:cs typeface="Calibri" panose="020F0502020204030204" pitchFamily="34" charset="0"/>
              </a:rPr>
              <a:t>Urinary ethyl glucuronide reflects higher alcohol intake </a:t>
            </a:r>
            <a:br>
              <a:rPr lang="en-GB" sz="2700" noProof="0" dirty="0">
                <a:solidFill>
                  <a:schemeClr val="tx1"/>
                </a:solidFill>
                <a:latin typeface="Calibri" panose="020F0502020204030204" pitchFamily="34" charset="0"/>
                <a:cs typeface="Calibri" panose="020F0502020204030204" pitchFamily="34" charset="0"/>
              </a:rPr>
            </a:br>
            <a:r>
              <a:rPr lang="en-GB" sz="2700" noProof="0" dirty="0">
                <a:solidFill>
                  <a:schemeClr val="tx1"/>
                </a:solidFill>
                <a:latin typeface="Calibri" panose="020F0502020204030204" pitchFamily="34" charset="0"/>
                <a:cs typeface="Calibri" panose="020F0502020204030204" pitchFamily="34" charset="0"/>
              </a:rPr>
              <a:t>maximum in the last 4 days</a:t>
            </a:r>
          </a:p>
          <a:p>
            <a:pPr marL="114300" indent="0">
              <a:spcBef>
                <a:spcPts val="1800"/>
              </a:spcBef>
              <a:buFont typeface="Arial" panose="020B0604020202020204" pitchFamily="34" charset="0"/>
              <a:buNone/>
            </a:pPr>
            <a:r>
              <a:rPr lang="en-GB" sz="2700" noProof="0" dirty="0">
                <a:solidFill>
                  <a:schemeClr val="tx1"/>
                </a:solidFill>
                <a:latin typeface="Calibri" panose="020F0502020204030204" pitchFamily="34" charset="0"/>
                <a:cs typeface="Calibri" panose="020F0502020204030204" pitchFamily="34" charset="0"/>
              </a:rPr>
              <a:t>Cystatin C shows glomerular filtration rate</a:t>
            </a:r>
          </a:p>
          <a:p>
            <a:pPr marL="114300" indent="0">
              <a:spcBef>
                <a:spcPts val="1800"/>
              </a:spcBef>
              <a:buFont typeface="Arial" panose="020B0604020202020204" pitchFamily="34" charset="0"/>
              <a:buNone/>
            </a:pPr>
            <a:r>
              <a:rPr lang="en-GB" sz="2700" noProof="0" dirty="0">
                <a:solidFill>
                  <a:schemeClr val="tx1"/>
                </a:solidFill>
                <a:latin typeface="Calibri" panose="020F0502020204030204" pitchFamily="34" charset="0"/>
                <a:cs typeface="Calibri" panose="020F0502020204030204" pitchFamily="34" charset="0"/>
              </a:rPr>
              <a:t>The importance of the AST/ALT ratio will be the subject of the next question</a:t>
            </a:r>
          </a:p>
          <a:p>
            <a:pPr marL="114300" indent="0">
              <a:spcBef>
                <a:spcPts val="1800"/>
              </a:spcBef>
              <a:buFont typeface="Arial" panose="020B0604020202020204" pitchFamily="34" charset="0"/>
              <a:buNone/>
            </a:pPr>
            <a:endParaRPr lang="en-GB" sz="30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AST/ALT ratio &gt; 1</a:t>
            </a:r>
            <a:br>
              <a:rPr lang="cs-CZ" altLang="cs-CZ" sz="3600" b="1" cap="none" dirty="0">
                <a:solidFill>
                  <a:schemeClr val="tx1"/>
                </a:solidFill>
                <a:latin typeface="Calibri Light" panose="020F0302020204030204" pitchFamily="34" charset="0"/>
                <a:cs typeface="Calibri Light" panose="020F0302020204030204" pitchFamily="34" charset="0"/>
              </a:rPr>
            </a:br>
            <a:r>
              <a:rPr lang="cs-CZ" altLang="cs-CZ" sz="3600" cap="none" dirty="0">
                <a:solidFill>
                  <a:schemeClr val="tx1"/>
                </a:solidFill>
                <a:latin typeface="Calibri Light" panose="020F0302020204030204" pitchFamily="34" charset="0"/>
                <a:cs typeface="Calibri Light" panose="020F0302020204030204" pitchFamily="34" charset="0"/>
              </a:rPr>
              <a:t>(1.91 in our patient) </a:t>
            </a:r>
            <a:r>
              <a:rPr lang="cs-CZ" altLang="cs-CZ" sz="3600" b="1" cap="none" dirty="0">
                <a:solidFill>
                  <a:schemeClr val="tx1"/>
                </a:solidFill>
                <a:latin typeface="Calibri Light" panose="020F0302020204030204" pitchFamily="34" charset="0"/>
                <a:cs typeface="Calibri Light" panose="020F0302020204030204" pitchFamily="34" charset="0"/>
              </a:rPr>
              <a:t>is indicative of</a:t>
            </a:r>
          </a:p>
        </p:txBody>
      </p:sp>
      <p:sp>
        <p:nvSpPr>
          <p:cNvPr id="45059" name="TPAnswers"/>
          <p:cNvSpPr>
            <a:spLocks noGrp="1" noChangeArrowheads="1"/>
          </p:cNvSpPr>
          <p:nvPr>
            <p:ph type="body" idx="1"/>
            <p:custDataLst>
              <p:tags r:id="rId2"/>
            </p:custDataLst>
          </p:nvPr>
        </p:nvSpPr>
        <p:spPr>
          <a:xfrm>
            <a:off x="468313" y="4437112"/>
            <a:ext cx="8280400" cy="2253630"/>
          </a:xfrm>
        </p:spPr>
        <p:txBody>
          <a:bodyPr/>
          <a:lstStyle/>
          <a:p>
            <a:pPr marL="628650" indent="-514350">
              <a:spcBef>
                <a:spcPts val="1200"/>
              </a:spcBef>
              <a:buFont typeface="Arial" panose="020B0604020202020204" pitchFamily="34" charset="0"/>
              <a:buAutoNum type="arabicPeriod"/>
            </a:pPr>
            <a:r>
              <a:rPr lang="en-GB" sz="2700" noProof="0" dirty="0">
                <a:solidFill>
                  <a:schemeClr val="tx1"/>
                </a:solidFill>
                <a:latin typeface="Calibri" panose="020F0502020204030204" pitchFamily="34" charset="0"/>
                <a:cs typeface="Calibri" panose="020F0502020204030204" pitchFamily="34" charset="0"/>
              </a:rPr>
              <a:t>Contribution of obstruction to icterus</a:t>
            </a:r>
          </a:p>
          <a:p>
            <a:pPr marL="628650" indent="-514350">
              <a:spcBef>
                <a:spcPts val="1200"/>
              </a:spcBef>
              <a:buFont typeface="Arial" panose="020B0604020202020204" pitchFamily="34" charset="0"/>
              <a:buAutoNum type="arabicPeriod"/>
            </a:pPr>
            <a:r>
              <a:rPr lang="en-GB" sz="2700" noProof="0" dirty="0">
                <a:solidFill>
                  <a:schemeClr val="tx1"/>
                </a:solidFill>
                <a:latin typeface="Calibri" panose="020F0502020204030204" pitchFamily="34" charset="0"/>
                <a:cs typeface="Calibri" panose="020F0502020204030204" pitchFamily="34" charset="0"/>
              </a:rPr>
              <a:t>Mild liver cell damage</a:t>
            </a:r>
          </a:p>
          <a:p>
            <a:pPr marL="628650" indent="-514350">
              <a:spcBef>
                <a:spcPts val="1200"/>
              </a:spcBef>
              <a:buFont typeface="Arial" panose="020B0604020202020204" pitchFamily="34" charset="0"/>
              <a:buAutoNum type="arabicPeriod"/>
            </a:pPr>
            <a:r>
              <a:rPr lang="en-GB" sz="2700" noProof="0" dirty="0">
                <a:solidFill>
                  <a:schemeClr val="tx1"/>
                </a:solidFill>
                <a:latin typeface="Calibri" panose="020F0502020204030204" pitchFamily="34" charset="0"/>
                <a:cs typeface="Calibri" panose="020F0502020204030204" pitchFamily="34" charset="0"/>
              </a:rPr>
              <a:t>Severe liver cell damage</a:t>
            </a:r>
          </a:p>
          <a:p>
            <a:pPr marL="628650" indent="-514350">
              <a:spcBef>
                <a:spcPts val="1200"/>
              </a:spcBef>
              <a:buFont typeface="Arial" panose="020B0604020202020204" pitchFamily="34" charset="0"/>
              <a:buAutoNum type="arabicPeriod"/>
            </a:pPr>
            <a:r>
              <a:rPr lang="en-GB" sz="2700" noProof="0" dirty="0">
                <a:solidFill>
                  <a:schemeClr val="tx1"/>
                </a:solidFill>
                <a:latin typeface="Calibri" panose="020F0502020204030204" pitchFamily="34" charset="0"/>
                <a:cs typeface="Calibri" panose="020F0502020204030204" pitchFamily="34" charset="0"/>
              </a:rPr>
              <a:t>Skeletal muscle damage</a:t>
            </a:r>
          </a:p>
        </p:txBody>
      </p:sp>
      <p:graphicFrame>
        <p:nvGraphicFramePr>
          <p:cNvPr id="4" name="Tabulka 3"/>
          <p:cNvGraphicFramePr>
            <a:graphicFrameLocks noGrp="1"/>
          </p:cNvGraphicFramePr>
          <p:nvPr>
            <p:extLst>
              <p:ext uri="{D42A27DB-BD31-4B8C-83A1-F6EECF244321}">
                <p14:modId xmlns:p14="http://schemas.microsoft.com/office/powerpoint/2010/main" val="3695377635"/>
              </p:ext>
            </p:extLst>
          </p:nvPr>
        </p:nvGraphicFramePr>
        <p:xfrm>
          <a:off x="1114425" y="1773238"/>
          <a:ext cx="6770688" cy="2360611"/>
        </p:xfrm>
        <a:graphic>
          <a:graphicData uri="http://schemas.openxmlformats.org/drawingml/2006/table">
            <a:tbl>
              <a:tblPr firstRow="1" bandRow="1">
                <a:tableStyleId>{5C22544A-7EE6-4342-B048-85BDC9FD1C3A}</a:tableStyleId>
              </a:tblPr>
              <a:tblGrid>
                <a:gridCol w="1556893">
                  <a:extLst>
                    <a:ext uri="{9D8B030D-6E8A-4147-A177-3AD203B41FA5}">
                      <a16:colId xmlns:a16="http://schemas.microsoft.com/office/drawing/2014/main" val="20000"/>
                    </a:ext>
                  </a:extLst>
                </a:gridCol>
                <a:gridCol w="1674573">
                  <a:extLst>
                    <a:ext uri="{9D8B030D-6E8A-4147-A177-3AD203B41FA5}">
                      <a16:colId xmlns:a16="http://schemas.microsoft.com/office/drawing/2014/main" val="20001"/>
                    </a:ext>
                  </a:extLst>
                </a:gridCol>
                <a:gridCol w="1769611">
                  <a:extLst>
                    <a:ext uri="{9D8B030D-6E8A-4147-A177-3AD203B41FA5}">
                      <a16:colId xmlns:a16="http://schemas.microsoft.com/office/drawing/2014/main" val="20002"/>
                    </a:ext>
                  </a:extLst>
                </a:gridCol>
                <a:gridCol w="1769611">
                  <a:extLst>
                    <a:ext uri="{9D8B030D-6E8A-4147-A177-3AD203B41FA5}">
                      <a16:colId xmlns:a16="http://schemas.microsoft.com/office/drawing/2014/main" val="20003"/>
                    </a:ext>
                  </a:extLst>
                </a:gridCol>
              </a:tblGrid>
              <a:tr h="700924">
                <a:tc gridSpan="2">
                  <a:txBody>
                    <a:bodyPr/>
                    <a:lstStyle/>
                    <a:p>
                      <a:r>
                        <a:rPr lang="cs-CZ" sz="2000" dirty="0">
                          <a:solidFill>
                            <a:schemeClr val="bg1"/>
                          </a:solidFill>
                        </a:rPr>
                        <a:t>Method and result</a:t>
                      </a:r>
                    </a:p>
                  </a:txBody>
                  <a:tcPr marL="91459" marR="91459" marT="45685" marB="45685" anchor="ctr"/>
                </a:tc>
                <a:tc hMerge="1">
                  <a:txBody>
                    <a:bodyPr/>
                    <a:lstStyle/>
                    <a:p>
                      <a:pPr algn="ctr"/>
                      <a:endParaRPr lang="cs-CZ" dirty="0"/>
                    </a:p>
                  </a:txBody>
                  <a:tcPr/>
                </a:tc>
                <a:tc>
                  <a:txBody>
                    <a:bodyPr/>
                    <a:lstStyle/>
                    <a:p>
                      <a:pPr algn="ctr"/>
                      <a:r>
                        <a:rPr lang="cs-CZ" sz="2000" dirty="0"/>
                        <a:t>Unit</a:t>
                      </a:r>
                    </a:p>
                  </a:txBody>
                  <a:tcPr marL="91459" marR="91459" marT="45685" marB="45685" anchor="ctr"/>
                </a:tc>
                <a:tc>
                  <a:txBody>
                    <a:bodyPr/>
                    <a:lstStyle/>
                    <a:p>
                      <a:pPr algn="ctr"/>
                      <a:r>
                        <a:rPr lang="cs-CZ" sz="2000" dirty="0" err="1"/>
                        <a:t>Ref</a:t>
                      </a:r>
                      <a:r>
                        <a:rPr lang="cs-CZ" sz="2000" dirty="0"/>
                        <a:t>. values</a:t>
                      </a:r>
                    </a:p>
                  </a:txBody>
                  <a:tcPr marL="91459" marR="91459" marT="45685" marB="45685" anchor="ctr"/>
                </a:tc>
                <a:extLst>
                  <a:ext uri="{0D108BD9-81ED-4DB2-BD59-A6C34878D82A}">
                    <a16:rowId xmlns:a16="http://schemas.microsoft.com/office/drawing/2014/main" val="10000"/>
                  </a:ext>
                </a:extLst>
              </a:tr>
              <a:tr h="421164">
                <a:tc>
                  <a:txBody>
                    <a:bodyPr/>
                    <a:lstStyle/>
                    <a:p>
                      <a:r>
                        <a:rPr lang="cs-CZ" sz="2000" baseline="0" dirty="0"/>
                        <a:t>AST</a:t>
                      </a:r>
                    </a:p>
                  </a:txBody>
                  <a:tcPr marL="91459" marR="91459" marT="45685" marB="45685"/>
                </a:tc>
                <a:tc>
                  <a:txBody>
                    <a:bodyPr/>
                    <a:lstStyle/>
                    <a:p>
                      <a:pPr algn="ctr"/>
                      <a:r>
                        <a:rPr lang="cs-CZ" sz="2000" dirty="0">
                          <a:solidFill>
                            <a:schemeClr val="tx1"/>
                          </a:solidFill>
                        </a:rPr>
                        <a:t>2.10</a:t>
                      </a:r>
                    </a:p>
                  </a:txBody>
                  <a:tcPr marL="91459" marR="91459" marT="45685" marB="45685">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μkat/l</a:t>
                      </a:r>
                    </a:p>
                  </a:txBody>
                  <a:tcPr marL="91459" marR="91459"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&lt; 0.60</a:t>
                      </a:r>
                    </a:p>
                  </a:txBody>
                  <a:tcPr marL="91459" marR="91459" marT="45685" marB="45685"/>
                </a:tc>
                <a:extLst>
                  <a:ext uri="{0D108BD9-81ED-4DB2-BD59-A6C34878D82A}">
                    <a16:rowId xmlns:a16="http://schemas.microsoft.com/office/drawing/2014/main" val="10001"/>
                  </a:ext>
                </a:extLst>
              </a:tr>
              <a:tr h="432015">
                <a:tc>
                  <a:txBody>
                    <a:bodyPr/>
                    <a:lstStyle/>
                    <a:p>
                      <a:r>
                        <a:rPr lang="cs-CZ" sz="2000" baseline="0" dirty="0"/>
                        <a:t>ALT</a:t>
                      </a:r>
                    </a:p>
                  </a:txBody>
                  <a:tcPr marL="91459" marR="91459" marT="45685" marB="45685"/>
                </a:tc>
                <a:tc>
                  <a:txBody>
                    <a:bodyPr/>
                    <a:lstStyle/>
                    <a:p>
                      <a:pPr algn="ctr"/>
                      <a:r>
                        <a:rPr lang="cs-CZ" sz="2000" dirty="0">
                          <a:solidFill>
                            <a:schemeClr val="tx1"/>
                          </a:solidFill>
                        </a:rPr>
                        <a:t>1.10</a:t>
                      </a:r>
                    </a:p>
                  </a:txBody>
                  <a:tcPr marL="91459" marR="91459" marT="45685" marB="45685">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μkat/l</a:t>
                      </a:r>
                    </a:p>
                  </a:txBody>
                  <a:tcPr marL="91459" marR="91459"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&lt; 0.70</a:t>
                      </a:r>
                    </a:p>
                  </a:txBody>
                  <a:tcPr marL="91459" marR="91459" marT="45685" marB="45685"/>
                </a:tc>
                <a:extLst>
                  <a:ext uri="{0D108BD9-81ED-4DB2-BD59-A6C34878D82A}">
                    <a16:rowId xmlns:a16="http://schemas.microsoft.com/office/drawing/2014/main" val="10002"/>
                  </a:ext>
                </a:extLst>
              </a:tr>
              <a:tr h="396170">
                <a:tc>
                  <a:txBody>
                    <a:bodyPr/>
                    <a:lstStyle/>
                    <a:p>
                      <a:r>
                        <a:rPr lang="cs-CZ" sz="2000" baseline="0" dirty="0"/>
                        <a:t>CK</a:t>
                      </a:r>
                    </a:p>
                  </a:txBody>
                  <a:tcPr marL="91459" marR="91459" marT="45685" marB="45685"/>
                </a:tc>
                <a:tc>
                  <a:txBody>
                    <a:bodyPr/>
                    <a:lstStyle/>
                    <a:p>
                      <a:pPr algn="ctr"/>
                      <a:r>
                        <a:rPr lang="cs-CZ" sz="2000" dirty="0">
                          <a:solidFill>
                            <a:schemeClr val="tx1"/>
                          </a:solidFill>
                        </a:rPr>
                        <a:t>8.58; </a:t>
                      </a:r>
                      <a:r>
                        <a:rPr lang="cs-CZ" sz="2000" baseline="0" dirty="0">
                          <a:solidFill>
                            <a:schemeClr val="tx1"/>
                          </a:solidFill>
                        </a:rPr>
                        <a:t>16.65*</a:t>
                      </a:r>
                      <a:endParaRPr lang="cs-CZ" sz="2000" dirty="0">
                        <a:solidFill>
                          <a:schemeClr val="tx1"/>
                        </a:solidFill>
                      </a:endParaRPr>
                    </a:p>
                  </a:txBody>
                  <a:tcPr marL="91459" marR="91459" marT="45685" marB="45685">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μkat/l</a:t>
                      </a:r>
                    </a:p>
                  </a:txBody>
                  <a:tcPr marL="91459" marR="91459"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&lt; 2.40</a:t>
                      </a:r>
                    </a:p>
                  </a:txBody>
                  <a:tcPr marL="91459" marR="91459" marT="45685" marB="45685"/>
                </a:tc>
                <a:extLst>
                  <a:ext uri="{0D108BD9-81ED-4DB2-BD59-A6C34878D82A}">
                    <a16:rowId xmlns:a16="http://schemas.microsoft.com/office/drawing/2014/main" val="10003"/>
                  </a:ext>
                </a:extLst>
              </a:tr>
              <a:tr h="410338">
                <a:tc>
                  <a:txBody>
                    <a:bodyPr/>
                    <a:lstStyle/>
                    <a:p>
                      <a:r>
                        <a:rPr lang="cs-CZ" sz="2000" baseline="0" dirty="0"/>
                        <a:t>Myoglobin </a:t>
                      </a:r>
                    </a:p>
                  </a:txBody>
                  <a:tcPr marL="91459" marR="91459" marT="45685" marB="45685"/>
                </a:tc>
                <a:tc>
                  <a:txBody>
                    <a:bodyPr/>
                    <a:lstStyle/>
                    <a:p>
                      <a:pPr algn="ctr"/>
                      <a:r>
                        <a:rPr lang="cs-CZ" sz="2000" dirty="0">
                          <a:solidFill>
                            <a:schemeClr val="tx1"/>
                          </a:solidFill>
                        </a:rPr>
                        <a:t>382</a:t>
                      </a:r>
                    </a:p>
                  </a:txBody>
                  <a:tcPr marL="91459" marR="91459" marT="45685" marB="45685">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μg/l</a:t>
                      </a:r>
                    </a:p>
                  </a:txBody>
                  <a:tcPr marL="91459" marR="91459"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t>25 – 58  </a:t>
                      </a:r>
                    </a:p>
                  </a:txBody>
                  <a:tcPr marL="91459" marR="91459" marT="45685" marB="45685"/>
                </a:tc>
                <a:extLst>
                  <a:ext uri="{0D108BD9-81ED-4DB2-BD59-A6C34878D82A}">
                    <a16:rowId xmlns:a16="http://schemas.microsoft.com/office/drawing/2014/main" val="10004"/>
                  </a:ext>
                </a:extLst>
              </a:tr>
            </a:tbl>
          </a:graphicData>
        </a:graphic>
      </p:graphicFrame>
      <p:sp>
        <p:nvSpPr>
          <p:cNvPr id="2" name="TextovéPole 1"/>
          <p:cNvSpPr txBox="1">
            <a:spLocks noChangeArrowheads="1"/>
          </p:cNvSpPr>
          <p:nvPr/>
        </p:nvSpPr>
        <p:spPr bwMode="auto">
          <a:xfrm>
            <a:off x="6516688" y="4211241"/>
            <a:ext cx="230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noProof="0" dirty="0"/>
              <a:t>* </a:t>
            </a:r>
            <a:r>
              <a:rPr lang="en-GB" b="0" noProof="0" dirty="0"/>
              <a:t>next day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1" nodeType="clickEffect">
                                  <p:stCondLst>
                                    <p:cond delay="0"/>
                                  </p:stCondLst>
                                  <p:childTnLst>
                                    <p:set>
                                      <p:cBhvr override="childStyle">
                                        <p:cTn id="26" dur="indefinite"/>
                                        <p:tgtEl>
                                          <p:spTgt spid="45059">
                                            <p:txEl>
                                              <p:pRg st="2" end="2"/>
                                            </p:txEl>
                                          </p:spTgt>
                                        </p:tgtEl>
                                        <p:attrNameLst>
                                          <p:attrName>style.color</p:attrName>
                                        </p:attrNameLst>
                                      </p:cBhvr>
                                      <p:to>
                                        <p:clrVal>
                                          <a:srgbClr val="669900"/>
                                        </p:clrVal>
                                      </p:to>
                                    </p:set>
                                  </p:childTnLst>
                                </p:cTn>
                              </p:par>
                              <p:par>
                                <p:cTn id="27" presetID="3" presetClass="emph" presetSubtype="1" nodeType="withEffect">
                                  <p:stCondLst>
                                    <p:cond delay="0"/>
                                  </p:stCondLst>
                                  <p:childTnLst>
                                    <p:set>
                                      <p:cBhvr override="childStyle">
                                        <p:cTn id="28" dur="indefinite"/>
                                        <p:tgtEl>
                                          <p:spTgt spid="45059">
                                            <p:txEl>
                                              <p:pRg st="3" end="3"/>
                                            </p:txEl>
                                          </p:spTgt>
                                        </p:tgtEl>
                                        <p:attrNameLst>
                                          <p:attrName>style.color</p:attrName>
                                        </p:attrNameLst>
                                      </p:cBhvr>
                                      <p:to>
                                        <p:clrVal>
                                          <a:srgbClr val="66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 </a:t>
            </a:r>
          </a:p>
        </p:txBody>
      </p:sp>
      <p:sp>
        <p:nvSpPr>
          <p:cNvPr id="45059" name="Rectangle 3"/>
          <p:cNvSpPr>
            <a:spLocks noGrp="1" noChangeArrowheads="1"/>
          </p:cNvSpPr>
          <p:nvPr>
            <p:ph type="body" idx="1"/>
          </p:nvPr>
        </p:nvSpPr>
        <p:spPr>
          <a:xfrm>
            <a:off x="468313" y="1987822"/>
            <a:ext cx="8496300" cy="4681538"/>
          </a:xfrm>
        </p:spPr>
        <p:txBody>
          <a:bodyPr/>
          <a:lstStyle/>
          <a:p>
            <a:pPr marL="114300" indent="0">
              <a:spcBef>
                <a:spcPts val="1800"/>
              </a:spcBef>
              <a:buFont typeface="Arial" panose="020B0604020202020204" pitchFamily="34" charset="0"/>
              <a:buNone/>
            </a:pPr>
            <a:r>
              <a:rPr lang="en-GB" sz="2800" noProof="0">
                <a:solidFill>
                  <a:schemeClr val="tx1"/>
                </a:solidFill>
                <a:latin typeface="Calibri" panose="020F0502020204030204" pitchFamily="34" charset="0"/>
                <a:cs typeface="Calibri" panose="020F0502020204030204" pitchFamily="34" charset="0"/>
              </a:rPr>
              <a:t>An AST/ALT ratio &gt; 1 indicates severe liver cell damage (necrosis). </a:t>
            </a:r>
            <a:r>
              <a:rPr lang="en-GB" sz="2800" noProof="0" dirty="0">
                <a:solidFill>
                  <a:schemeClr val="tx1"/>
                </a:solidFill>
                <a:latin typeface="Calibri" panose="020F0502020204030204" pitchFamily="34" charset="0"/>
                <a:cs typeface="Calibri" panose="020F0502020204030204" pitchFamily="34" charset="0"/>
              </a:rPr>
              <a:t>While ALT is a pure cytoplasmic enzyme, approximately 2/3 of AST are in the mitochondria – and it is this proportion that is washed into the blood from the dead mitochondria during hepatocyte necrosis</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AST/ALT ratio is also elevated in skeletal muscle damage, as indicated by increased CK activity and myoglobin concentration. The cause is most likely due to spasms prior to admission</a:t>
            </a:r>
          </a:p>
          <a:p>
            <a:pPr marL="114300" indent="0">
              <a:spcBef>
                <a:spcPts val="1800"/>
              </a:spcBef>
              <a:buFont typeface="Arial" panose="020B0604020202020204" pitchFamily="34" charset="0"/>
              <a:buNone/>
            </a:pPr>
            <a:endParaRPr lang="en-GB" sz="30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4</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24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patient probably had latent diabetes, as her glycated haemoglobin level was already slightly elevated on admission; stress and pancreatic damage exacerbated the condition, which is why such a high glycaemia was measured. </a:t>
            </a:r>
          </a:p>
          <a:p>
            <a:pPr marL="114300" indent="0">
              <a:spcBef>
                <a:spcPts val="24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Stress hyperglycaemia itself is not that high.</a:t>
            </a: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395288" y="333375"/>
            <a:ext cx="8353425" cy="11795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Eectrophoresis</a:t>
            </a:r>
            <a:r>
              <a:rPr lang="en-GB" sz="4400" b="1" cap="none" noProof="0" dirty="0">
                <a:solidFill>
                  <a:schemeClr val="tx1"/>
                </a:solidFill>
                <a:latin typeface="Calibri Light" panose="020F0302020204030204" pitchFamily="34" charset="0"/>
                <a:cs typeface="Calibri Light" panose="020F0302020204030204" pitchFamily="34" charset="0"/>
              </a:rPr>
              <a:t> of serum proteins</a:t>
            </a:r>
          </a:p>
        </p:txBody>
      </p:sp>
      <p:graphicFrame>
        <p:nvGraphicFramePr>
          <p:cNvPr id="5" name="Tabulka 4"/>
          <p:cNvGraphicFramePr>
            <a:graphicFrameLocks noGrp="1"/>
          </p:cNvGraphicFramePr>
          <p:nvPr>
            <p:extLst>
              <p:ext uri="{D42A27DB-BD31-4B8C-83A1-F6EECF244321}">
                <p14:modId xmlns:p14="http://schemas.microsoft.com/office/powerpoint/2010/main" val="1541818370"/>
              </p:ext>
            </p:extLst>
          </p:nvPr>
        </p:nvGraphicFramePr>
        <p:xfrm>
          <a:off x="809625" y="2533650"/>
          <a:ext cx="3402013" cy="3200400"/>
        </p:xfrm>
        <a:graphic>
          <a:graphicData uri="http://schemas.openxmlformats.org/drawingml/2006/table">
            <a:tbl>
              <a:tblPr firstRow="1" bandRow="1">
                <a:tableStyleId>{5C22544A-7EE6-4342-B048-85BDC9FD1C3A}</a:tableStyleId>
              </a:tblPr>
              <a:tblGrid>
                <a:gridCol w="1760513">
                  <a:extLst>
                    <a:ext uri="{9D8B030D-6E8A-4147-A177-3AD203B41FA5}">
                      <a16:colId xmlns:a16="http://schemas.microsoft.com/office/drawing/2014/main" val="20000"/>
                    </a:ext>
                  </a:extLst>
                </a:gridCol>
                <a:gridCol w="1641500">
                  <a:extLst>
                    <a:ext uri="{9D8B030D-6E8A-4147-A177-3AD203B41FA5}">
                      <a16:colId xmlns:a16="http://schemas.microsoft.com/office/drawing/2014/main" val="20001"/>
                    </a:ext>
                  </a:extLst>
                </a:gridCol>
              </a:tblGrid>
              <a:tr h="457200">
                <a:tc>
                  <a:txBody>
                    <a:bodyPr/>
                    <a:lstStyle/>
                    <a:p>
                      <a:r>
                        <a:rPr lang="cs-CZ" sz="2400" dirty="0">
                          <a:solidFill>
                            <a:schemeClr val="bg1"/>
                          </a:solidFill>
                          <a:latin typeface="Calibri" panose="020F0502020204030204" pitchFamily="34" charset="0"/>
                          <a:cs typeface="Calibri" panose="020F0502020204030204" pitchFamily="34" charset="0"/>
                        </a:rPr>
                        <a:t>Fractions</a:t>
                      </a:r>
                    </a:p>
                  </a:txBody>
                  <a:tcPr marL="91460" marR="91460" marT="45694" marB="45694"/>
                </a:tc>
                <a:tc>
                  <a:txBody>
                    <a:bodyPr/>
                    <a:lstStyle/>
                    <a:p>
                      <a:pPr algn="ctr"/>
                      <a:r>
                        <a:rPr lang="cs-CZ" sz="2400" dirty="0" err="1">
                          <a:latin typeface="Calibri" panose="020F0502020204030204" pitchFamily="34" charset="0"/>
                          <a:cs typeface="Calibri" panose="020F0502020204030204" pitchFamily="34" charset="0"/>
                        </a:rPr>
                        <a:t>Result</a:t>
                      </a:r>
                      <a:r>
                        <a:rPr lang="cs-CZ" sz="2400" dirty="0">
                          <a:latin typeface="Calibri" panose="020F0502020204030204" pitchFamily="34" charset="0"/>
                          <a:cs typeface="Calibri" panose="020F0502020204030204" pitchFamily="34" charset="0"/>
                        </a:rPr>
                        <a:t> </a:t>
                      </a:r>
                    </a:p>
                  </a:txBody>
                  <a:tcPr marL="91460" marR="91460" marT="45694" marB="45694"/>
                </a:tc>
                <a:extLst>
                  <a:ext uri="{0D108BD9-81ED-4DB2-BD59-A6C34878D82A}">
                    <a16:rowId xmlns:a16="http://schemas.microsoft.com/office/drawing/2014/main" val="10000"/>
                  </a:ext>
                </a:extLst>
              </a:tr>
              <a:tr h="457200">
                <a:tc rowSpan="2">
                  <a:txBody>
                    <a:bodyPr/>
                    <a:lstStyle/>
                    <a:p>
                      <a:r>
                        <a:rPr lang="cs-CZ" sz="2400" baseline="0" dirty="0">
                          <a:latin typeface="Calibri" panose="020F0502020204030204" pitchFamily="34" charset="0"/>
                          <a:cs typeface="Calibri" panose="020F0502020204030204" pitchFamily="34" charset="0"/>
                        </a:rPr>
                        <a:t>Albumin</a:t>
                      </a:r>
                    </a:p>
                  </a:txBody>
                  <a:tcPr marL="91460" marR="91460" marT="45694" marB="4569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0.369 </a:t>
                      </a:r>
                      <a:r>
                        <a:rPr lang="cs-CZ" sz="2400" b="1" dirty="0">
                          <a:solidFill>
                            <a:srgbClr val="FF0000"/>
                          </a:solidFill>
                          <a:latin typeface="Calibri" panose="020F0502020204030204" pitchFamily="34" charset="0"/>
                          <a:cs typeface="Calibri" panose="020F0502020204030204" pitchFamily="34" charset="0"/>
                        </a:rPr>
                        <a:t>↓</a:t>
                      </a:r>
                    </a:p>
                  </a:txBody>
                  <a:tcPr marL="91460" marR="91460" marT="45694" marB="45694"/>
                </a:tc>
                <a:extLst>
                  <a:ext uri="{0D108BD9-81ED-4DB2-BD59-A6C34878D82A}">
                    <a16:rowId xmlns:a16="http://schemas.microsoft.com/office/drawing/2014/main" val="10001"/>
                  </a:ext>
                </a:extLst>
              </a:tr>
              <a:tr h="457200">
                <a:tc vMerge="1">
                  <a:txBody>
                    <a:bodyPr/>
                    <a:lstStyle/>
                    <a:p>
                      <a:endParaRPr lang="cs-CZ" sz="2000" baseline="0" dirty="0"/>
                    </a:p>
                  </a:txBody>
                  <a:tcPr marL="91463" marR="91463"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17.2 g/l </a:t>
                      </a:r>
                      <a:r>
                        <a:rPr lang="cs-CZ" sz="2400" b="1" dirty="0">
                          <a:solidFill>
                            <a:srgbClr val="FF0000"/>
                          </a:solidFill>
                          <a:latin typeface="Calibri" panose="020F0502020204030204" pitchFamily="34" charset="0"/>
                          <a:cs typeface="Calibri" panose="020F0502020204030204" pitchFamily="34" charset="0"/>
                        </a:rPr>
                        <a:t>↓</a:t>
                      </a:r>
                    </a:p>
                  </a:txBody>
                  <a:tcPr marL="91460" marR="91460" marT="45694" marB="45694"/>
                </a:tc>
                <a:extLst>
                  <a:ext uri="{0D108BD9-81ED-4DB2-BD59-A6C34878D82A}">
                    <a16:rowId xmlns:a16="http://schemas.microsoft.com/office/drawing/2014/main" val="10002"/>
                  </a:ext>
                </a:extLst>
              </a:tr>
              <a:tr h="457200">
                <a:tc>
                  <a:txBody>
                    <a:bodyPr/>
                    <a:lstStyle/>
                    <a:p>
                      <a:r>
                        <a:rPr lang="cs-CZ" sz="2400" baseline="0" dirty="0">
                          <a:latin typeface="Calibri" panose="020F0502020204030204" pitchFamily="34" charset="0"/>
                          <a:cs typeface="Calibri" panose="020F0502020204030204" pitchFamily="34" charset="0"/>
                        </a:rPr>
                        <a:t>Globulin </a:t>
                      </a:r>
                      <a:r>
                        <a:rPr lang="el-GR" sz="2400" baseline="0" dirty="0">
                          <a:latin typeface="Calibri" panose="020F0502020204030204" pitchFamily="34" charset="0"/>
                          <a:cs typeface="Calibri" panose="020F0502020204030204" pitchFamily="34" charset="0"/>
                        </a:rPr>
                        <a:t>α</a:t>
                      </a:r>
                      <a:r>
                        <a:rPr lang="cs-CZ" sz="2400" baseline="-25000" dirty="0">
                          <a:latin typeface="Calibri" panose="020F0502020204030204" pitchFamily="34" charset="0"/>
                          <a:cs typeface="Calibri" panose="020F0502020204030204" pitchFamily="34" charset="0"/>
                        </a:rPr>
                        <a:t>1</a:t>
                      </a:r>
                      <a:endParaRPr lang="cs-CZ" sz="2400" baseline="0" dirty="0">
                        <a:latin typeface="Calibri" panose="020F0502020204030204" pitchFamily="34" charset="0"/>
                        <a:cs typeface="Calibri" panose="020F0502020204030204" pitchFamily="34" charset="0"/>
                      </a:endParaRPr>
                    </a:p>
                  </a:txBody>
                  <a:tcPr marL="91460" marR="91460"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0.055</a:t>
                      </a:r>
                    </a:p>
                  </a:txBody>
                  <a:tcPr marL="91460" marR="91460" marT="45694" marB="45694"/>
                </a:tc>
                <a:extLst>
                  <a:ext uri="{0D108BD9-81ED-4DB2-BD59-A6C34878D82A}">
                    <a16:rowId xmlns:a16="http://schemas.microsoft.com/office/drawing/2014/main" val="1000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baseline="0" dirty="0">
                          <a:latin typeface="Calibri" panose="020F0502020204030204" pitchFamily="34" charset="0"/>
                          <a:cs typeface="Calibri" panose="020F0502020204030204" pitchFamily="34" charset="0"/>
                        </a:rPr>
                        <a:t>              </a:t>
                      </a:r>
                      <a:r>
                        <a:rPr lang="cs-CZ" sz="2400" baseline="0" dirty="0">
                          <a:latin typeface="Calibri" panose="020F0502020204030204" pitchFamily="34" charset="0"/>
                          <a:cs typeface="Calibri" panose="020F0502020204030204" pitchFamily="34" charset="0"/>
                        </a:rPr>
                        <a:t>  </a:t>
                      </a:r>
                      <a:r>
                        <a:rPr lang="el-GR" sz="2400" baseline="0" dirty="0">
                          <a:latin typeface="Calibri" panose="020F0502020204030204" pitchFamily="34" charset="0"/>
                          <a:cs typeface="Calibri" panose="020F0502020204030204" pitchFamily="34" charset="0"/>
                        </a:rPr>
                        <a:t>α</a:t>
                      </a:r>
                      <a:r>
                        <a:rPr lang="cs-CZ" sz="2400" baseline="-25000" dirty="0">
                          <a:latin typeface="Calibri" panose="020F0502020204030204" pitchFamily="34" charset="0"/>
                          <a:cs typeface="Calibri" panose="020F0502020204030204" pitchFamily="34" charset="0"/>
                        </a:rPr>
                        <a:t>2</a:t>
                      </a:r>
                    </a:p>
                  </a:txBody>
                  <a:tcPr marL="91460" marR="91460"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0.114</a:t>
                      </a:r>
                    </a:p>
                  </a:txBody>
                  <a:tcPr marL="91460" marR="91460" marT="45694" marB="45694"/>
                </a:tc>
                <a:extLst>
                  <a:ext uri="{0D108BD9-81ED-4DB2-BD59-A6C34878D82A}">
                    <a16:rowId xmlns:a16="http://schemas.microsoft.com/office/drawing/2014/main" val="10004"/>
                  </a:ext>
                </a:extLst>
              </a:tr>
              <a:tr h="457200">
                <a:tc>
                  <a:txBody>
                    <a:bodyPr/>
                    <a:lstStyle/>
                    <a:p>
                      <a:r>
                        <a:rPr lang="el-GR" sz="2400" baseline="0" dirty="0">
                          <a:latin typeface="Calibri" panose="020F0502020204030204" pitchFamily="34" charset="0"/>
                          <a:cs typeface="Calibri" panose="020F0502020204030204" pitchFamily="34" charset="0"/>
                        </a:rPr>
                        <a:t>          </a:t>
                      </a:r>
                      <a:r>
                        <a:rPr lang="cs-CZ" sz="2400" baseline="0" dirty="0">
                          <a:latin typeface="Calibri" panose="020F0502020204030204" pitchFamily="34" charset="0"/>
                          <a:cs typeface="Calibri" panose="020F0502020204030204" pitchFamily="34" charset="0"/>
                        </a:rPr>
                        <a:t>  </a:t>
                      </a:r>
                      <a:r>
                        <a:rPr lang="el-GR" sz="2400" baseline="0" dirty="0">
                          <a:latin typeface="Calibri" panose="020F0502020204030204" pitchFamily="34" charset="0"/>
                          <a:cs typeface="Calibri" panose="020F0502020204030204" pitchFamily="34" charset="0"/>
                        </a:rPr>
                        <a:t>    β</a:t>
                      </a:r>
                      <a:endParaRPr lang="cs-CZ" sz="2400" baseline="0" dirty="0">
                        <a:latin typeface="Calibri" panose="020F0502020204030204" pitchFamily="34" charset="0"/>
                        <a:cs typeface="Calibri" panose="020F0502020204030204" pitchFamily="34" charset="0"/>
                      </a:endParaRPr>
                    </a:p>
                  </a:txBody>
                  <a:tcPr marL="91460" marR="91460"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0.152</a:t>
                      </a:r>
                    </a:p>
                  </a:txBody>
                  <a:tcPr marL="91460" marR="91460" marT="45694" marB="45694"/>
                </a:tc>
                <a:extLst>
                  <a:ext uri="{0D108BD9-81ED-4DB2-BD59-A6C34878D82A}">
                    <a16:rowId xmlns:a16="http://schemas.microsoft.com/office/drawing/2014/main" val="10005"/>
                  </a:ext>
                </a:extLst>
              </a:tr>
              <a:tr h="457200">
                <a:tc>
                  <a:txBody>
                    <a:bodyPr/>
                    <a:lstStyle/>
                    <a:p>
                      <a:r>
                        <a:rPr lang="el-GR" sz="2400" baseline="0" dirty="0">
                          <a:latin typeface="Calibri" panose="020F0502020204030204" pitchFamily="34" charset="0"/>
                          <a:cs typeface="Calibri" panose="020F0502020204030204" pitchFamily="34" charset="0"/>
                        </a:rPr>
                        <a:t>           </a:t>
                      </a:r>
                      <a:r>
                        <a:rPr lang="cs-CZ" sz="2400" baseline="0" dirty="0">
                          <a:latin typeface="Calibri" panose="020F0502020204030204" pitchFamily="34" charset="0"/>
                          <a:cs typeface="Calibri" panose="020F0502020204030204" pitchFamily="34" charset="0"/>
                        </a:rPr>
                        <a:t>  </a:t>
                      </a:r>
                      <a:r>
                        <a:rPr lang="el-GR" sz="2400" baseline="0" dirty="0">
                          <a:latin typeface="Calibri" panose="020F0502020204030204" pitchFamily="34" charset="0"/>
                          <a:cs typeface="Calibri" panose="020F0502020204030204" pitchFamily="34" charset="0"/>
                        </a:rPr>
                        <a:t>   γ</a:t>
                      </a:r>
                      <a:endParaRPr lang="cs-CZ" sz="2400" baseline="0" dirty="0">
                        <a:latin typeface="Calibri" panose="020F0502020204030204" pitchFamily="34" charset="0"/>
                        <a:cs typeface="Calibri" panose="020F0502020204030204" pitchFamily="34" charset="0"/>
                      </a:endParaRPr>
                    </a:p>
                  </a:txBody>
                  <a:tcPr marL="91460" marR="91460"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tx1"/>
                          </a:solidFill>
                          <a:latin typeface="Calibri" panose="020F0502020204030204" pitchFamily="34" charset="0"/>
                          <a:cs typeface="Calibri" panose="020F0502020204030204" pitchFamily="34" charset="0"/>
                        </a:rPr>
                        <a:t>0.310 </a:t>
                      </a:r>
                      <a:r>
                        <a:rPr lang="cs-CZ" sz="2400" b="1" dirty="0">
                          <a:solidFill>
                            <a:srgbClr val="FF0000"/>
                          </a:solidFill>
                          <a:latin typeface="Calibri" panose="020F0502020204030204" pitchFamily="34" charset="0"/>
                          <a:cs typeface="Calibri" panose="020F0502020204030204" pitchFamily="34" charset="0"/>
                        </a:rPr>
                        <a:t>↑</a:t>
                      </a:r>
                    </a:p>
                  </a:txBody>
                  <a:tcPr marL="91460" marR="91460" marT="45694" marB="45694"/>
                </a:tc>
                <a:extLst>
                  <a:ext uri="{0D108BD9-81ED-4DB2-BD59-A6C34878D82A}">
                    <a16:rowId xmlns:a16="http://schemas.microsoft.com/office/drawing/2014/main" val="10006"/>
                  </a:ext>
                </a:extLst>
              </a:tr>
            </a:tbl>
          </a:graphicData>
        </a:graphic>
      </p:graphicFrame>
      <p:pic>
        <p:nvPicPr>
          <p:cNvPr id="170012" name="Obráze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2205038"/>
            <a:ext cx="3629025"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 </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1800"/>
              </a:spcBef>
              <a:buFont typeface="Arial" panose="020B0604020202020204" pitchFamily="34" charset="0"/>
              <a:buNone/>
            </a:pPr>
            <a:r>
              <a:rPr lang="en-GB" sz="2800" noProof="0">
                <a:solidFill>
                  <a:schemeClr val="tx1"/>
                </a:solidFill>
                <a:latin typeface="Calibri" panose="020F0502020204030204" pitchFamily="34" charset="0"/>
                <a:cs typeface="Calibri" panose="020F0502020204030204" pitchFamily="34" charset="0"/>
              </a:rPr>
              <a:t>Significant increase in the proportion of γ-globulins, finding of β-γ bridge and marked </a:t>
            </a:r>
            <a:r>
              <a:rPr lang="en-GB" sz="2800" noProof="0" dirty="0" err="1">
                <a:solidFill>
                  <a:schemeClr val="tx1"/>
                </a:solidFill>
                <a:latin typeface="Calibri" panose="020F0502020204030204" pitchFamily="34" charset="0"/>
                <a:cs typeface="Calibri" panose="020F0502020204030204" pitchFamily="34" charset="0"/>
              </a:rPr>
              <a:t>hypoalbuminaemia</a:t>
            </a:r>
            <a:r>
              <a:rPr lang="en-GB" sz="2800" noProof="0" dirty="0">
                <a:solidFill>
                  <a:schemeClr val="tx1"/>
                </a:solidFill>
                <a:latin typeface="Calibri" panose="020F0502020204030204" pitchFamily="34" charset="0"/>
                <a:cs typeface="Calibri" panose="020F0502020204030204" pitchFamily="34" charset="0"/>
              </a:rPr>
              <a:t> belong among to the picture of chronic hepatopathy</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normal proportion of α</a:t>
            </a:r>
            <a:r>
              <a:rPr lang="en-GB" sz="2800" baseline="-25000" noProof="0" dirty="0">
                <a:solidFill>
                  <a:schemeClr val="tx1"/>
                </a:solidFill>
                <a:latin typeface="Calibri" panose="020F0502020204030204" pitchFamily="34" charset="0"/>
                <a:cs typeface="Calibri" panose="020F0502020204030204" pitchFamily="34" charset="0"/>
              </a:rPr>
              <a:t>1</a:t>
            </a:r>
            <a:r>
              <a:rPr lang="en-GB" sz="2800" noProof="0" dirty="0">
                <a:solidFill>
                  <a:schemeClr val="tx1"/>
                </a:solidFill>
                <a:latin typeface="Calibri" panose="020F0502020204030204" pitchFamily="34" charset="0"/>
                <a:cs typeface="Calibri" panose="020F0502020204030204" pitchFamily="34" charset="0"/>
              </a:rPr>
              <a:t>, α</a:t>
            </a:r>
            <a:r>
              <a:rPr lang="en-GB" sz="2800" baseline="-25000" noProof="0" dirty="0">
                <a:solidFill>
                  <a:schemeClr val="tx1"/>
                </a:solidFill>
                <a:latin typeface="Calibri" panose="020F0502020204030204" pitchFamily="34" charset="0"/>
                <a:cs typeface="Calibri" panose="020F0502020204030204" pitchFamily="34" charset="0"/>
              </a:rPr>
              <a:t>2</a:t>
            </a:r>
            <a:r>
              <a:rPr lang="en-GB" sz="2800" noProof="0" dirty="0">
                <a:solidFill>
                  <a:schemeClr val="tx1"/>
                </a:solidFill>
                <a:latin typeface="Calibri" panose="020F0502020204030204" pitchFamily="34" charset="0"/>
                <a:cs typeface="Calibri" panose="020F0502020204030204" pitchFamily="34" charset="0"/>
              </a:rPr>
              <a:t> and β fractions may be due to inflammatory complications</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Protein malnutrition certainly contributes to the finding</a:t>
            </a:r>
          </a:p>
          <a:p>
            <a:pPr marL="114300" indent="0">
              <a:spcBef>
                <a:spcPts val="18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p:txBody>
      </p:sp>
      <p:pic>
        <p:nvPicPr>
          <p:cNvPr id="4"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7" y="2060848"/>
            <a:ext cx="36290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716463" y="3068638"/>
            <a:ext cx="488950" cy="6873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a:spLocks noChangeArrowheads="1"/>
          </p:cNvSpPr>
          <p:nvPr/>
        </p:nvSpPr>
        <p:spPr bwMode="auto">
          <a:xfrm>
            <a:off x="3986213" y="2720975"/>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l-GR" altLang="cs-CZ"/>
              <a:t>β-γ </a:t>
            </a:r>
            <a:r>
              <a:rPr lang="cs-CZ" altLang="cs-CZ"/>
              <a:t>bridge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nodeType="clickEffect">
                                  <p:stCondLst>
                                    <p:cond delay="0"/>
                                  </p:stCondLst>
                                  <p:childTnLst>
                                    <p:animEffect transition="out" filter="wipe(dow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22" presetClass="exit" presetSubtype="4" fill="hold" grpId="1" nodeType="withEffect">
                                  <p:stCondLst>
                                    <p:cond delay="0"/>
                                  </p:stCondLst>
                                  <p:childTnLst>
                                    <p:animEffect transition="out" filter="wipe(dow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Conclusion</a:t>
            </a:r>
          </a:p>
        </p:txBody>
      </p:sp>
      <p:sp>
        <p:nvSpPr>
          <p:cNvPr id="45059" name="Rectangle 3"/>
          <p:cNvSpPr>
            <a:spLocks noGrp="1" noChangeArrowheads="1"/>
          </p:cNvSpPr>
          <p:nvPr>
            <p:ph type="body" idx="1"/>
          </p:nvPr>
        </p:nvSpPr>
        <p:spPr>
          <a:xfrm>
            <a:off x="468313" y="1916113"/>
            <a:ext cx="8496300" cy="4608512"/>
          </a:xfrm>
        </p:spPr>
        <p:txBody>
          <a:bodyPr/>
          <a:lstStyle/>
          <a:p>
            <a:pPr marL="0" indent="0">
              <a:spcBef>
                <a:spcPts val="1200"/>
              </a:spcBef>
              <a:buFont typeface="Arial" charset="0"/>
              <a:buNone/>
              <a:defRPr/>
            </a:pPr>
            <a:r>
              <a:rPr lang="en-GB" sz="3200" noProof="0">
                <a:solidFill>
                  <a:schemeClr val="tx1"/>
                </a:solidFill>
                <a:latin typeface="Calibri" panose="020F0502020204030204" pitchFamily="34" charset="0"/>
                <a:cs typeface="Calibri" panose="020F0502020204030204" pitchFamily="34" charset="0"/>
              </a:rPr>
              <a:t>The next course was complicated by infectious complications and </a:t>
            </a:r>
            <a:r>
              <a:rPr lang="en-GB" sz="3200" noProof="0" dirty="0" err="1">
                <a:solidFill>
                  <a:schemeClr val="tx1"/>
                </a:solidFill>
                <a:latin typeface="Calibri" panose="020F0502020204030204" pitchFamily="34" charset="0"/>
                <a:cs typeface="Calibri" panose="020F0502020204030204" pitchFamily="34" charset="0"/>
              </a:rPr>
              <a:t>fluidothorax</a:t>
            </a:r>
            <a:endParaRPr lang="en-GB" sz="3200" noProof="0" dirty="0">
              <a:solidFill>
                <a:schemeClr val="tx1"/>
              </a:solidFill>
              <a:latin typeface="Calibri" panose="020F0502020204030204" pitchFamily="34" charset="0"/>
              <a:cs typeface="Calibri" panose="020F0502020204030204" pitchFamily="34" charset="0"/>
            </a:endParaRPr>
          </a:p>
          <a:p>
            <a:pPr marL="0" indent="0">
              <a:spcBef>
                <a:spcPts val="1200"/>
              </a:spcBef>
              <a:buFont typeface="Arial" charset="0"/>
              <a:buNone/>
              <a:defRPr/>
            </a:pPr>
            <a:r>
              <a:rPr lang="en-GB" sz="3200" noProof="0" dirty="0">
                <a:solidFill>
                  <a:schemeClr val="tx1"/>
                </a:solidFill>
                <a:latin typeface="Calibri" panose="020F0502020204030204" pitchFamily="34" charset="0"/>
                <a:cs typeface="Calibri" panose="020F0502020204030204" pitchFamily="34" charset="0"/>
              </a:rPr>
              <a:t>She was transferred to a standard bed and discharged to home care after 1.5 months of hospitalization</a:t>
            </a:r>
          </a:p>
          <a:p>
            <a:pPr marL="446088" indent="-446088">
              <a:spcBef>
                <a:spcPts val="1200"/>
              </a:spcBef>
              <a:buFont typeface="Arial" charset="0"/>
              <a:buChar char="•"/>
              <a:defRPr/>
            </a:pPr>
            <a:endParaRPr lang="en-GB" sz="32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en-GB" sz="2800" b="1" noProof="0">
                <a:latin typeface="Calibri" panose="020F0502020204030204" pitchFamily="34" charset="0"/>
                <a:cs typeface="Calibri" panose="020F0502020204030204" pitchFamily="34" charset="0"/>
              </a:rPr>
              <a:t>Tertiary hyperparathyroidism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defRPr/>
            </a:pPr>
            <a:r>
              <a:rPr lang="cs-CZ" altLang="cs-CZ" sz="4400" b="1" cap="none" dirty="0">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cs-CZ" altLang="cs-CZ" sz="2800" dirty="0">
                <a:solidFill>
                  <a:schemeClr val="tx1"/>
                </a:solidFill>
                <a:latin typeface="Calibri" panose="020F0502020204030204" pitchFamily="34" charset="0"/>
                <a:cs typeface="Calibri" panose="020F0502020204030204" pitchFamily="34" charset="0"/>
              </a:rPr>
              <a:t>50-year-old patient with chronic glomerulopathy </a:t>
            </a:r>
            <a:br>
              <a:rPr lang="cs-CZ" altLang="cs-CZ" sz="2800" dirty="0">
                <a:solidFill>
                  <a:schemeClr val="tx1"/>
                </a:solidFill>
                <a:latin typeface="Calibri" panose="020F0502020204030204" pitchFamily="34" charset="0"/>
                <a:cs typeface="Calibri" panose="020F0502020204030204" pitchFamily="34" charset="0"/>
              </a:rPr>
            </a:br>
            <a:r>
              <a:rPr lang="cs-CZ" altLang="cs-CZ" sz="2800" dirty="0">
                <a:solidFill>
                  <a:schemeClr val="tx1"/>
                </a:solidFill>
                <a:latin typeface="Calibri" panose="020F0502020204030204" pitchFamily="34" charset="0"/>
                <a:cs typeface="Calibri" panose="020F0502020204030204" pitchFamily="34" charset="0"/>
              </a:rPr>
              <a:t>and nephrotic-type proteinuria</a:t>
            </a:r>
          </a:p>
          <a:p>
            <a:pPr marL="114300" indent="0">
              <a:spcBef>
                <a:spcPts val="1200"/>
              </a:spcBef>
              <a:buFont typeface="Arial" charset="0"/>
              <a:buNone/>
              <a:defRPr/>
            </a:pPr>
            <a:r>
              <a:rPr lang="cs-CZ" altLang="cs-CZ" sz="2800" i="1" dirty="0">
                <a:solidFill>
                  <a:schemeClr val="accent1">
                    <a:lumMod val="75000"/>
                  </a:schemeClr>
                </a:solidFill>
                <a:latin typeface="Calibri" panose="020F0502020204030204" pitchFamily="34" charset="0"/>
                <a:cs typeface="Calibri" panose="020F0502020204030204" pitchFamily="34" charset="0"/>
              </a:rPr>
              <a:t>From the medical history</a:t>
            </a:r>
          </a:p>
          <a:p>
            <a:pPr marL="452438" indent="-338138">
              <a:spcBef>
                <a:spcPts val="1200"/>
              </a:spcBef>
              <a:buFontTx/>
              <a:buChar char="•"/>
              <a:defRPr/>
            </a:pPr>
            <a:r>
              <a:rPr lang="en-GB" sz="2800" dirty="0">
                <a:solidFill>
                  <a:schemeClr val="tx1"/>
                </a:solidFill>
                <a:latin typeface="Calibri" panose="020F0502020204030204" pitchFamily="34" charset="0"/>
                <a:cs typeface="Calibri" panose="020F0502020204030204" pitchFamily="34" charset="0"/>
              </a:rPr>
              <a:t>Due to progressive decline in renal function, at the age of 31 (II/1999) he was placed on a chronic haemodialysis programme.</a:t>
            </a:r>
            <a:endParaRPr lang="en-GB" altLang="cs-CZ" sz="2800" dirty="0">
              <a:solidFill>
                <a:schemeClr val="tx1"/>
              </a:solidFill>
              <a:latin typeface="Calibri" panose="020F0502020204030204" pitchFamily="34" charset="0"/>
              <a:cs typeface="Calibri" panose="020F0502020204030204" pitchFamily="34" charset="0"/>
            </a:endParaRPr>
          </a:p>
          <a:p>
            <a:pPr marL="452438" indent="-338138">
              <a:spcBef>
                <a:spcPts val="1200"/>
              </a:spcBef>
              <a:buFontTx/>
              <a:buChar char="•"/>
              <a:defRPr/>
            </a:pPr>
            <a:r>
              <a:rPr lang="en-GB" sz="2800" dirty="0">
                <a:solidFill>
                  <a:schemeClr val="tx1"/>
                </a:solidFill>
                <a:latin typeface="Calibri" panose="020F0502020204030204" pitchFamily="34" charset="0"/>
                <a:cs typeface="Calibri" panose="020F0502020204030204" pitchFamily="34" charset="0"/>
              </a:rPr>
              <a:t>After 8 months of chronic dialysis treatment, he received a cadaveric kidney transplant (X/1999), </a:t>
            </a:r>
            <a:br>
              <a:rPr lang="en-GB" sz="2800" dirty="0">
                <a:solidFill>
                  <a:schemeClr val="tx1"/>
                </a:solidFill>
                <a:latin typeface="Calibri" panose="020F0502020204030204" pitchFamily="34" charset="0"/>
                <a:cs typeface="Calibri" panose="020F0502020204030204" pitchFamily="34" charset="0"/>
              </a:rPr>
            </a:br>
            <a:r>
              <a:rPr lang="en-GB" sz="2800" dirty="0">
                <a:solidFill>
                  <a:schemeClr val="tx1"/>
                </a:solidFill>
                <a:latin typeface="Calibri" panose="020F0502020204030204" pitchFamily="34" charset="0"/>
                <a:cs typeface="Calibri" panose="020F0502020204030204" pitchFamily="34" charset="0"/>
              </a:rPr>
              <a:t>which maintained good function for 11 years. </a:t>
            </a:r>
            <a:br>
              <a:rPr lang="en-GB" sz="2800" dirty="0">
                <a:solidFill>
                  <a:schemeClr val="tx1"/>
                </a:solidFill>
                <a:latin typeface="Calibri" panose="020F0502020204030204" pitchFamily="34" charset="0"/>
                <a:cs typeface="Calibri" panose="020F0502020204030204" pitchFamily="34" charset="0"/>
              </a:rPr>
            </a:br>
            <a:r>
              <a:rPr lang="en-GB" sz="2800" dirty="0">
                <a:solidFill>
                  <a:schemeClr val="tx1"/>
                </a:solidFill>
                <a:latin typeface="Calibri" panose="020F0502020204030204" pitchFamily="34" charset="0"/>
                <a:cs typeface="Calibri" panose="020F0502020204030204" pitchFamily="34" charset="0"/>
              </a:rPr>
              <a:t>(until X/2011). </a:t>
            </a:r>
            <a:endParaRPr lang="en-GB" altLang="cs-CZ"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body" idx="1"/>
          </p:nvPr>
        </p:nvSpPr>
        <p:spPr>
          <a:xfrm>
            <a:off x="250825" y="1773238"/>
            <a:ext cx="8785225" cy="4751387"/>
          </a:xfrm>
        </p:spPr>
        <p:txBody>
          <a:bodyPr/>
          <a:lstStyle/>
          <a:p>
            <a:pPr marL="452438" indent="-368300">
              <a:spcBef>
                <a:spcPts val="1200"/>
              </a:spcBef>
              <a:buFontTx/>
              <a:buChar char="•"/>
              <a:defRPr/>
            </a:pPr>
            <a:r>
              <a:rPr lang="en-GB" sz="2800" dirty="0">
                <a:solidFill>
                  <a:schemeClr val="tx1"/>
                </a:solidFill>
                <a:latin typeface="Calibri" panose="020F0502020204030204" pitchFamily="34" charset="0"/>
                <a:cs typeface="Calibri" panose="020F0502020204030204" pitchFamily="34" charset="0"/>
              </a:rPr>
              <a:t>Immediately before the current illness he had acute pancreatitis and cholangitis with subsequent laparoscopic gallbladder removal and bile duct revision.</a:t>
            </a:r>
          </a:p>
          <a:p>
            <a:pPr marL="452438" indent="-368300">
              <a:spcBef>
                <a:spcPts val="1200"/>
              </a:spcBef>
              <a:buFontTx/>
              <a:buChar char="•"/>
              <a:defRPr/>
            </a:pPr>
            <a:r>
              <a:rPr lang="en-GB" sz="2800" dirty="0">
                <a:solidFill>
                  <a:schemeClr val="tx1"/>
                </a:solidFill>
                <a:latin typeface="Calibri" panose="020F0502020204030204" pitchFamily="34" charset="0"/>
                <a:cs typeface="Calibri" panose="020F0502020204030204" pitchFamily="34" charset="0"/>
              </a:rPr>
              <a:t>He was treated for presumed </a:t>
            </a:r>
            <a:r>
              <a:rPr lang="en-GB" sz="2800" dirty="0">
                <a:solidFill>
                  <a:schemeClr val="accent1">
                    <a:lumMod val="75000"/>
                  </a:schemeClr>
                </a:solidFill>
                <a:latin typeface="Calibri" panose="020F0502020204030204" pitchFamily="34" charset="0"/>
                <a:cs typeface="Calibri" panose="020F0502020204030204" pitchFamily="34" charset="0"/>
              </a:rPr>
              <a:t>secondary hyperparathyroidism </a:t>
            </a:r>
            <a:r>
              <a:rPr lang="en-GB" sz="2800" dirty="0">
                <a:solidFill>
                  <a:schemeClr val="tx1"/>
                </a:solidFill>
                <a:latin typeface="Calibri" panose="020F0502020204030204" pitchFamily="34" charset="0"/>
                <a:cs typeface="Calibri" panose="020F0502020204030204" pitchFamily="34" charset="0"/>
              </a:rPr>
              <a:t>throughout dialysis treatment and during functional kidney transplant</a:t>
            </a:r>
            <a:r>
              <a:rPr lang="en-GB" sz="2800" dirty="0">
                <a:solidFill>
                  <a:schemeClr val="accent1">
                    <a:lumMod val="75000"/>
                  </a:schemeClr>
                </a:solidFill>
                <a:latin typeface="Calibri" panose="020F0502020204030204" pitchFamily="34" charset="0"/>
                <a:cs typeface="Calibri" panose="020F0502020204030204" pitchFamily="34" charset="0"/>
              </a:rPr>
              <a:t>. </a:t>
            </a:r>
            <a:endParaRPr lang="en-GB" altLang="cs-CZ" sz="2700" dirty="0">
              <a:solidFill>
                <a:schemeClr val="accent1">
                  <a:lumMod val="75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6E08607F-FEE7-3EA5-D307-F1DAC4472AC4}"/>
              </a:ext>
            </a:extLst>
          </p:cNvPr>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defRPr/>
            </a:pPr>
            <a:r>
              <a:rPr lang="cs-CZ" altLang="cs-CZ" sz="4400" b="1" cap="none" dirty="0">
                <a:solidFill>
                  <a:schemeClr val="tx1"/>
                </a:solidFill>
                <a:latin typeface="Calibri Light" panose="020F0302020204030204" pitchFamily="34" charset="0"/>
                <a:cs typeface="Calibri Light" panose="020F0302020204030204" pitchFamily="34" charset="0"/>
              </a:rPr>
              <a:t>Medical history and current disease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Hyperparathyroidism</a:t>
            </a:r>
          </a:p>
        </p:txBody>
      </p:sp>
      <p:sp>
        <p:nvSpPr>
          <p:cNvPr id="14339" name="Rectangle 5"/>
          <p:cNvSpPr>
            <a:spLocks noGrp="1" noChangeArrowheads="1"/>
          </p:cNvSpPr>
          <p:nvPr>
            <p:ph type="body" idx="1"/>
          </p:nvPr>
        </p:nvSpPr>
        <p:spPr>
          <a:xfrm>
            <a:off x="250825" y="1916113"/>
            <a:ext cx="8785225" cy="4608512"/>
          </a:xfrm>
        </p:spPr>
        <p:txBody>
          <a:bodyPr/>
          <a:lstStyle/>
          <a:p>
            <a:pPr marL="114300" indent="0">
              <a:spcBef>
                <a:spcPts val="1200"/>
              </a:spcBef>
              <a:buFont typeface="Arial" charset="0"/>
              <a:buNone/>
              <a:defRPr/>
            </a:pPr>
            <a:r>
              <a:rPr lang="cs-CZ" altLang="cs-CZ" sz="2800" dirty="0">
                <a:solidFill>
                  <a:schemeClr val="tx1"/>
                </a:solidFill>
                <a:latin typeface="Calibri" panose="020F0502020204030204" pitchFamily="34" charset="0"/>
                <a:cs typeface="Calibri" panose="020F0502020204030204" pitchFamily="34" charset="0"/>
              </a:rPr>
              <a:t>Add </a:t>
            </a:r>
            <a:r>
              <a:rPr lang="cs-CZ" altLang="cs-CZ" sz="2800" dirty="0">
                <a:solidFill>
                  <a:schemeClr val="accent1">
                    <a:lumMod val="75000"/>
                  </a:schemeClr>
                </a:solidFill>
                <a:latin typeface="Calibri" panose="020F0502020204030204" pitchFamily="34" charset="0"/>
                <a:cs typeface="Calibri" panose="020F0502020204030204" pitchFamily="34" charset="0"/>
              </a:rPr>
              <a:t>↑ (increased) </a:t>
            </a:r>
            <a:r>
              <a:rPr lang="cs-CZ" altLang="cs-CZ" sz="2800" dirty="0">
                <a:solidFill>
                  <a:schemeClr val="tx1"/>
                </a:solidFill>
                <a:latin typeface="Calibri" panose="020F0502020204030204" pitchFamily="34" charset="0"/>
                <a:cs typeface="Calibri" panose="020F0502020204030204" pitchFamily="34" charset="0"/>
              </a:rPr>
              <a:t>or </a:t>
            </a:r>
            <a:r>
              <a:rPr lang="cs-CZ" altLang="cs-CZ" sz="2800" dirty="0">
                <a:solidFill>
                  <a:schemeClr val="accent1">
                    <a:lumMod val="75000"/>
                  </a:schemeClr>
                </a:solidFill>
                <a:latin typeface="Calibri" panose="020F0502020204030204" pitchFamily="34" charset="0"/>
                <a:cs typeface="Calibri" panose="020F0502020204030204" pitchFamily="34" charset="0"/>
              </a:rPr>
              <a:t>↓ (decreased)</a:t>
            </a:r>
          </a:p>
        </p:txBody>
      </p:sp>
      <p:graphicFrame>
        <p:nvGraphicFramePr>
          <p:cNvPr id="2" name="Tabulka 1"/>
          <p:cNvGraphicFramePr>
            <a:graphicFrameLocks noGrp="1"/>
          </p:cNvGraphicFramePr>
          <p:nvPr>
            <p:extLst>
              <p:ext uri="{D42A27DB-BD31-4B8C-83A1-F6EECF244321}">
                <p14:modId xmlns:p14="http://schemas.microsoft.com/office/powerpoint/2010/main" val="1570869987"/>
              </p:ext>
            </p:extLst>
          </p:nvPr>
        </p:nvGraphicFramePr>
        <p:xfrm>
          <a:off x="611188" y="3429000"/>
          <a:ext cx="7848599" cy="1490663"/>
        </p:xfrm>
        <a:graphic>
          <a:graphicData uri="http://schemas.openxmlformats.org/drawingml/2006/table">
            <a:tbl>
              <a:tblPr firstRow="1" bandRow="1">
                <a:tableStyleId>{5C22544A-7EE6-4342-B048-85BDC9FD1C3A}</a:tableStyleId>
              </a:tblPr>
              <a:tblGrid>
                <a:gridCol w="3109823">
                  <a:extLst>
                    <a:ext uri="{9D8B030D-6E8A-4147-A177-3AD203B41FA5}">
                      <a16:colId xmlns:a16="http://schemas.microsoft.com/office/drawing/2014/main" val="20000"/>
                    </a:ext>
                  </a:extLst>
                </a:gridCol>
                <a:gridCol w="1184694">
                  <a:extLst>
                    <a:ext uri="{9D8B030D-6E8A-4147-A177-3AD203B41FA5}">
                      <a16:colId xmlns:a16="http://schemas.microsoft.com/office/drawing/2014/main" val="20001"/>
                    </a:ext>
                  </a:extLst>
                </a:gridCol>
                <a:gridCol w="1184694">
                  <a:extLst>
                    <a:ext uri="{9D8B030D-6E8A-4147-A177-3AD203B41FA5}">
                      <a16:colId xmlns:a16="http://schemas.microsoft.com/office/drawing/2014/main" val="20002"/>
                    </a:ext>
                  </a:extLst>
                </a:gridCol>
                <a:gridCol w="1184694">
                  <a:extLst>
                    <a:ext uri="{9D8B030D-6E8A-4147-A177-3AD203B41FA5}">
                      <a16:colId xmlns:a16="http://schemas.microsoft.com/office/drawing/2014/main" val="20003"/>
                    </a:ext>
                  </a:extLst>
                </a:gridCol>
                <a:gridCol w="1184694">
                  <a:extLst>
                    <a:ext uri="{9D8B030D-6E8A-4147-A177-3AD203B41FA5}">
                      <a16:colId xmlns:a16="http://schemas.microsoft.com/office/drawing/2014/main" val="20004"/>
                    </a:ext>
                  </a:extLst>
                </a:gridCol>
              </a:tblGrid>
              <a:tr h="576141">
                <a:tc>
                  <a:txBody>
                    <a:bodyPr/>
                    <a:lstStyle/>
                    <a:p>
                      <a:r>
                        <a:rPr lang="en-GB" sz="2400" noProof="0" dirty="0">
                          <a:latin typeface="Calibri" panose="020F0502020204030204" pitchFamily="34" charset="0"/>
                          <a:cs typeface="Calibri" panose="020F0502020204030204" pitchFamily="34" charset="0"/>
                        </a:rPr>
                        <a:t>Hyperparathyroidism</a:t>
                      </a:r>
                    </a:p>
                  </a:txBody>
                  <a:tcPr marL="91437" marR="91437" marT="45726" marB="45726"/>
                </a:tc>
                <a:tc>
                  <a:txBody>
                    <a:bodyPr/>
                    <a:lstStyle/>
                    <a:p>
                      <a:pPr algn="ctr"/>
                      <a:r>
                        <a:rPr lang="cs-CZ" sz="2400" dirty="0">
                          <a:latin typeface="Calibri" panose="020F0502020204030204" pitchFamily="34" charset="0"/>
                          <a:cs typeface="Calibri" panose="020F0502020204030204" pitchFamily="34" charset="0"/>
                        </a:rPr>
                        <a:t>S-Ca</a:t>
                      </a:r>
                      <a:r>
                        <a:rPr lang="cs-CZ" sz="2400" baseline="30000" dirty="0">
                          <a:latin typeface="Calibri" panose="020F0502020204030204" pitchFamily="34" charset="0"/>
                          <a:cs typeface="Calibri" panose="020F0502020204030204" pitchFamily="34" charset="0"/>
                        </a:rPr>
                        <a:t>2+</a:t>
                      </a:r>
                      <a:endParaRPr lang="cs-CZ" sz="2400" dirty="0">
                        <a:latin typeface="Calibri" panose="020F0502020204030204" pitchFamily="34" charset="0"/>
                        <a:cs typeface="Calibri" panose="020F0502020204030204" pitchFamily="34" charset="0"/>
                      </a:endParaRPr>
                    </a:p>
                  </a:txBody>
                  <a:tcPr marL="91437" marR="91437" marT="45726" marB="45726"/>
                </a:tc>
                <a:tc>
                  <a:txBody>
                    <a:bodyPr/>
                    <a:lstStyle/>
                    <a:p>
                      <a:pPr algn="ctr"/>
                      <a:r>
                        <a:rPr lang="cs-CZ" sz="2400" dirty="0" err="1">
                          <a:latin typeface="Calibri" panose="020F0502020204030204" pitchFamily="34" charset="0"/>
                          <a:cs typeface="Calibri" panose="020F0502020204030204" pitchFamily="34" charset="0"/>
                        </a:rPr>
                        <a:t>S-P</a:t>
                      </a:r>
                      <a:r>
                        <a:rPr lang="cs-CZ" sz="2400" baseline="-25000" dirty="0" err="1">
                          <a:latin typeface="Calibri" panose="020F0502020204030204" pitchFamily="34" charset="0"/>
                          <a:cs typeface="Calibri" panose="020F0502020204030204" pitchFamily="34" charset="0"/>
                        </a:rPr>
                        <a:t>i</a:t>
                      </a:r>
                      <a:endParaRPr lang="cs-CZ" sz="2400" dirty="0">
                        <a:latin typeface="Calibri" panose="020F0502020204030204" pitchFamily="34" charset="0"/>
                        <a:cs typeface="Calibri" panose="020F0502020204030204" pitchFamily="34" charset="0"/>
                      </a:endParaRPr>
                    </a:p>
                  </a:txBody>
                  <a:tcPr marL="91437" marR="91437"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U-Ca</a:t>
                      </a:r>
                    </a:p>
                  </a:txBody>
                  <a:tcPr marL="91437" marR="91437"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U-P</a:t>
                      </a:r>
                      <a:r>
                        <a:rPr lang="cs-CZ" sz="2400" baseline="-25000" dirty="0" err="1">
                          <a:latin typeface="Calibri" panose="020F0502020204030204" pitchFamily="34" charset="0"/>
                          <a:cs typeface="Calibri" panose="020F0502020204030204" pitchFamily="34" charset="0"/>
                        </a:rPr>
                        <a:t>i</a:t>
                      </a:r>
                      <a:endParaRPr lang="cs-CZ" sz="2400" dirty="0">
                        <a:latin typeface="Calibri" panose="020F0502020204030204" pitchFamily="34" charset="0"/>
                        <a:cs typeface="Calibri" panose="020F0502020204030204" pitchFamily="34" charset="0"/>
                      </a:endParaRPr>
                    </a:p>
                  </a:txBody>
                  <a:tcPr marL="91437" marR="91437" marT="45726" marB="45726"/>
                </a:tc>
                <a:extLst>
                  <a:ext uri="{0D108BD9-81ED-4DB2-BD59-A6C34878D82A}">
                    <a16:rowId xmlns:a16="http://schemas.microsoft.com/office/drawing/2014/main" val="10000"/>
                  </a:ext>
                </a:extLst>
              </a:tr>
              <a:tr h="457261">
                <a:tc>
                  <a:txBody>
                    <a:bodyPr/>
                    <a:lstStyle/>
                    <a:p>
                      <a:r>
                        <a:rPr lang="cs-CZ" sz="2400" dirty="0">
                          <a:latin typeface="Calibri" panose="020F0502020204030204" pitchFamily="34" charset="0"/>
                          <a:cs typeface="Calibri" panose="020F0502020204030204" pitchFamily="34" charset="0"/>
                        </a:rPr>
                        <a:t>Primary</a:t>
                      </a: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extLst>
                  <a:ext uri="{0D108BD9-81ED-4DB2-BD59-A6C34878D82A}">
                    <a16:rowId xmlns:a16="http://schemas.microsoft.com/office/drawing/2014/main" val="10001"/>
                  </a:ext>
                </a:extLst>
              </a:tr>
              <a:tr h="457261">
                <a:tc>
                  <a:txBody>
                    <a:bodyPr/>
                    <a:lstStyle/>
                    <a:p>
                      <a:r>
                        <a:rPr lang="cs-CZ" sz="2400" dirty="0">
                          <a:latin typeface="Calibri" panose="020F0502020204030204" pitchFamily="34" charset="0"/>
                          <a:cs typeface="Calibri" panose="020F0502020204030204" pitchFamily="34" charset="0"/>
                        </a:rPr>
                        <a:t>Secondary</a:t>
                      </a: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extLst>
                  <a:ext uri="{0D108BD9-81ED-4DB2-BD59-A6C34878D82A}">
                    <a16:rowId xmlns:a16="http://schemas.microsoft.com/office/drawing/2014/main" val="10002"/>
                  </a:ext>
                </a:extLst>
              </a:tr>
            </a:tbl>
          </a:graphicData>
        </a:graphic>
      </p:graphicFrame>
      <p:sp>
        <p:nvSpPr>
          <p:cNvPr id="3" name="TextovéPole 2"/>
          <p:cNvSpPr txBox="1"/>
          <p:nvPr/>
        </p:nvSpPr>
        <p:spPr>
          <a:xfrm>
            <a:off x="4140200" y="4024313"/>
            <a:ext cx="287338" cy="369887"/>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6" name="TextovéPole 5"/>
          <p:cNvSpPr txBox="1"/>
          <p:nvPr/>
        </p:nvSpPr>
        <p:spPr>
          <a:xfrm>
            <a:off x="6526213" y="4025900"/>
            <a:ext cx="288925" cy="369888"/>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7" name="TextovéPole 6"/>
          <p:cNvSpPr txBox="1"/>
          <p:nvPr/>
        </p:nvSpPr>
        <p:spPr>
          <a:xfrm>
            <a:off x="7740650" y="4025900"/>
            <a:ext cx="287338" cy="369888"/>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8" name="TextovéPole 7"/>
          <p:cNvSpPr txBox="1"/>
          <p:nvPr/>
        </p:nvSpPr>
        <p:spPr>
          <a:xfrm>
            <a:off x="4140200" y="4479925"/>
            <a:ext cx="287338"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9" name="TextovéPole 8"/>
          <p:cNvSpPr txBox="1"/>
          <p:nvPr/>
        </p:nvSpPr>
        <p:spPr>
          <a:xfrm>
            <a:off x="5353050" y="4037013"/>
            <a:ext cx="288925"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10" name="TextovéPole 9"/>
          <p:cNvSpPr txBox="1"/>
          <p:nvPr/>
        </p:nvSpPr>
        <p:spPr>
          <a:xfrm>
            <a:off x="5364163" y="4468813"/>
            <a:ext cx="287337"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bodyPr>
          <a:lstStyle/>
          <a:p>
            <a:pPr eaLnBrk="1" hangingPunct="1"/>
            <a:r>
              <a:rPr lang="cs-CZ" altLang="cs-CZ" sz="4000" b="1" cap="none">
                <a:solidFill>
                  <a:schemeClr val="tx1"/>
                </a:solidFill>
              </a:rPr>
              <a:t>Hyperparathyroidism</a:t>
            </a:r>
          </a:p>
        </p:txBody>
      </p:sp>
      <p:sp>
        <p:nvSpPr>
          <p:cNvPr id="14339" name="Rectangle 5"/>
          <p:cNvSpPr>
            <a:spLocks noGrp="1" noChangeArrowheads="1"/>
          </p:cNvSpPr>
          <p:nvPr>
            <p:ph type="body" idx="1"/>
          </p:nvPr>
        </p:nvSpPr>
        <p:spPr>
          <a:xfrm>
            <a:off x="250825" y="1916113"/>
            <a:ext cx="8785225" cy="4608512"/>
          </a:xfrm>
        </p:spPr>
        <p:txBody>
          <a:bodyPr/>
          <a:lstStyle/>
          <a:p>
            <a:pPr marL="114300" indent="0">
              <a:spcBef>
                <a:spcPts val="1200"/>
              </a:spcBef>
              <a:buFont typeface="Arial" charset="0"/>
              <a:buNone/>
              <a:defRPr/>
            </a:pPr>
            <a:r>
              <a:rPr lang="cs-CZ" altLang="cs-CZ" sz="2800" dirty="0">
                <a:solidFill>
                  <a:schemeClr val="tx1"/>
                </a:solidFill>
                <a:latin typeface="Calibri" panose="020F0502020204030204" pitchFamily="34" charset="0"/>
                <a:cs typeface="Calibri" panose="020F0502020204030204" pitchFamily="34" charset="0"/>
              </a:rPr>
              <a:t>Add </a:t>
            </a:r>
            <a:r>
              <a:rPr lang="cs-CZ" altLang="cs-CZ" sz="2800" dirty="0">
                <a:solidFill>
                  <a:schemeClr val="accent1">
                    <a:lumMod val="75000"/>
                  </a:schemeClr>
                </a:solidFill>
                <a:latin typeface="Calibri" panose="020F0502020204030204" pitchFamily="34" charset="0"/>
                <a:cs typeface="Calibri" panose="020F0502020204030204" pitchFamily="34" charset="0"/>
              </a:rPr>
              <a:t>↑ (increased) </a:t>
            </a:r>
            <a:r>
              <a:rPr lang="cs-CZ" altLang="cs-CZ" sz="2800" dirty="0">
                <a:solidFill>
                  <a:schemeClr val="tx1"/>
                </a:solidFill>
                <a:latin typeface="Calibri" panose="020F0502020204030204" pitchFamily="34" charset="0"/>
                <a:cs typeface="Calibri" panose="020F0502020204030204" pitchFamily="34" charset="0"/>
              </a:rPr>
              <a:t>or </a:t>
            </a:r>
            <a:r>
              <a:rPr lang="cs-CZ" altLang="cs-CZ" sz="2800" dirty="0">
                <a:solidFill>
                  <a:schemeClr val="accent1">
                    <a:lumMod val="75000"/>
                  </a:schemeClr>
                </a:solidFill>
                <a:latin typeface="Calibri" panose="020F0502020204030204" pitchFamily="34" charset="0"/>
                <a:cs typeface="Calibri" panose="020F0502020204030204" pitchFamily="34" charset="0"/>
              </a:rPr>
              <a:t>↓ (decreased)</a:t>
            </a:r>
          </a:p>
        </p:txBody>
      </p:sp>
      <p:graphicFrame>
        <p:nvGraphicFramePr>
          <p:cNvPr id="2" name="Tabulka 1"/>
          <p:cNvGraphicFramePr>
            <a:graphicFrameLocks noGrp="1"/>
          </p:cNvGraphicFramePr>
          <p:nvPr>
            <p:extLst>
              <p:ext uri="{D42A27DB-BD31-4B8C-83A1-F6EECF244321}">
                <p14:modId xmlns:p14="http://schemas.microsoft.com/office/powerpoint/2010/main" val="226729154"/>
              </p:ext>
            </p:extLst>
          </p:nvPr>
        </p:nvGraphicFramePr>
        <p:xfrm>
          <a:off x="611188" y="3429000"/>
          <a:ext cx="7848599" cy="1673494"/>
        </p:xfrm>
        <a:graphic>
          <a:graphicData uri="http://schemas.openxmlformats.org/drawingml/2006/table">
            <a:tbl>
              <a:tblPr firstRow="1" bandRow="1">
                <a:tableStyleId>{5C22544A-7EE6-4342-B048-85BDC9FD1C3A}</a:tableStyleId>
              </a:tblPr>
              <a:tblGrid>
                <a:gridCol w="3109823">
                  <a:extLst>
                    <a:ext uri="{9D8B030D-6E8A-4147-A177-3AD203B41FA5}">
                      <a16:colId xmlns:a16="http://schemas.microsoft.com/office/drawing/2014/main" val="20000"/>
                    </a:ext>
                  </a:extLst>
                </a:gridCol>
                <a:gridCol w="1184694">
                  <a:extLst>
                    <a:ext uri="{9D8B030D-6E8A-4147-A177-3AD203B41FA5}">
                      <a16:colId xmlns:a16="http://schemas.microsoft.com/office/drawing/2014/main" val="20001"/>
                    </a:ext>
                  </a:extLst>
                </a:gridCol>
                <a:gridCol w="1184694">
                  <a:extLst>
                    <a:ext uri="{9D8B030D-6E8A-4147-A177-3AD203B41FA5}">
                      <a16:colId xmlns:a16="http://schemas.microsoft.com/office/drawing/2014/main" val="20002"/>
                    </a:ext>
                  </a:extLst>
                </a:gridCol>
                <a:gridCol w="1184694">
                  <a:extLst>
                    <a:ext uri="{9D8B030D-6E8A-4147-A177-3AD203B41FA5}">
                      <a16:colId xmlns:a16="http://schemas.microsoft.com/office/drawing/2014/main" val="20003"/>
                    </a:ext>
                  </a:extLst>
                </a:gridCol>
                <a:gridCol w="1184694">
                  <a:extLst>
                    <a:ext uri="{9D8B030D-6E8A-4147-A177-3AD203B41FA5}">
                      <a16:colId xmlns:a16="http://schemas.microsoft.com/office/drawing/2014/main" val="20004"/>
                    </a:ext>
                  </a:extLst>
                </a:gridCol>
              </a:tblGrid>
              <a:tr h="576141">
                <a:tc>
                  <a:txBody>
                    <a:bodyPr/>
                    <a:lstStyle/>
                    <a:p>
                      <a:r>
                        <a:rPr lang="en-GB" sz="2400" noProof="0" dirty="0">
                          <a:latin typeface="Calibri" panose="020F0502020204030204" pitchFamily="34" charset="0"/>
                          <a:cs typeface="Calibri" panose="020F0502020204030204" pitchFamily="34" charset="0"/>
                        </a:rPr>
                        <a:t>Hyperparathyroidism</a:t>
                      </a:r>
                    </a:p>
                  </a:txBody>
                  <a:tcPr marL="91437" marR="91437" marT="45726" marB="45726"/>
                </a:tc>
                <a:tc>
                  <a:txBody>
                    <a:bodyPr/>
                    <a:lstStyle/>
                    <a:p>
                      <a:pPr algn="ctr"/>
                      <a:r>
                        <a:rPr lang="cs-CZ" sz="2400" dirty="0">
                          <a:latin typeface="Calibri" panose="020F0502020204030204" pitchFamily="34" charset="0"/>
                          <a:cs typeface="Calibri" panose="020F0502020204030204" pitchFamily="34" charset="0"/>
                        </a:rPr>
                        <a:t>S-Ca</a:t>
                      </a:r>
                      <a:r>
                        <a:rPr lang="cs-CZ" sz="2400" baseline="30000" dirty="0">
                          <a:latin typeface="Calibri" panose="020F0502020204030204" pitchFamily="34" charset="0"/>
                          <a:cs typeface="Calibri" panose="020F0502020204030204" pitchFamily="34" charset="0"/>
                        </a:rPr>
                        <a:t>2+</a:t>
                      </a:r>
                      <a:endParaRPr lang="cs-CZ" sz="2400" dirty="0">
                        <a:latin typeface="Calibri" panose="020F0502020204030204" pitchFamily="34" charset="0"/>
                        <a:cs typeface="Calibri" panose="020F0502020204030204" pitchFamily="34" charset="0"/>
                      </a:endParaRPr>
                    </a:p>
                  </a:txBody>
                  <a:tcPr marL="91437" marR="91437" marT="45726" marB="45726"/>
                </a:tc>
                <a:tc>
                  <a:txBody>
                    <a:bodyPr/>
                    <a:lstStyle/>
                    <a:p>
                      <a:pPr algn="ctr"/>
                      <a:r>
                        <a:rPr lang="cs-CZ" sz="2400" dirty="0" err="1">
                          <a:latin typeface="Calibri" panose="020F0502020204030204" pitchFamily="34" charset="0"/>
                          <a:cs typeface="Calibri" panose="020F0502020204030204" pitchFamily="34" charset="0"/>
                        </a:rPr>
                        <a:t>S-P</a:t>
                      </a:r>
                      <a:r>
                        <a:rPr lang="cs-CZ" sz="2400" baseline="-25000" dirty="0" err="1">
                          <a:latin typeface="Calibri" panose="020F0502020204030204" pitchFamily="34" charset="0"/>
                          <a:cs typeface="Calibri" panose="020F0502020204030204" pitchFamily="34" charset="0"/>
                        </a:rPr>
                        <a:t>i</a:t>
                      </a:r>
                      <a:endParaRPr lang="cs-CZ" sz="2400" dirty="0">
                        <a:latin typeface="Calibri" panose="020F0502020204030204" pitchFamily="34" charset="0"/>
                        <a:cs typeface="Calibri" panose="020F0502020204030204" pitchFamily="34" charset="0"/>
                      </a:endParaRPr>
                    </a:p>
                  </a:txBody>
                  <a:tcPr marL="91437" marR="91437"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U-Ca</a:t>
                      </a:r>
                    </a:p>
                  </a:txBody>
                  <a:tcPr marL="91437" marR="91437"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U-P</a:t>
                      </a:r>
                      <a:r>
                        <a:rPr lang="cs-CZ" sz="2400" baseline="-25000" dirty="0" err="1">
                          <a:latin typeface="Calibri" panose="020F0502020204030204" pitchFamily="34" charset="0"/>
                          <a:cs typeface="Calibri" panose="020F0502020204030204" pitchFamily="34" charset="0"/>
                        </a:rPr>
                        <a:t>i</a:t>
                      </a:r>
                      <a:endParaRPr lang="cs-CZ" sz="2400" dirty="0">
                        <a:latin typeface="Calibri" panose="020F0502020204030204" pitchFamily="34" charset="0"/>
                        <a:cs typeface="Calibri" panose="020F0502020204030204" pitchFamily="34" charset="0"/>
                      </a:endParaRPr>
                    </a:p>
                  </a:txBody>
                  <a:tcPr marL="91437" marR="91437" marT="45726" marB="45726"/>
                </a:tc>
                <a:extLst>
                  <a:ext uri="{0D108BD9-81ED-4DB2-BD59-A6C34878D82A}">
                    <a16:rowId xmlns:a16="http://schemas.microsoft.com/office/drawing/2014/main" val="10000"/>
                  </a:ext>
                </a:extLst>
              </a:tr>
              <a:tr h="457261">
                <a:tc>
                  <a:txBody>
                    <a:bodyPr/>
                    <a:lstStyle/>
                    <a:p>
                      <a:r>
                        <a:rPr lang="cs-CZ" sz="2400" dirty="0">
                          <a:latin typeface="Calibri" panose="020F0502020204030204" pitchFamily="34" charset="0"/>
                          <a:cs typeface="Calibri" panose="020F0502020204030204" pitchFamily="34" charset="0"/>
                        </a:rPr>
                        <a:t>Primary</a:t>
                      </a: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extLst>
                  <a:ext uri="{0D108BD9-81ED-4DB2-BD59-A6C34878D82A}">
                    <a16:rowId xmlns:a16="http://schemas.microsoft.com/office/drawing/2014/main" val="10001"/>
                  </a:ext>
                </a:extLst>
              </a:tr>
              <a:tr h="457261">
                <a:tc>
                  <a:txBody>
                    <a:bodyPr/>
                    <a:lstStyle/>
                    <a:p>
                      <a:r>
                        <a:rPr lang="cs-CZ" sz="2400" dirty="0">
                          <a:latin typeface="Calibri" panose="020F0502020204030204" pitchFamily="34" charset="0"/>
                          <a:cs typeface="Calibri" panose="020F0502020204030204" pitchFamily="34" charset="0"/>
                        </a:rPr>
                        <a:t>Secondary</a:t>
                      </a: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a:txBody>
                    <a:bodyPr/>
                    <a:lstStyle/>
                    <a:p>
                      <a:pPr algn="ctr"/>
                      <a:endParaRPr lang="cs-CZ" sz="1800" dirty="0">
                        <a:latin typeface="Calibri" panose="020F0502020204030204" pitchFamily="34" charset="0"/>
                        <a:cs typeface="Calibri" panose="020F0502020204030204" pitchFamily="34" charset="0"/>
                      </a:endParaRPr>
                    </a:p>
                  </a:txBody>
                  <a:tcPr marL="91437" marR="91437" marT="45726" marB="45726"/>
                </a:tc>
                <a:tc gridSpan="2">
                  <a:txBody>
                    <a:bodyPr/>
                    <a:lstStyle/>
                    <a:p>
                      <a:pPr algn="ctr">
                        <a:spcBef>
                          <a:spcPts val="1200"/>
                        </a:spcBef>
                      </a:pPr>
                      <a:r>
                        <a:rPr lang="cs-CZ" sz="1800" dirty="0">
                          <a:solidFill>
                            <a:schemeClr val="accent1">
                              <a:lumMod val="75000"/>
                            </a:schemeClr>
                          </a:solidFill>
                          <a:latin typeface="Calibri" panose="020F0502020204030204" pitchFamily="34" charset="0"/>
                          <a:cs typeface="Calibri" panose="020F0502020204030204" pitchFamily="34" charset="0"/>
                        </a:rPr>
                        <a:t>according to kidney function</a:t>
                      </a:r>
                    </a:p>
                  </a:txBody>
                  <a:tcPr marL="91437" marR="91437" marT="45726" marB="45726"/>
                </a:tc>
                <a:tc hMerge="1">
                  <a:txBody>
                    <a:bodyPr/>
                    <a:lstStyle/>
                    <a:p>
                      <a:pPr algn="ctr"/>
                      <a:endParaRPr lang="cs-CZ" dirty="0"/>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140200" y="4024313"/>
            <a:ext cx="287338" cy="369887"/>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6" name="TextovéPole 5"/>
          <p:cNvSpPr txBox="1"/>
          <p:nvPr/>
        </p:nvSpPr>
        <p:spPr>
          <a:xfrm>
            <a:off x="6526213" y="4025900"/>
            <a:ext cx="288925" cy="369888"/>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7" name="TextovéPole 6"/>
          <p:cNvSpPr txBox="1"/>
          <p:nvPr/>
        </p:nvSpPr>
        <p:spPr>
          <a:xfrm>
            <a:off x="7740650" y="4025900"/>
            <a:ext cx="287338" cy="369888"/>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8" name="TextovéPole 7"/>
          <p:cNvSpPr txBox="1"/>
          <p:nvPr/>
        </p:nvSpPr>
        <p:spPr>
          <a:xfrm>
            <a:off x="4140200" y="4479925"/>
            <a:ext cx="287338"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9" name="TextovéPole 8"/>
          <p:cNvSpPr txBox="1"/>
          <p:nvPr/>
        </p:nvSpPr>
        <p:spPr>
          <a:xfrm>
            <a:off x="5353050" y="4037013"/>
            <a:ext cx="288925"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
        <p:nvSpPr>
          <p:cNvPr id="10" name="TextovéPole 9"/>
          <p:cNvSpPr txBox="1"/>
          <p:nvPr/>
        </p:nvSpPr>
        <p:spPr>
          <a:xfrm>
            <a:off x="5364163" y="4468813"/>
            <a:ext cx="287337" cy="368300"/>
          </a:xfrm>
          <a:prstGeom prst="rect">
            <a:avLst/>
          </a:prstGeom>
          <a:noFill/>
        </p:spPr>
        <p:txBody>
          <a:bodyPr>
            <a:spAutoFit/>
          </a:bodyPr>
          <a:lstStyle/>
          <a:p>
            <a:pPr>
              <a:defRPr/>
            </a:pPr>
            <a:r>
              <a:rPr lang="cs-CZ" dirty="0">
                <a:solidFill>
                  <a:schemeClr val="accent1">
                    <a:lumMod val="75000"/>
                  </a:schemeClr>
                </a:solidFill>
                <a:latin typeface="Arial" charset="0"/>
              </a:rPr>
              <a:t>↑</a:t>
            </a:r>
          </a:p>
        </p:txBody>
      </p:sp>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288" y="417513"/>
            <a:ext cx="8353425" cy="1035050"/>
          </a:xfrm>
        </p:spPr>
        <p:txBody>
          <a:bodyPr wrap="square" numCol="1" anchorCtr="0" compatLnSpc="1">
            <a:prstTxWarp prst="textNoShape">
              <a:avLst/>
            </a:prstTxWarp>
            <a:normAutofit fontScale="90000"/>
          </a:bodyPr>
          <a:lstStyle/>
          <a:p>
            <a:pPr eaLnBrk="1" hangingPunct="1">
              <a:defRPr/>
            </a:pPr>
            <a:r>
              <a:rPr lang="en-GB" altLang="cs-CZ" sz="4000" b="1" cap="none" dirty="0">
                <a:solidFill>
                  <a:schemeClr val="tx1"/>
                </a:solidFill>
                <a:latin typeface="Calibri Light" panose="020F0302020204030204" pitchFamily="34" charset="0"/>
                <a:cs typeface="Calibri Light" panose="020F0302020204030204" pitchFamily="34" charset="0"/>
              </a:rPr>
              <a:t>Treatment of secondary hyperparathyroidism</a:t>
            </a:r>
          </a:p>
        </p:txBody>
      </p:sp>
      <p:sp>
        <p:nvSpPr>
          <p:cNvPr id="14339" name="Rectangle 5"/>
          <p:cNvSpPr>
            <a:spLocks noGrp="1" noChangeArrowheads="1"/>
          </p:cNvSpPr>
          <p:nvPr>
            <p:ph type="body" idx="1"/>
          </p:nvPr>
        </p:nvSpPr>
        <p:spPr>
          <a:xfrm>
            <a:off x="395288" y="1773238"/>
            <a:ext cx="8640762" cy="4679950"/>
          </a:xfrm>
        </p:spPr>
        <p:txBody>
          <a:bodyPr/>
          <a:lstStyle/>
          <a:p>
            <a:pPr marL="452438" indent="-338138">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Calcium </a:t>
            </a:r>
            <a:r>
              <a:rPr lang="en-GB" altLang="cs-CZ" sz="2800" i="1" dirty="0" err="1">
                <a:solidFill>
                  <a:schemeClr val="tx1"/>
                </a:solidFill>
                <a:latin typeface="Calibri" panose="020F0502020204030204" pitchFamily="34" charset="0"/>
                <a:cs typeface="Calibri" panose="020F0502020204030204" pitchFamily="34" charset="0"/>
              </a:rPr>
              <a:t>p.o.</a:t>
            </a:r>
            <a:endParaRPr lang="en-GB" altLang="cs-CZ" sz="2800" i="1" dirty="0">
              <a:solidFill>
                <a:schemeClr val="tx1"/>
              </a:solidFill>
              <a:latin typeface="Calibri" panose="020F0502020204030204" pitchFamily="34" charset="0"/>
              <a:cs typeface="Calibri" panose="020F0502020204030204" pitchFamily="34" charset="0"/>
            </a:endParaRPr>
          </a:p>
          <a:p>
            <a:pPr marL="452438" indent="-338138">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1,25-dihydroxyvitamin D or 1α-</a:t>
            </a:r>
            <a:r>
              <a:rPr lang="en-GB" altLang="cs-CZ" sz="2800" dirty="0" err="1">
                <a:solidFill>
                  <a:schemeClr val="tx1"/>
                </a:solidFill>
                <a:latin typeface="Calibri" panose="020F0502020204030204" pitchFamily="34" charset="0"/>
                <a:cs typeface="Calibri" panose="020F0502020204030204" pitchFamily="34" charset="0"/>
              </a:rPr>
              <a:t>hydroxyvitamin</a:t>
            </a:r>
            <a:r>
              <a:rPr lang="en-GB" altLang="cs-CZ" sz="2800" dirty="0">
                <a:solidFill>
                  <a:schemeClr val="tx1"/>
                </a:solidFill>
                <a:latin typeface="Calibri" panose="020F0502020204030204" pitchFamily="34" charset="0"/>
                <a:cs typeface="Calibri" panose="020F0502020204030204" pitchFamily="34" charset="0"/>
              </a:rPr>
              <a:t> D</a:t>
            </a:r>
          </a:p>
          <a:p>
            <a:pPr marL="452438" indent="-338138">
              <a:spcBef>
                <a:spcPts val="1800"/>
              </a:spcBef>
              <a:buFontTx/>
              <a:buChar char="•"/>
            </a:pPr>
            <a:r>
              <a:rPr lang="en-GB" altLang="cs-CZ" sz="2800" dirty="0" err="1">
                <a:solidFill>
                  <a:schemeClr val="tx1"/>
                </a:solidFill>
                <a:latin typeface="Calibri" panose="020F0502020204030204" pitchFamily="34" charset="0"/>
                <a:cs typeface="Calibri" panose="020F0502020204030204" pitchFamily="34" charset="0"/>
              </a:rPr>
              <a:t>Paricalcitol</a:t>
            </a:r>
            <a:r>
              <a:rPr lang="en-GB" altLang="cs-CZ" sz="2800" dirty="0">
                <a:solidFill>
                  <a:schemeClr val="tx1"/>
                </a:solidFill>
                <a:latin typeface="Calibri" panose="020F0502020204030204" pitchFamily="34" charset="0"/>
                <a:cs typeface="Calibri" panose="020F0502020204030204" pitchFamily="34" charset="0"/>
              </a:rPr>
              <a:t> – synthetic analogue of vitamin D, inhibits PTH production and does not increase phosphate absorption</a:t>
            </a:r>
          </a:p>
          <a:p>
            <a:pPr marL="452438" indent="-338138">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Phosphate binders </a:t>
            </a:r>
          </a:p>
          <a:p>
            <a:pPr marL="452438" indent="-338138">
              <a:spcBef>
                <a:spcPts val="1800"/>
              </a:spcBef>
              <a:buFontTx/>
              <a:buChar char="•"/>
            </a:pPr>
            <a:r>
              <a:rPr lang="en-GB" altLang="cs-CZ" sz="2800" dirty="0" err="1">
                <a:solidFill>
                  <a:schemeClr val="tx1"/>
                </a:solidFill>
                <a:latin typeface="Calibri" panose="020F0502020204030204" pitchFamily="34" charset="0"/>
                <a:cs typeface="Calibri" panose="020F0502020204030204" pitchFamily="34" charset="0"/>
              </a:rPr>
              <a:t>Calcimimetics</a:t>
            </a:r>
            <a:r>
              <a:rPr lang="en-GB" altLang="cs-CZ" sz="2800" dirty="0">
                <a:solidFill>
                  <a:schemeClr val="tx1"/>
                </a:solidFill>
                <a:latin typeface="Calibri" panose="020F0502020204030204" pitchFamily="34" charset="0"/>
                <a:cs typeface="Calibri" panose="020F0502020204030204" pitchFamily="34" charset="0"/>
              </a:rPr>
              <a:t> </a:t>
            </a:r>
            <a:endParaRPr lang="en-GB" altLang="cs-CZ" sz="27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Autofit/>
          </a:bodyPr>
          <a:lstStyle/>
          <a:p>
            <a:pPr eaLnBrk="1" hangingPunct="1">
              <a:defRPr/>
            </a:pPr>
            <a:r>
              <a:rPr lang="en-GB" altLang="cs-CZ" sz="3600" b="1" cap="none" dirty="0">
                <a:solidFill>
                  <a:schemeClr val="tx1"/>
                </a:solidFill>
                <a:latin typeface="Calibri Light" panose="020F0302020204030204" pitchFamily="34" charset="0"/>
                <a:cs typeface="Calibri Light" panose="020F0302020204030204" pitchFamily="34" charset="0"/>
              </a:rPr>
              <a:t>Further course of the disease – calcium and phosphate metabolism</a:t>
            </a:r>
          </a:p>
        </p:txBody>
      </p:sp>
      <p:pic>
        <p:nvPicPr>
          <p:cNvPr id="180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731963"/>
            <a:ext cx="8156574"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28" name="TextovéPole 1"/>
          <p:cNvSpPr txBox="1">
            <a:spLocks noChangeArrowheads="1"/>
          </p:cNvSpPr>
          <p:nvPr/>
        </p:nvSpPr>
        <p:spPr bwMode="auto">
          <a:xfrm>
            <a:off x="640968" y="6156325"/>
            <a:ext cx="798829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dirty="0"/>
              <a:t>II/14            VI/15           XII/15           VI/16           XI/16           III/17        VI/17</a:t>
            </a:r>
          </a:p>
        </p:txBody>
      </p:sp>
      <p:sp>
        <p:nvSpPr>
          <p:cNvPr id="180229" name="TextovéPole 7"/>
          <p:cNvSpPr txBox="1">
            <a:spLocks noChangeArrowheads="1"/>
          </p:cNvSpPr>
          <p:nvPr/>
        </p:nvSpPr>
        <p:spPr bwMode="auto">
          <a:xfrm>
            <a:off x="971550" y="191452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a:t>mmol/l</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cs-CZ" sz="2800" b="1" dirty="0">
                <a:latin typeface="Calibri Light" panose="020F0302020204030204" pitchFamily="34" charset="0"/>
                <a:cs typeface="Calibri Light" panose="020F0302020204030204" pitchFamily="34" charset="0"/>
              </a:rPr>
              <a:t>Haemolytic anaemia</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755775"/>
            <a:ext cx="8143875"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en-GB" altLang="cs-CZ" sz="4000" b="1" cap="none" dirty="0">
                <a:solidFill>
                  <a:schemeClr val="tx1"/>
                </a:solidFill>
                <a:latin typeface="Calibri Light" panose="020F0302020204030204" pitchFamily="34" charset="0"/>
                <a:cs typeface="Calibri Light" panose="020F0302020204030204" pitchFamily="34" charset="0"/>
              </a:rPr>
              <a:t>Further course of the disease –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b="1" cap="none" dirty="0">
                <a:solidFill>
                  <a:schemeClr val="tx1"/>
                </a:solidFill>
                <a:latin typeface="Calibri Light" panose="020F0302020204030204" pitchFamily="34" charset="0"/>
                <a:cs typeface="Calibri Light" panose="020F0302020204030204" pitchFamily="34" charset="0"/>
              </a:rPr>
              <a:t>parathyroid hormone</a:t>
            </a:r>
          </a:p>
        </p:txBody>
      </p:sp>
      <p:sp>
        <p:nvSpPr>
          <p:cNvPr id="181252" name="TextovéPole 7"/>
          <p:cNvSpPr txBox="1">
            <a:spLocks noChangeArrowheads="1"/>
          </p:cNvSpPr>
          <p:nvPr/>
        </p:nvSpPr>
        <p:spPr bwMode="auto">
          <a:xfrm>
            <a:off x="827088" y="6156325"/>
            <a:ext cx="78073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dirty="0"/>
              <a:t>   II/14           VI/15          XII/15          VI/16          XI/16          III/17        VI/17</a:t>
            </a:r>
          </a:p>
        </p:txBody>
      </p:sp>
      <p:sp>
        <p:nvSpPr>
          <p:cNvPr id="181253" name="TextovéPole 1"/>
          <p:cNvSpPr txBox="1">
            <a:spLocks noChangeArrowheads="1"/>
          </p:cNvSpPr>
          <p:nvPr/>
        </p:nvSpPr>
        <p:spPr bwMode="auto">
          <a:xfrm>
            <a:off x="1042988" y="17510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b="0"/>
              <a:t>ng/l</a:t>
            </a:r>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Establishing the diagnosis</a:t>
            </a:r>
          </a:p>
        </p:txBody>
      </p:sp>
      <p:sp>
        <p:nvSpPr>
          <p:cNvPr id="45059" name="Rectangle 3"/>
          <p:cNvSpPr>
            <a:spLocks noGrp="1" noChangeArrowheads="1"/>
          </p:cNvSpPr>
          <p:nvPr>
            <p:ph type="body" idx="1"/>
          </p:nvPr>
        </p:nvSpPr>
        <p:spPr>
          <a:xfrm>
            <a:off x="468313" y="1847953"/>
            <a:ext cx="8496300" cy="4563343"/>
          </a:xfrm>
        </p:spPr>
        <p:txBody>
          <a:bodyPr/>
          <a:lstStyle/>
          <a:p>
            <a:pPr marL="452438" indent="-338138">
              <a:spcBef>
                <a:spcPts val="1200"/>
              </a:spcBef>
            </a:pPr>
            <a:r>
              <a:rPr lang="en-GB" altLang="cs-CZ" sz="2800" dirty="0">
                <a:solidFill>
                  <a:schemeClr val="tx1"/>
                </a:solidFill>
                <a:latin typeface="Calibri" panose="020F0502020204030204" pitchFamily="34" charset="0"/>
                <a:cs typeface="Calibri" panose="020F0502020204030204" pitchFamily="34" charset="0"/>
              </a:rPr>
              <a:t>Despite the treatment of secondary hyperparathyroidism, the concentration of intact parathyroid hormone (</a:t>
            </a:r>
            <a:r>
              <a:rPr lang="en-GB" altLang="cs-CZ" sz="2800" dirty="0" err="1">
                <a:solidFill>
                  <a:schemeClr val="tx1"/>
                </a:solidFill>
                <a:latin typeface="Calibri" panose="020F0502020204030204" pitchFamily="34" charset="0"/>
                <a:cs typeface="Calibri" panose="020F0502020204030204" pitchFamily="34" charset="0"/>
              </a:rPr>
              <a:t>iPTH</a:t>
            </a:r>
            <a:r>
              <a:rPr lang="en-GB" altLang="cs-CZ" sz="2800" dirty="0">
                <a:solidFill>
                  <a:schemeClr val="tx1"/>
                </a:solidFill>
                <a:latin typeface="Calibri" panose="020F0502020204030204" pitchFamily="34" charset="0"/>
                <a:cs typeface="Calibri" panose="020F0502020204030204" pitchFamily="34" charset="0"/>
              </a:rPr>
              <a:t>) and eventually serum calcium increased.</a:t>
            </a:r>
          </a:p>
          <a:p>
            <a:pPr marL="452438" indent="-338138">
              <a:spcBef>
                <a:spcPts val="1200"/>
              </a:spcBef>
            </a:pPr>
            <a:r>
              <a:rPr lang="en-GB" altLang="cs-CZ" sz="2800" dirty="0">
                <a:solidFill>
                  <a:schemeClr val="tx1"/>
                </a:solidFill>
                <a:latin typeface="Calibri" panose="020F0502020204030204" pitchFamily="34" charset="0"/>
                <a:cs typeface="Calibri" panose="020F0502020204030204" pitchFamily="34" charset="0"/>
              </a:rPr>
              <a:t>The high calcium-phosphate product indicated the risk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of metastatic calcification. </a:t>
            </a:r>
          </a:p>
          <a:p>
            <a:pPr marL="452438" indent="-338138">
              <a:spcBef>
                <a:spcPts val="1200"/>
              </a:spcBef>
            </a:pPr>
            <a:r>
              <a:rPr lang="en-GB" altLang="cs-CZ" sz="2800" dirty="0">
                <a:solidFill>
                  <a:schemeClr val="tx1"/>
                </a:solidFill>
                <a:latin typeface="Calibri" panose="020F0502020204030204" pitchFamily="34" charset="0"/>
                <a:cs typeface="Calibri" panose="020F0502020204030204" pitchFamily="34" charset="0"/>
              </a:rPr>
              <a:t>The patient underwent CT scan of the parathyroid glands with the finding of adenoma of the right lower parathyroid gland (29 × 30 × 43 mm). Subsequently, extirpation of the adenoma was performed.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817688"/>
            <a:ext cx="8353425"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Autofit/>
          </a:bodyPr>
          <a:lstStyle/>
          <a:p>
            <a:pPr eaLnBrk="1" hangingPunct="1">
              <a:defRPr/>
            </a:pPr>
            <a:r>
              <a:rPr lang="en-GB" altLang="cs-CZ" sz="3600" b="1" cap="none" dirty="0">
                <a:solidFill>
                  <a:schemeClr val="tx1"/>
                </a:solidFill>
                <a:latin typeface="Calibri Light" panose="020F0302020204030204" pitchFamily="34" charset="0"/>
                <a:cs typeface="Calibri Light" panose="020F0302020204030204" pitchFamily="34" charset="0"/>
              </a:rPr>
              <a:t>Postoperative course –</a:t>
            </a:r>
            <a:br>
              <a:rPr lang="en-GB" altLang="cs-CZ" sz="3600" b="1" cap="none" dirty="0">
                <a:solidFill>
                  <a:schemeClr val="tx1"/>
                </a:solidFill>
                <a:latin typeface="Calibri Light" panose="020F0302020204030204" pitchFamily="34" charset="0"/>
                <a:cs typeface="Calibri Light" panose="020F0302020204030204" pitchFamily="34" charset="0"/>
              </a:rPr>
            </a:br>
            <a:r>
              <a:rPr lang="en-GB" altLang="cs-CZ" sz="3600" b="1" cap="none" dirty="0">
                <a:solidFill>
                  <a:schemeClr val="tx1"/>
                </a:solidFill>
                <a:latin typeface="Calibri Light" panose="020F0302020204030204" pitchFamily="34" charset="0"/>
                <a:cs typeface="Calibri Light" panose="020F0302020204030204" pitchFamily="34" charset="0"/>
              </a:rPr>
              <a:t> calcium and phosphate metabolism</a:t>
            </a:r>
          </a:p>
        </p:txBody>
      </p:sp>
      <p:sp>
        <p:nvSpPr>
          <p:cNvPr id="183300" name="TextovéPole 1"/>
          <p:cNvSpPr txBox="1">
            <a:spLocks noChangeArrowheads="1"/>
          </p:cNvSpPr>
          <p:nvPr/>
        </p:nvSpPr>
        <p:spPr bwMode="auto">
          <a:xfrm>
            <a:off x="488950" y="6156325"/>
            <a:ext cx="82677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dirty="0"/>
              <a:t>IVI17               </a:t>
            </a:r>
            <a:r>
              <a:rPr lang="cs-CZ" altLang="cs-CZ" b="0" dirty="0" err="1"/>
              <a:t>before</a:t>
            </a:r>
            <a:r>
              <a:rPr lang="cs-CZ" altLang="cs-CZ" b="0" dirty="0"/>
              <a:t> VI/17            </a:t>
            </a:r>
            <a:r>
              <a:rPr lang="cs-CZ" altLang="cs-CZ" b="0" dirty="0" err="1"/>
              <a:t>after</a:t>
            </a:r>
            <a:r>
              <a:rPr lang="cs-CZ" altLang="cs-CZ" b="0" dirty="0"/>
              <a:t> VII/17               IX/17 I/18</a:t>
            </a:r>
          </a:p>
        </p:txBody>
      </p:sp>
      <p:sp>
        <p:nvSpPr>
          <p:cNvPr id="183301" name="TextovéPole 2"/>
          <p:cNvSpPr txBox="1">
            <a:spLocks noChangeArrowheads="1"/>
          </p:cNvSpPr>
          <p:nvPr/>
        </p:nvSpPr>
        <p:spPr bwMode="auto">
          <a:xfrm>
            <a:off x="827088" y="1978025"/>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a:t>mmol/l</a:t>
            </a:r>
          </a:p>
        </p:txBody>
      </p:sp>
      <p:cxnSp>
        <p:nvCxnSpPr>
          <p:cNvPr id="5" name="Přímá spojnice se šipkou 4"/>
          <p:cNvCxnSpPr/>
          <p:nvPr/>
        </p:nvCxnSpPr>
        <p:spPr>
          <a:xfrm flipH="1">
            <a:off x="2822575" y="4489450"/>
            <a:ext cx="431800" cy="5048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Autofit/>
          </a:bodyPr>
          <a:lstStyle/>
          <a:p>
            <a:pPr eaLnBrk="1" hangingPunct="1"/>
            <a:r>
              <a:rPr lang="en-GB" altLang="cs-CZ" sz="3600" b="1" cap="none" dirty="0">
                <a:solidFill>
                  <a:schemeClr val="tx1"/>
                </a:solidFill>
                <a:latin typeface="Calibri Light" panose="020F0302020204030204" pitchFamily="34" charset="0"/>
                <a:cs typeface="Calibri Light" panose="020F0302020204030204" pitchFamily="34" charset="0"/>
              </a:rPr>
              <a:t>Postoperative course – </a:t>
            </a:r>
            <a:br>
              <a:rPr lang="en-GB" altLang="cs-CZ" sz="3600" b="1" cap="none" dirty="0">
                <a:solidFill>
                  <a:schemeClr val="tx1"/>
                </a:solidFill>
                <a:latin typeface="Calibri Light" panose="020F0302020204030204" pitchFamily="34" charset="0"/>
                <a:cs typeface="Calibri Light" panose="020F0302020204030204" pitchFamily="34" charset="0"/>
              </a:rPr>
            </a:br>
            <a:r>
              <a:rPr lang="en-GB" altLang="cs-CZ" sz="3600" b="1" cap="none" dirty="0">
                <a:solidFill>
                  <a:schemeClr val="tx1"/>
                </a:solidFill>
                <a:latin typeface="Calibri Light" panose="020F0302020204030204" pitchFamily="34" charset="0"/>
                <a:cs typeface="Calibri Light" panose="020F0302020204030204" pitchFamily="34" charset="0"/>
              </a:rPr>
              <a:t>parathyroid hormone</a:t>
            </a:r>
          </a:p>
        </p:txBody>
      </p:sp>
      <p:pic>
        <p:nvPicPr>
          <p:cNvPr id="185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752600"/>
            <a:ext cx="8256588"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48" name="TextovéPole 5"/>
          <p:cNvSpPr txBox="1">
            <a:spLocks noChangeArrowheads="1"/>
          </p:cNvSpPr>
          <p:nvPr/>
        </p:nvSpPr>
        <p:spPr bwMode="auto">
          <a:xfrm>
            <a:off x="468313" y="6197600"/>
            <a:ext cx="81867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b="0" dirty="0"/>
              <a:t>    IVI17                </a:t>
            </a:r>
            <a:r>
              <a:rPr lang="cs-CZ" altLang="cs-CZ" b="0" dirty="0" err="1"/>
              <a:t>before</a:t>
            </a:r>
            <a:r>
              <a:rPr lang="cs-CZ" altLang="cs-CZ" b="0" dirty="0"/>
              <a:t> VI/17           </a:t>
            </a:r>
            <a:r>
              <a:rPr lang="cs-CZ" altLang="cs-CZ" b="0" dirty="0" err="1"/>
              <a:t>after</a:t>
            </a:r>
            <a:r>
              <a:rPr lang="cs-CZ" altLang="cs-CZ" b="0" dirty="0"/>
              <a:t> VII/17             IX/17 I/18</a:t>
            </a:r>
          </a:p>
        </p:txBody>
      </p:sp>
      <p:sp>
        <p:nvSpPr>
          <p:cNvPr id="185349" name="TextovéPole 6"/>
          <p:cNvSpPr txBox="1">
            <a:spLocks noChangeArrowheads="1"/>
          </p:cNvSpPr>
          <p:nvPr/>
        </p:nvSpPr>
        <p:spPr bwMode="auto">
          <a:xfrm>
            <a:off x="1042988" y="188595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b="0"/>
              <a:t>ng/l</a:t>
            </a:r>
          </a:p>
        </p:txBody>
      </p:sp>
    </p:spTree>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Conclusion</a:t>
            </a:r>
          </a:p>
        </p:txBody>
      </p:sp>
      <p:sp>
        <p:nvSpPr>
          <p:cNvPr id="45059" name="Rectangle 3"/>
          <p:cNvSpPr>
            <a:spLocks noGrp="1" noChangeArrowheads="1"/>
          </p:cNvSpPr>
          <p:nvPr>
            <p:ph type="body" idx="1"/>
          </p:nvPr>
        </p:nvSpPr>
        <p:spPr>
          <a:xfrm>
            <a:off x="468313" y="1772816"/>
            <a:ext cx="8496300" cy="4896272"/>
          </a:xfrm>
        </p:spPr>
        <p:txBody>
          <a:bodyPr/>
          <a:lstStyle/>
          <a:p>
            <a:pPr>
              <a:spcBef>
                <a:spcPts val="1800"/>
              </a:spcBef>
            </a:pPr>
            <a:r>
              <a:rPr lang="en-GB" altLang="cs-CZ" dirty="0">
                <a:solidFill>
                  <a:schemeClr val="tx1"/>
                </a:solidFill>
                <a:latin typeface="Calibri" panose="020F0502020204030204" pitchFamily="34" charset="0"/>
                <a:cs typeface="Calibri" panose="020F0502020204030204" pitchFamily="34" charset="0"/>
              </a:rPr>
              <a:t>The patient developed a parathyroid adenoma as a result of long-standing secondary hyperparathyroidism, which escaped follow-up – it was </a:t>
            </a:r>
            <a:r>
              <a:rPr lang="en-GB" altLang="cs-CZ" dirty="0">
                <a:solidFill>
                  <a:schemeClr val="accent1">
                    <a:lumMod val="75000"/>
                  </a:schemeClr>
                </a:solidFill>
                <a:latin typeface="Calibri" panose="020F0502020204030204" pitchFamily="34" charset="0"/>
                <a:cs typeface="Calibri" panose="020F0502020204030204" pitchFamily="34" charset="0"/>
              </a:rPr>
              <a:t>tertiary hyperparathyroidism</a:t>
            </a:r>
            <a:r>
              <a:rPr lang="en-GB" altLang="cs-CZ" dirty="0">
                <a:solidFill>
                  <a:schemeClr val="tx1"/>
                </a:solidFill>
                <a:latin typeface="Calibri" panose="020F0502020204030204" pitchFamily="34" charset="0"/>
                <a:cs typeface="Calibri" panose="020F0502020204030204" pitchFamily="34" charset="0"/>
              </a:rPr>
              <a:t>. </a:t>
            </a:r>
          </a:p>
          <a:p>
            <a:pPr>
              <a:spcBef>
                <a:spcPts val="1200"/>
              </a:spcBef>
            </a:pPr>
            <a:r>
              <a:rPr lang="en-GB" altLang="cs-CZ" dirty="0">
                <a:solidFill>
                  <a:schemeClr val="tx1"/>
                </a:solidFill>
                <a:latin typeface="Calibri" panose="020F0502020204030204" pitchFamily="34" charset="0"/>
                <a:cs typeface="Calibri" panose="020F0502020204030204" pitchFamily="34" charset="0"/>
              </a:rPr>
              <a:t>It is characterized by increasing concentrations of PTH and Ca; the effect of PTH on the renal tubules could not manifest itself due to chronic renal failure, therefore the concentration of inorganic phosphate in the blood serum did not decrease.</a:t>
            </a:r>
          </a:p>
          <a:p>
            <a:pPr>
              <a:spcBef>
                <a:spcPts val="1200"/>
              </a:spcBef>
            </a:pPr>
            <a:r>
              <a:rPr lang="en-GB" altLang="cs-CZ" dirty="0">
                <a:solidFill>
                  <a:schemeClr val="tx1"/>
                </a:solidFill>
                <a:latin typeface="Calibri" panose="020F0502020204030204" pitchFamily="34" charset="0"/>
                <a:cs typeface="Calibri" panose="020F0502020204030204" pitchFamily="34" charset="0"/>
              </a:rPr>
              <a:t>The reason for the sudden onset of hypocalcaemia after adenoma extirpation is the intense Ca uptake from the ECF du</a:t>
            </a:r>
            <a:r>
              <a:rPr lang="cs-CZ" altLang="cs-CZ" dirty="0">
                <a:solidFill>
                  <a:schemeClr val="tx1"/>
                </a:solidFill>
                <a:latin typeface="Calibri" panose="020F0502020204030204" pitchFamily="34" charset="0"/>
                <a:cs typeface="Calibri" panose="020F0502020204030204" pitchFamily="34" charset="0"/>
              </a:rPr>
              <a:t>e to</a:t>
            </a:r>
            <a:r>
              <a:rPr lang="en-GB" altLang="cs-CZ" dirty="0">
                <a:solidFill>
                  <a:schemeClr val="tx1"/>
                </a:solidFill>
                <a:latin typeface="Calibri" panose="020F0502020204030204" pitchFamily="34" charset="0"/>
                <a:cs typeface="Calibri" panose="020F0502020204030204" pitchFamily="34" charset="0"/>
              </a:rPr>
              <a:t> the skeletal demineralization that occurred during the previous years ("hungry bone syndrome"). The transitional period should be bridged by </a:t>
            </a:r>
            <a:r>
              <a:rPr lang="en-GB" altLang="cs-CZ" i="1" dirty="0" err="1">
                <a:solidFill>
                  <a:schemeClr val="tx1"/>
                </a:solidFill>
                <a:latin typeface="Calibri" panose="020F0502020204030204" pitchFamily="34" charset="0"/>
                <a:cs typeface="Calibri" panose="020F0502020204030204" pitchFamily="34" charset="0"/>
              </a:rPr>
              <a:t>i.v.</a:t>
            </a:r>
            <a:r>
              <a:rPr lang="en-GB" altLang="cs-CZ" i="1" dirty="0">
                <a:solidFill>
                  <a:schemeClr val="tx1"/>
                </a:solidFill>
                <a:latin typeface="Calibri" panose="020F0502020204030204" pitchFamily="34" charset="0"/>
                <a:cs typeface="Calibri" panose="020F0502020204030204" pitchFamily="34" charset="0"/>
              </a:rPr>
              <a:t> </a:t>
            </a:r>
            <a:r>
              <a:rPr lang="en-GB" altLang="cs-CZ" dirty="0">
                <a:solidFill>
                  <a:schemeClr val="tx1"/>
                </a:solidFill>
                <a:latin typeface="Calibri" panose="020F0502020204030204" pitchFamily="34" charset="0"/>
                <a:cs typeface="Calibri" panose="020F0502020204030204" pitchFamily="34" charset="0"/>
              </a:rPr>
              <a:t>calcium administration.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 </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en-GB" sz="2800" b="1" dirty="0">
                <a:latin typeface="Calibri Light" panose="020F0302020204030204" pitchFamily="34" charset="0"/>
                <a:cs typeface="Calibri Light" panose="020F0302020204030204" pitchFamily="34" charset="0"/>
              </a:rPr>
              <a:t>Ethylene glycol poisoning</a:t>
            </a:r>
          </a:p>
        </p:txBody>
      </p:sp>
    </p:spTree>
    <p:custDataLst>
      <p:tags r:id="rId1"/>
    </p:custData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bwMode="auto">
          <a:xfrm>
            <a:off x="539750" y="449263"/>
            <a:ext cx="8070850" cy="1035050"/>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Current disease</a:t>
            </a:r>
          </a:p>
        </p:txBody>
      </p:sp>
      <p:sp>
        <p:nvSpPr>
          <p:cNvPr id="13315" name="Rectangle 5"/>
          <p:cNvSpPr>
            <a:spLocks noGrp="1" noChangeArrowheads="1"/>
          </p:cNvSpPr>
          <p:nvPr>
            <p:ph type="body" idx="1"/>
          </p:nvPr>
        </p:nvSpPr>
        <p:spPr>
          <a:xfrm>
            <a:off x="539750" y="1843087"/>
            <a:ext cx="8496300" cy="4565649"/>
          </a:xfrm>
          <a:noFill/>
        </p:spPr>
        <p:txBody>
          <a:bodyPr/>
          <a:lstStyle/>
          <a:p>
            <a:pPr indent="-323850" eaLnBrk="1" hangingPunct="1">
              <a:spcBef>
                <a:spcPts val="1800"/>
              </a:spcBef>
            </a:pPr>
            <a:r>
              <a:rPr lang="en-GB" altLang="cs-CZ" sz="3200" dirty="0">
                <a:solidFill>
                  <a:schemeClr val="tx1"/>
                </a:solidFill>
                <a:latin typeface="Calibri" panose="020F0502020204030204" pitchFamily="34" charset="0"/>
                <a:cs typeface="Calibri" panose="020F0502020204030204" pitchFamily="34" charset="0"/>
              </a:rPr>
              <a:t>The 36-year-old patient was last seen by her family between 2 and 3 p.m. She was planning Christmas with her mother at noon and was out of trouble</a:t>
            </a:r>
          </a:p>
          <a:p>
            <a:pPr indent="-323850" eaLnBrk="1" hangingPunct="1">
              <a:spcBef>
                <a:spcPts val="1800"/>
              </a:spcBef>
            </a:pPr>
            <a:r>
              <a:rPr lang="cs-CZ" altLang="cs-CZ" sz="3200" dirty="0">
                <a:solidFill>
                  <a:schemeClr val="tx1"/>
                </a:solidFill>
                <a:latin typeface="Calibri" panose="020F0502020204030204" pitchFamily="34" charset="0"/>
                <a:cs typeface="Calibri" panose="020F0502020204030204" pitchFamily="34" charset="0"/>
              </a:rPr>
              <a:t>8 p.</a:t>
            </a:r>
            <a:r>
              <a:rPr lang="cs-CZ" altLang="cs-CZ" sz="800" dirty="0">
                <a:solidFill>
                  <a:schemeClr val="tx1"/>
                </a:solidFill>
                <a:latin typeface="Calibri" panose="020F0502020204030204" pitchFamily="34" charset="0"/>
                <a:cs typeface="Calibri" panose="020F0502020204030204" pitchFamily="34" charset="0"/>
              </a:rPr>
              <a:t> </a:t>
            </a:r>
            <a:r>
              <a:rPr lang="cs-CZ" altLang="cs-CZ" sz="3200" dirty="0">
                <a:solidFill>
                  <a:schemeClr val="tx1"/>
                </a:solidFill>
                <a:latin typeface="Calibri" panose="020F0502020204030204" pitchFamily="34" charset="0"/>
                <a:cs typeface="Calibri" panose="020F0502020204030204" pitchFamily="34" charset="0"/>
              </a:rPr>
              <a:t>m. </a:t>
            </a:r>
            <a:r>
              <a:rPr lang="en-GB" altLang="cs-CZ" sz="3200" dirty="0">
                <a:solidFill>
                  <a:schemeClr val="tx1"/>
                </a:solidFill>
                <a:latin typeface="Calibri" panose="020F0502020204030204" pitchFamily="34" charset="0"/>
                <a:cs typeface="Calibri" panose="020F0502020204030204" pitchFamily="34" charset="0"/>
              </a:rPr>
              <a:t>she was found unconscious, grunting, vomiting</a:t>
            </a:r>
          </a:p>
          <a:p>
            <a:pPr indent="-323850" eaLnBrk="1" hangingPunct="1">
              <a:spcBef>
                <a:spcPts val="1800"/>
              </a:spcBef>
            </a:pPr>
            <a:r>
              <a:rPr lang="en-GB" altLang="cs-CZ" sz="3200" dirty="0">
                <a:solidFill>
                  <a:schemeClr val="tx1"/>
                </a:solidFill>
                <a:latin typeface="Calibri" panose="020F0502020204030204" pitchFamily="34" charset="0"/>
                <a:cs typeface="Calibri" panose="020F0502020204030204" pitchFamily="34" charset="0"/>
              </a:rPr>
              <a:t>She was taken to University Hospital to the acute ward</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History</a:t>
            </a:r>
          </a:p>
        </p:txBody>
      </p:sp>
      <p:sp>
        <p:nvSpPr>
          <p:cNvPr id="14339" name="Rectangle 5"/>
          <p:cNvSpPr>
            <a:spLocks noGrp="1" noChangeArrowheads="1"/>
          </p:cNvSpPr>
          <p:nvPr>
            <p:ph type="body" idx="1"/>
          </p:nvPr>
        </p:nvSpPr>
        <p:spPr>
          <a:xfrm>
            <a:off x="334161" y="1773238"/>
            <a:ext cx="8748464" cy="4896122"/>
          </a:xfrm>
          <a:noFill/>
        </p:spPr>
        <p:txBody>
          <a:bodyPr/>
          <a:lstStyle/>
          <a:p>
            <a:pPr indent="-323850" eaLnBrk="1" hangingPunct="1">
              <a:spcBef>
                <a:spcPts val="1200"/>
              </a:spcBef>
            </a:pPr>
            <a:r>
              <a:rPr lang="en-GB" altLang="cs-CZ" sz="2500" dirty="0">
                <a:solidFill>
                  <a:schemeClr val="tx1"/>
                </a:solidFill>
                <a:latin typeface="Calibri" panose="020F0502020204030204" pitchFamily="34" charset="0"/>
                <a:cs typeface="Calibri" panose="020F0502020204030204" pitchFamily="34" charset="0"/>
              </a:rPr>
              <a:t>Mental anorexia, bulimia from 18 years of age</a:t>
            </a:r>
          </a:p>
          <a:p>
            <a:pPr indent="-323850" eaLnBrk="1" hangingPunct="1">
              <a:spcBef>
                <a:spcPts val="1200"/>
              </a:spcBef>
            </a:pPr>
            <a:r>
              <a:rPr lang="en-GB" altLang="cs-CZ" sz="2500" dirty="0">
                <a:solidFill>
                  <a:schemeClr val="tx1"/>
                </a:solidFill>
                <a:latin typeface="Calibri" panose="020F0502020204030204" pitchFamily="34" charset="0"/>
                <a:cs typeface="Calibri" panose="020F0502020204030204" pitchFamily="34" charset="0"/>
              </a:rPr>
              <a:t>Since 2001, she has been drinking alcohol more frequently, </a:t>
            </a:r>
            <a:br>
              <a:rPr lang="en-GB" altLang="cs-CZ" sz="2500" dirty="0">
                <a:solidFill>
                  <a:schemeClr val="tx1"/>
                </a:solidFill>
                <a:latin typeface="Calibri" panose="020F0502020204030204" pitchFamily="34" charset="0"/>
                <a:cs typeface="Calibri" panose="020F0502020204030204" pitchFamily="34" charset="0"/>
              </a:rPr>
            </a:br>
            <a:r>
              <a:rPr lang="en-GB" altLang="cs-CZ" sz="2500" dirty="0">
                <a:solidFill>
                  <a:schemeClr val="tx1"/>
                </a:solidFill>
                <a:latin typeface="Calibri" panose="020F0502020204030204" pitchFamily="34" charset="0"/>
                <a:cs typeface="Calibri" panose="020F0502020204030204" pitchFamily="34" charset="0"/>
              </a:rPr>
              <a:t>has been treated for alcoholism several times, has violated her regime</a:t>
            </a:r>
          </a:p>
          <a:p>
            <a:pPr indent="-323850" eaLnBrk="1" hangingPunct="1">
              <a:spcBef>
                <a:spcPts val="1200"/>
              </a:spcBef>
            </a:pPr>
            <a:r>
              <a:rPr lang="en-GB" altLang="cs-CZ" sz="2500" dirty="0">
                <a:solidFill>
                  <a:schemeClr val="tx1"/>
                </a:solidFill>
                <a:latin typeface="Calibri" panose="020F0502020204030204" pitchFamily="34" charset="0"/>
                <a:cs typeface="Calibri" panose="020F0502020204030204" pitchFamily="34" charset="0"/>
              </a:rPr>
              <a:t>Last admitted to drinking 0.5 litres of vodka a day 3 months ago</a:t>
            </a:r>
          </a:p>
          <a:p>
            <a:pPr indent="-323850" eaLnBrk="1" hangingPunct="1">
              <a:spcBef>
                <a:spcPts val="1200"/>
              </a:spcBef>
            </a:pPr>
            <a:r>
              <a:rPr lang="en-GB" altLang="cs-CZ" sz="2500" dirty="0">
                <a:solidFill>
                  <a:schemeClr val="tx1"/>
                </a:solidFill>
                <a:latin typeface="Calibri" panose="020F0502020204030204" pitchFamily="34" charset="0"/>
                <a:cs typeface="Calibri" panose="020F0502020204030204" pitchFamily="34" charset="0"/>
              </a:rPr>
              <a:t>2 days before admission she was discharged from the detoxification unit of the Psychiatric Clinic of the University Hospital in Pilsen, where she was treated for alcoholism</a:t>
            </a:r>
          </a:p>
          <a:p>
            <a:pPr indent="-323850" eaLnBrk="1" hangingPunct="1">
              <a:spcBef>
                <a:spcPts val="1200"/>
              </a:spcBef>
            </a:pPr>
            <a:r>
              <a:rPr lang="en-GB" altLang="cs-CZ" sz="2500" dirty="0">
                <a:solidFill>
                  <a:schemeClr val="tx1"/>
                </a:solidFill>
                <a:latin typeface="Calibri" panose="020F0502020204030204" pitchFamily="34" charset="0"/>
                <a:cs typeface="Calibri" panose="020F0502020204030204" pitchFamily="34" charset="0"/>
              </a:rPr>
              <a:t>Previously repeatedly hospitalized for septic condition due to pneumonia, metabolic disorder due to alcoholic excesses and bulimia</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Initial laboratory finding</a:t>
            </a:r>
          </a:p>
        </p:txBody>
      </p:sp>
      <p:graphicFrame>
        <p:nvGraphicFramePr>
          <p:cNvPr id="3" name="Tabulka 2"/>
          <p:cNvGraphicFramePr>
            <a:graphicFrameLocks noGrp="1"/>
          </p:cNvGraphicFramePr>
          <p:nvPr>
            <p:extLst>
              <p:ext uri="{D42A27DB-BD31-4B8C-83A1-F6EECF244321}">
                <p14:modId xmlns:p14="http://schemas.microsoft.com/office/powerpoint/2010/main" val="4073799488"/>
              </p:ext>
            </p:extLst>
          </p:nvPr>
        </p:nvGraphicFramePr>
        <p:xfrm>
          <a:off x="2051497" y="1628775"/>
          <a:ext cx="5040783" cy="5133976"/>
        </p:xfrm>
        <a:graphic>
          <a:graphicData uri="http://schemas.openxmlformats.org/drawingml/2006/table">
            <a:tbl>
              <a:tblPr firstRow="1" bandRow="1">
                <a:tableStyleId>{5C22544A-7EE6-4342-B048-85BDC9FD1C3A}</a:tableStyleId>
              </a:tblPr>
              <a:tblGrid>
                <a:gridCol w="2307596">
                  <a:extLst>
                    <a:ext uri="{9D8B030D-6E8A-4147-A177-3AD203B41FA5}">
                      <a16:colId xmlns:a16="http://schemas.microsoft.com/office/drawing/2014/main" val="20000"/>
                    </a:ext>
                  </a:extLst>
                </a:gridCol>
                <a:gridCol w="911063">
                  <a:extLst>
                    <a:ext uri="{9D8B030D-6E8A-4147-A177-3AD203B41FA5}">
                      <a16:colId xmlns:a16="http://schemas.microsoft.com/office/drawing/2014/main" val="20001"/>
                    </a:ext>
                  </a:extLst>
                </a:gridCol>
                <a:gridCol w="1822124">
                  <a:extLst>
                    <a:ext uri="{9D8B030D-6E8A-4147-A177-3AD203B41FA5}">
                      <a16:colId xmlns:a16="http://schemas.microsoft.com/office/drawing/2014/main" val="20002"/>
                    </a:ext>
                  </a:extLst>
                </a:gridCol>
              </a:tblGrid>
              <a:tr h="368036">
                <a:tc gridSpan="2">
                  <a:txBody>
                    <a:bodyPr/>
                    <a:lstStyle/>
                    <a:p>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00" marB="45700"/>
                </a:tc>
                <a:tc hMerge="1">
                  <a:txBody>
                    <a:bodyPr/>
                    <a:lstStyle/>
                    <a:p>
                      <a:pPr algn="ctr"/>
                      <a:endParaRPr lang="cs-CZ" dirty="0"/>
                    </a:p>
                  </a:txBody>
                  <a:tcPr/>
                </a:tc>
                <a:tc>
                  <a:txBody>
                    <a:bodyPr/>
                    <a:lstStyle/>
                    <a:p>
                      <a:r>
                        <a:rPr lang="cs-CZ" sz="1800" dirty="0">
                          <a:latin typeface="Calibri" panose="020F0502020204030204" pitchFamily="34" charset="0"/>
                          <a:cs typeface="Calibri" panose="020F0502020204030204" pitchFamily="34" charset="0"/>
                        </a:rPr>
                        <a:t>Unit</a:t>
                      </a:r>
                    </a:p>
                  </a:txBody>
                  <a:tcPr marL="91451" marR="91451" marT="45700" marB="45700"/>
                </a:tc>
                <a:extLst>
                  <a:ext uri="{0D108BD9-81ED-4DB2-BD59-A6C34878D82A}">
                    <a16:rowId xmlns:a16="http://schemas.microsoft.com/office/drawing/2014/main" val="10000"/>
                  </a:ext>
                </a:extLst>
              </a:tr>
              <a:tr h="368036">
                <a:tc>
                  <a:txBody>
                    <a:bodyPr/>
                    <a:lstStyle/>
                    <a:p>
                      <a:r>
                        <a:rPr lang="cs-CZ" sz="1800" baseline="0" dirty="0">
                          <a:latin typeface="Calibri" panose="020F0502020204030204" pitchFamily="34" charset="0"/>
                          <a:cs typeface="Calibri" panose="020F0502020204030204" pitchFamily="34" charset="0"/>
                        </a:rPr>
                        <a:t>pH</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6,93</a:t>
                      </a:r>
                    </a:p>
                  </a:txBody>
                  <a:tcPr marL="91451" marR="91451" marT="45700" marB="45700"/>
                </a:tc>
                <a:tc>
                  <a:txBody>
                    <a:bodyPr/>
                    <a:lstStyle/>
                    <a:p>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01"/>
                  </a:ext>
                </a:extLst>
              </a:tr>
              <a:tr h="368036">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4,2</a:t>
                      </a:r>
                    </a:p>
                  </a:txBody>
                  <a:tcPr marL="91451" marR="91451" marT="45700" marB="45700"/>
                </a:tc>
                <a:tc>
                  <a:txBody>
                    <a:bodyPr/>
                    <a:lstStyle/>
                    <a:p>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02"/>
                  </a:ext>
                </a:extLst>
              </a:tr>
              <a:tr h="368036">
                <a:tc>
                  <a:txBody>
                    <a:bodyPr/>
                    <a:lstStyle/>
                    <a:p>
                      <a:r>
                        <a:rPr lang="cs-CZ" sz="1800" dirty="0">
                          <a:latin typeface="Calibri" panose="020F0502020204030204" pitchFamily="34" charset="0"/>
                          <a:cs typeface="Calibri" panose="020F0502020204030204" pitchFamily="34" charset="0"/>
                        </a:rPr>
                        <a:t>BE</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- 25.9</a:t>
                      </a:r>
                    </a:p>
                  </a:txBody>
                  <a:tcPr marL="91451" marR="91451" marT="45700" marB="45700"/>
                </a:tc>
                <a:tc>
                  <a:txBody>
                    <a:bodyPr/>
                    <a:lstStyle/>
                    <a:p>
                      <a:r>
                        <a:rPr lang="cs-CZ" sz="1800" dirty="0">
                          <a:latin typeface="Calibri" panose="020F0502020204030204" pitchFamily="34" charset="0"/>
                          <a:cs typeface="Calibri" panose="020F0502020204030204" pitchFamily="34" charset="0"/>
                        </a:rPr>
                        <a:t>mmol/l</a:t>
                      </a:r>
                    </a:p>
                  </a:txBody>
                  <a:tcPr marL="91451" marR="91451" marT="45700" marB="45700"/>
                </a:tc>
                <a:extLst>
                  <a:ext uri="{0D108BD9-81ED-4DB2-BD59-A6C34878D82A}">
                    <a16:rowId xmlns:a16="http://schemas.microsoft.com/office/drawing/2014/main" val="10003"/>
                  </a:ext>
                </a:extLst>
              </a:tr>
              <a:tr h="368036">
                <a:tc>
                  <a:txBody>
                    <a:bodyPr/>
                    <a:lstStyle/>
                    <a:p>
                      <a:r>
                        <a:rPr lang="cs-CZ" sz="1800" dirty="0">
                          <a:latin typeface="Calibri" panose="020F0502020204030204" pitchFamily="34" charset="0"/>
                          <a:cs typeface="Calibri" panose="020F0502020204030204" pitchFamily="34" charset="0"/>
                        </a:rPr>
                        <a:t>pO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10.1</a:t>
                      </a:r>
                    </a:p>
                  </a:txBody>
                  <a:tcPr marL="91451" marR="91451" marT="45700" marB="45700"/>
                </a:tc>
                <a:tc>
                  <a:txBody>
                    <a:bodyPr/>
                    <a:lstStyle/>
                    <a:p>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04"/>
                  </a:ext>
                </a:extLst>
              </a:tr>
              <a:tr h="368036">
                <a:tc>
                  <a:txBody>
                    <a:bodyPr/>
                    <a:lstStyle/>
                    <a:p>
                      <a:r>
                        <a:rPr lang="cs-CZ" sz="1800" dirty="0">
                          <a:latin typeface="Calibri" panose="020F0502020204030204" pitchFamily="34" charset="0"/>
                          <a:cs typeface="Calibri" panose="020F0502020204030204" pitchFamily="34" charset="0"/>
                        </a:rPr>
                        <a:t>SO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0.95</a:t>
                      </a:r>
                    </a:p>
                  </a:txBody>
                  <a:tcPr marL="91451" marR="91451" marT="45700" marB="45700"/>
                </a:tc>
                <a:tc>
                  <a:txBody>
                    <a:bodyPr/>
                    <a:lstStyle/>
                    <a:p>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05"/>
                  </a:ext>
                </a:extLst>
              </a:tr>
              <a:tr h="365720">
                <a:tc>
                  <a:txBody>
                    <a:bodyPr/>
                    <a:lstStyle/>
                    <a:p>
                      <a:r>
                        <a:rPr lang="cs-CZ" sz="1800" dirty="0">
                          <a:latin typeface="Calibri" panose="020F0502020204030204" pitchFamily="34" charset="0"/>
                          <a:cs typeface="Calibri" panose="020F0502020204030204" pitchFamily="34" charset="0"/>
                        </a:rPr>
                        <a:t>Lactate </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5.7</a:t>
                      </a:r>
                    </a:p>
                  </a:txBody>
                  <a:tcPr marL="91451" marR="91451" marT="45700" marB="45700"/>
                </a:tc>
                <a:tc>
                  <a:txBody>
                    <a:bodyPr/>
                    <a:lstStyle/>
                    <a:p>
                      <a:r>
                        <a:rPr lang="cs-CZ" sz="1800" dirty="0">
                          <a:latin typeface="Calibri" panose="020F0502020204030204" pitchFamily="34" charset="0"/>
                          <a:cs typeface="Calibri" panose="020F0502020204030204" pitchFamily="34" charset="0"/>
                        </a:rPr>
                        <a:t>mmol/l</a:t>
                      </a:r>
                    </a:p>
                  </a:txBody>
                  <a:tcPr marL="91451" marR="91451" marT="45700" marB="45700"/>
                </a:tc>
                <a:extLst>
                  <a:ext uri="{0D108BD9-81ED-4DB2-BD59-A6C34878D82A}">
                    <a16:rowId xmlns:a16="http://schemas.microsoft.com/office/drawing/2014/main" val="10006"/>
                  </a:ext>
                </a:extLst>
              </a:tr>
              <a:tr h="365720">
                <a:tc>
                  <a:txBody>
                    <a:bodyPr/>
                    <a:lstStyle/>
                    <a:p>
                      <a:r>
                        <a:rPr lang="cs-CZ" sz="1800" dirty="0">
                          <a:latin typeface="Calibri" panose="020F0502020204030204" pitchFamily="34" charset="0"/>
                          <a:cs typeface="Calibri" panose="020F0502020204030204" pitchFamily="34" charset="0"/>
                        </a:rPr>
                        <a:t>Urea</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00" marB="45700"/>
                </a:tc>
                <a:extLst>
                  <a:ext uri="{0D108BD9-81ED-4DB2-BD59-A6C34878D82A}">
                    <a16:rowId xmlns:a16="http://schemas.microsoft.com/office/drawing/2014/main" val="10007"/>
                  </a:ext>
                </a:extLst>
              </a:tr>
              <a:tr h="365720">
                <a:tc>
                  <a:txBody>
                    <a:bodyPr/>
                    <a:lstStyle/>
                    <a:p>
                      <a:r>
                        <a:rPr lang="cs-CZ" sz="1800" dirty="0">
                          <a:latin typeface="Calibri" panose="020F0502020204030204" pitchFamily="34" charset="0"/>
                          <a:cs typeface="Calibri" panose="020F0502020204030204" pitchFamily="34" charset="0"/>
                        </a:rPr>
                        <a:t>Creatinine</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174</a:t>
                      </a:r>
                    </a:p>
                  </a:txBody>
                  <a:tcPr marL="91451" marR="91451"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μmol/l</a:t>
                      </a:r>
                    </a:p>
                  </a:txBody>
                  <a:tcPr marL="91451" marR="91451" marT="45700" marB="45700"/>
                </a:tc>
                <a:extLst>
                  <a:ext uri="{0D108BD9-81ED-4DB2-BD59-A6C34878D82A}">
                    <a16:rowId xmlns:a16="http://schemas.microsoft.com/office/drawing/2014/main" val="10008"/>
                  </a:ext>
                </a:extLst>
              </a:tr>
              <a:tr h="365720">
                <a:tc>
                  <a:txBody>
                    <a:bodyPr/>
                    <a:lstStyle/>
                    <a:p>
                      <a:r>
                        <a:rPr lang="cs-CZ" sz="1800" dirty="0">
                          <a:latin typeface="Calibri" panose="020F0502020204030204" pitchFamily="34" charset="0"/>
                          <a:cs typeface="Calibri" panose="020F0502020204030204" pitchFamily="34" charset="0"/>
                        </a:rPr>
                        <a:t>Glucose</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14.4</a:t>
                      </a:r>
                    </a:p>
                  </a:txBody>
                  <a:tcPr marL="91451" marR="91451"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00" marB="45700"/>
                </a:tc>
                <a:extLst>
                  <a:ext uri="{0D108BD9-81ED-4DB2-BD59-A6C34878D82A}">
                    <a16:rowId xmlns:a16="http://schemas.microsoft.com/office/drawing/2014/main" val="10009"/>
                  </a:ext>
                </a:extLst>
              </a:tr>
              <a:tr h="365720">
                <a:tc>
                  <a:txBody>
                    <a:bodyPr/>
                    <a:lstStyle/>
                    <a:p>
                      <a:r>
                        <a:rPr lang="en-GB" sz="1800" noProof="0" dirty="0">
                          <a:latin typeface="Calibri" panose="020F0502020204030204" pitchFamily="34" charset="0"/>
                          <a:cs typeface="Calibri" panose="020F0502020204030204" pitchFamily="34" charset="0"/>
                        </a:rPr>
                        <a:t>The </a:t>
                      </a:r>
                      <a:r>
                        <a:rPr lang="en-GB" sz="1800" noProof="0" dirty="0" err="1">
                          <a:latin typeface="Calibri" panose="020F0502020204030204" pitchFamily="34" charset="0"/>
                          <a:cs typeface="Calibri" panose="020F0502020204030204" pitchFamily="34" charset="0"/>
                        </a:rPr>
                        <a:t>osmolal</a:t>
                      </a:r>
                      <a:r>
                        <a:rPr lang="en-GB" sz="1800" noProof="0" dirty="0">
                          <a:latin typeface="Calibri" panose="020F0502020204030204" pitchFamily="34" charset="0"/>
                          <a:cs typeface="Calibri" panose="020F0502020204030204" pitchFamily="34" charset="0"/>
                        </a:rPr>
                        <a:t> gap</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35</a:t>
                      </a:r>
                    </a:p>
                  </a:txBody>
                  <a:tcPr marL="91451" marR="91451"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mmol/kg</a:t>
                      </a:r>
                    </a:p>
                  </a:txBody>
                  <a:tcPr marL="91451" marR="91451" marT="45700" marB="45700"/>
                </a:tc>
                <a:extLst>
                  <a:ext uri="{0D108BD9-81ED-4DB2-BD59-A6C34878D82A}">
                    <a16:rowId xmlns:a16="http://schemas.microsoft.com/office/drawing/2014/main" val="10010"/>
                  </a:ext>
                </a:extLst>
              </a:tr>
              <a:tr h="365720">
                <a:tc>
                  <a:txBody>
                    <a:bodyPr/>
                    <a:lstStyle/>
                    <a:p>
                      <a:r>
                        <a:rPr lang="en-GB" sz="1800" noProof="0" dirty="0">
                          <a:latin typeface="Calibri" panose="020F0502020204030204" pitchFamily="34" charset="0"/>
                          <a:cs typeface="Calibri" panose="020F0502020204030204" pitchFamily="34" charset="0"/>
                        </a:rPr>
                        <a:t>Ethanol</a:t>
                      </a:r>
                    </a:p>
                  </a:txBody>
                  <a:tcPr marL="91451" marR="91451" marT="45700" marB="45700"/>
                </a:tc>
                <a:tc>
                  <a:txBody>
                    <a:bodyPr/>
                    <a:lstStyle/>
                    <a:p>
                      <a:pPr algn="ctr"/>
                      <a:r>
                        <a:rPr lang="cs-CZ" sz="1800" dirty="0" err="1">
                          <a:latin typeface="Calibri" panose="020F0502020204030204" pitchFamily="34" charset="0"/>
                          <a:cs typeface="Calibri" panose="020F0502020204030204" pitchFamily="34" charset="0"/>
                        </a:rPr>
                        <a:t>neg</a:t>
                      </a:r>
                      <a:r>
                        <a:rPr lang="cs-CZ" sz="1800" dirty="0">
                          <a:latin typeface="Calibri" panose="020F0502020204030204" pitchFamily="34" charset="0"/>
                          <a:cs typeface="Calibri" panose="020F0502020204030204" pitchFamily="34" charset="0"/>
                        </a:rPr>
                        <a:t>.</a:t>
                      </a:r>
                    </a:p>
                  </a:txBody>
                  <a:tcPr marL="91451" marR="91451" marT="45700" marB="45700"/>
                </a:tc>
                <a:tc>
                  <a:txBody>
                    <a:bodyPr/>
                    <a:lstStyle/>
                    <a:p>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11"/>
                  </a:ext>
                </a:extLst>
              </a:tr>
              <a:tr h="365720">
                <a:tc>
                  <a:txBody>
                    <a:bodyPr/>
                    <a:lstStyle/>
                    <a:p>
                      <a:r>
                        <a:rPr lang="en-GB" sz="1800" noProof="0" dirty="0">
                          <a:latin typeface="Calibri" panose="020F0502020204030204" pitchFamily="34" charset="0"/>
                          <a:cs typeface="Calibri" panose="020F0502020204030204" pitchFamily="34" charset="0"/>
                        </a:rPr>
                        <a:t>Drug </a:t>
                      </a:r>
                      <a:r>
                        <a:rPr lang="en-GB" sz="1800" baseline="0" noProof="0" dirty="0">
                          <a:latin typeface="Calibri" panose="020F0502020204030204" pitchFamily="34" charset="0"/>
                          <a:cs typeface="Calibri" panose="020F0502020204030204" pitchFamily="34" charset="0"/>
                        </a:rPr>
                        <a:t>screening</a:t>
                      </a:r>
                      <a:endParaRPr lang="en-GB" sz="1800" noProof="0" dirty="0">
                        <a:latin typeface="Calibri" panose="020F0502020204030204" pitchFamily="34" charset="0"/>
                        <a:cs typeface="Calibri" panose="020F0502020204030204" pitchFamily="34" charset="0"/>
                      </a:endParaRPr>
                    </a:p>
                  </a:txBody>
                  <a:tcPr marL="91451" marR="91451" marT="45700" marB="45700"/>
                </a:tc>
                <a:tc>
                  <a:txBody>
                    <a:bodyPr/>
                    <a:lstStyle/>
                    <a:p>
                      <a:pPr algn="ctr"/>
                      <a:r>
                        <a:rPr lang="cs-CZ" sz="1800" dirty="0" err="1">
                          <a:latin typeface="Calibri" panose="020F0502020204030204" pitchFamily="34" charset="0"/>
                          <a:cs typeface="Calibri" panose="020F0502020204030204" pitchFamily="34" charset="0"/>
                        </a:rPr>
                        <a:t>neg</a:t>
                      </a:r>
                      <a:r>
                        <a:rPr lang="cs-CZ" sz="1800" dirty="0">
                          <a:latin typeface="Calibri" panose="020F0502020204030204" pitchFamily="34" charset="0"/>
                          <a:cs typeface="Calibri" panose="020F0502020204030204" pitchFamily="34" charset="0"/>
                        </a:rPr>
                        <a:t>.</a:t>
                      </a:r>
                    </a:p>
                  </a:txBody>
                  <a:tcPr marL="91451" marR="91451" marT="45700" marB="45700"/>
                </a:tc>
                <a:tc>
                  <a:txBody>
                    <a:bodyPr/>
                    <a:lstStyle/>
                    <a:p>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12"/>
                  </a:ext>
                </a:extLst>
              </a:tr>
              <a:tr h="365720">
                <a:tc>
                  <a:txBody>
                    <a:bodyPr/>
                    <a:lstStyle/>
                    <a:p>
                      <a:r>
                        <a:rPr lang="cs-CZ" sz="1800" dirty="0">
                          <a:latin typeface="Calibri" panose="020F0502020204030204" pitchFamily="34" charset="0"/>
                          <a:cs typeface="Calibri" panose="020F0502020204030204" pitchFamily="34" charset="0"/>
                        </a:rPr>
                        <a:t>Ketone bodies in urine </a:t>
                      </a:r>
                    </a:p>
                  </a:txBody>
                  <a:tcPr marL="91451" marR="91451" marT="45700" marB="45700"/>
                </a:tc>
                <a:tc>
                  <a:txBody>
                    <a:bodyPr/>
                    <a:lstStyle/>
                    <a:p>
                      <a:pPr algn="ctr"/>
                      <a:r>
                        <a:rPr lang="cs-CZ" sz="1800" dirty="0">
                          <a:latin typeface="Calibri" panose="020F0502020204030204" pitchFamily="34" charset="0"/>
                          <a:cs typeface="Calibri" panose="020F0502020204030204" pitchFamily="34" charset="0"/>
                        </a:rPr>
                        <a:t>1</a:t>
                      </a:r>
                    </a:p>
                  </a:txBody>
                  <a:tcPr marL="91451" marR="91451" marT="45700" marB="45700"/>
                </a:tc>
                <a:tc>
                  <a:txBody>
                    <a:bodyPr/>
                    <a:lstStyle/>
                    <a:p>
                      <a:endParaRPr lang="cs-CZ" sz="1800" dirty="0">
                        <a:latin typeface="Calibri" panose="020F0502020204030204" pitchFamily="34" charset="0"/>
                        <a:cs typeface="Calibri" panose="020F0502020204030204" pitchFamily="34" charset="0"/>
                      </a:endParaRPr>
                    </a:p>
                  </a:txBody>
                  <a:tcPr marL="91451" marR="91451" marT="45700" marB="45700"/>
                </a:tc>
                <a:extLst>
                  <a:ext uri="{0D108BD9-81ED-4DB2-BD59-A6C34878D82A}">
                    <a16:rowId xmlns:a16="http://schemas.microsoft.com/office/drawing/2014/main" val="10013"/>
                  </a:ext>
                </a:extLst>
              </a:tr>
            </a:tbl>
          </a:graphicData>
        </a:graphic>
      </p:graphicFrame>
      <p:sp>
        <p:nvSpPr>
          <p:cNvPr id="2" name="Obdélník 1"/>
          <p:cNvSpPr/>
          <p:nvPr/>
        </p:nvSpPr>
        <p:spPr>
          <a:xfrm>
            <a:off x="2051497" y="1989138"/>
            <a:ext cx="5029671" cy="1079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PQuestion"/>
          <p:cNvSpPr>
            <a:spLocks noGrp="1" noChangeArrowheads="1"/>
          </p:cNvSpPr>
          <p:nvPr>
            <p:ph type="title"/>
          </p:nvPr>
        </p:nvSpPr>
        <p:spPr bwMode="auto">
          <a:xfrm>
            <a:off x="395288" y="449263"/>
            <a:ext cx="8353425" cy="1035050"/>
          </a:xfrm>
        </p:spPr>
        <p:txBody>
          <a:bodyPr wrap="square" numCol="1" anchorCtr="0" compatLnSpc="1">
            <a:prstTxWarp prst="textNoShape">
              <a:avLst/>
            </a:prstTxWarp>
            <a:noAutofit/>
          </a:bodyPr>
          <a:lstStyle/>
          <a:p>
            <a:pPr marL="17463" eaLnBrk="1" hangingPunct="1"/>
            <a:r>
              <a:rPr lang="en-GB" altLang="cs-CZ" sz="3200" b="1" cap="none" dirty="0">
                <a:solidFill>
                  <a:schemeClr val="tx1"/>
                </a:solidFill>
                <a:latin typeface="Calibri Light" panose="020F0302020204030204" pitchFamily="34" charset="0"/>
                <a:cs typeface="Calibri Light" panose="020F0302020204030204" pitchFamily="34" charset="0"/>
              </a:rPr>
              <a:t>What is the most likely underlying cause of severe metabolic acidosis?</a:t>
            </a:r>
          </a:p>
        </p:txBody>
      </p:sp>
      <p:sp>
        <p:nvSpPr>
          <p:cNvPr id="5123" name="TPAnswers"/>
          <p:cNvSpPr>
            <a:spLocks noGrp="1" noChangeArrowheads="1"/>
          </p:cNvSpPr>
          <p:nvPr>
            <p:ph type="body" idx="1"/>
            <p:custDataLst>
              <p:tags r:id="rId2"/>
            </p:custDataLst>
          </p:nvPr>
        </p:nvSpPr>
        <p:spPr>
          <a:xfrm>
            <a:off x="539750" y="1843088"/>
            <a:ext cx="4895850" cy="4610100"/>
          </a:xfrm>
        </p:spPr>
        <p:txBody>
          <a:bodyPr/>
          <a:lstStyle/>
          <a:p>
            <a:pPr marL="452438" indent="-434975" eaLnBrk="1" hangingPunct="1">
              <a:spcBef>
                <a:spcPts val="18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Severe tissue hypoxia</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and lactate overproduction</a:t>
            </a:r>
          </a:p>
          <a:p>
            <a:pPr marL="452438" indent="-434975" eaLnBrk="1" hangingPunct="1">
              <a:spcBef>
                <a:spcPts val="18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Ketoacidosis (starvation?)</a:t>
            </a:r>
          </a:p>
          <a:p>
            <a:pPr marL="452438" indent="-434975" eaLnBrk="1" hangingPunct="1">
              <a:spcBef>
                <a:spcPts val="18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Kidney failure</a:t>
            </a:r>
          </a:p>
          <a:p>
            <a:pPr marL="452438" indent="-434975" eaLnBrk="1" hangingPunct="1">
              <a:spcBef>
                <a:spcPts val="18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Methanol poisoning</a:t>
            </a:r>
          </a:p>
          <a:p>
            <a:pPr marL="452438" indent="-434975" eaLnBrk="1" hangingPunct="1">
              <a:spcBef>
                <a:spcPts val="18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Ethylene glycol poisoning</a:t>
            </a:r>
          </a:p>
        </p:txBody>
      </p:sp>
      <p:graphicFrame>
        <p:nvGraphicFramePr>
          <p:cNvPr id="5" name="Tabulka 4"/>
          <p:cNvGraphicFramePr>
            <a:graphicFrameLocks noGrp="1"/>
          </p:cNvGraphicFramePr>
          <p:nvPr>
            <p:extLst>
              <p:ext uri="{D42A27DB-BD31-4B8C-83A1-F6EECF244321}">
                <p14:modId xmlns:p14="http://schemas.microsoft.com/office/powerpoint/2010/main" val="1333358481"/>
              </p:ext>
            </p:extLst>
          </p:nvPr>
        </p:nvGraphicFramePr>
        <p:xfrm>
          <a:off x="4643634" y="1757062"/>
          <a:ext cx="4176838" cy="4840290"/>
        </p:xfrm>
        <a:graphic>
          <a:graphicData uri="http://schemas.openxmlformats.org/drawingml/2006/table">
            <a:tbl>
              <a:tblPr firstRow="1" bandRow="1">
                <a:tableStyleId>{5C22544A-7EE6-4342-B048-85BDC9FD1C3A}</a:tableStyleId>
              </a:tblPr>
              <a:tblGrid>
                <a:gridCol w="2059025">
                  <a:extLst>
                    <a:ext uri="{9D8B030D-6E8A-4147-A177-3AD203B41FA5}">
                      <a16:colId xmlns:a16="http://schemas.microsoft.com/office/drawing/2014/main" val="20000"/>
                    </a:ext>
                  </a:extLst>
                </a:gridCol>
                <a:gridCol w="794180">
                  <a:extLst>
                    <a:ext uri="{9D8B030D-6E8A-4147-A177-3AD203B41FA5}">
                      <a16:colId xmlns:a16="http://schemas.microsoft.com/office/drawing/2014/main" val="20001"/>
                    </a:ext>
                  </a:extLst>
                </a:gridCol>
                <a:gridCol w="1323633">
                  <a:extLst>
                    <a:ext uri="{9D8B030D-6E8A-4147-A177-3AD203B41FA5}">
                      <a16:colId xmlns:a16="http://schemas.microsoft.com/office/drawing/2014/main" val="20002"/>
                    </a:ext>
                  </a:extLst>
                </a:gridCol>
              </a:tblGrid>
              <a:tr h="345735">
                <a:tc gridSpan="2">
                  <a:txBody>
                    <a:bodyPr/>
                    <a:lstStyle/>
                    <a:p>
                      <a:r>
                        <a:rPr lang="cs-CZ" sz="1600" dirty="0">
                          <a:solidFill>
                            <a:schemeClr val="bg1"/>
                          </a:solidFill>
                          <a:latin typeface="Calibri" panose="020F0502020204030204" pitchFamily="34" charset="0"/>
                          <a:cs typeface="Calibri" panose="020F0502020204030204" pitchFamily="34" charset="0"/>
                        </a:rPr>
                        <a:t>Method and result</a:t>
                      </a:r>
                    </a:p>
                  </a:txBody>
                  <a:tcPr marL="91460" marR="91460" marT="45704" marB="45704"/>
                </a:tc>
                <a:tc hMerge="1">
                  <a:txBody>
                    <a:bodyPr/>
                    <a:lstStyle/>
                    <a:p>
                      <a:pPr algn="ctr"/>
                      <a:endParaRPr lang="cs-CZ" dirty="0"/>
                    </a:p>
                  </a:txBody>
                  <a:tcPr/>
                </a:tc>
                <a:tc>
                  <a:txBody>
                    <a:bodyPr/>
                    <a:lstStyle/>
                    <a:p>
                      <a:r>
                        <a:rPr lang="cs-CZ" sz="1600" dirty="0">
                          <a:latin typeface="Calibri" panose="020F0502020204030204" pitchFamily="34" charset="0"/>
                          <a:cs typeface="Calibri" panose="020F0502020204030204" pitchFamily="34" charset="0"/>
                        </a:rPr>
                        <a:t>Unit</a:t>
                      </a:r>
                    </a:p>
                  </a:txBody>
                  <a:tcPr marL="91460" marR="91460" marT="45704" marB="45704"/>
                </a:tc>
                <a:extLst>
                  <a:ext uri="{0D108BD9-81ED-4DB2-BD59-A6C34878D82A}">
                    <a16:rowId xmlns:a16="http://schemas.microsoft.com/office/drawing/2014/main" val="10000"/>
                  </a:ext>
                </a:extLst>
              </a:tr>
              <a:tr h="345735">
                <a:tc>
                  <a:txBody>
                    <a:bodyPr/>
                    <a:lstStyle/>
                    <a:p>
                      <a:r>
                        <a:rPr lang="cs-CZ" sz="1600" baseline="0" dirty="0">
                          <a:latin typeface="Calibri" panose="020F0502020204030204" pitchFamily="34" charset="0"/>
                          <a:cs typeface="Calibri" panose="020F0502020204030204" pitchFamily="34" charset="0"/>
                        </a:rPr>
                        <a:t>pH</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6.93</a:t>
                      </a:r>
                    </a:p>
                  </a:txBody>
                  <a:tcPr marL="91460" marR="91460" marT="45704" marB="45704"/>
                </a:tc>
                <a:tc>
                  <a:txBody>
                    <a:bodyPr/>
                    <a:lstStyle/>
                    <a:p>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01"/>
                  </a:ext>
                </a:extLst>
              </a:tr>
              <a:tr h="345735">
                <a:tc>
                  <a:txBody>
                    <a:bodyPr/>
                    <a:lstStyle/>
                    <a:p>
                      <a:r>
                        <a:rPr lang="cs-CZ" sz="1600" dirty="0">
                          <a:latin typeface="Calibri" panose="020F0502020204030204" pitchFamily="34" charset="0"/>
                          <a:cs typeface="Calibri" panose="020F0502020204030204" pitchFamily="34" charset="0"/>
                        </a:rPr>
                        <a:t>pCO</a:t>
                      </a:r>
                      <a:r>
                        <a:rPr lang="cs-CZ" sz="1600" baseline="-25000" dirty="0">
                          <a:latin typeface="Calibri" panose="020F0502020204030204" pitchFamily="34" charset="0"/>
                          <a:cs typeface="Calibri" panose="020F0502020204030204" pitchFamily="34" charset="0"/>
                        </a:rPr>
                        <a:t>2</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4.2</a:t>
                      </a:r>
                    </a:p>
                  </a:txBody>
                  <a:tcPr marL="91460" marR="91460" marT="45704" marB="45704"/>
                </a:tc>
                <a:tc>
                  <a:txBody>
                    <a:bodyPr/>
                    <a:lstStyle/>
                    <a:p>
                      <a:r>
                        <a:rPr lang="cs-CZ" sz="1600" dirty="0" err="1">
                          <a:latin typeface="Calibri" panose="020F0502020204030204" pitchFamily="34" charset="0"/>
                          <a:cs typeface="Calibri" panose="020F0502020204030204" pitchFamily="34" charset="0"/>
                        </a:rPr>
                        <a:t>kPa</a:t>
                      </a:r>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02"/>
                  </a:ext>
                </a:extLst>
              </a:tr>
              <a:tr h="345735">
                <a:tc>
                  <a:txBody>
                    <a:bodyPr/>
                    <a:lstStyle/>
                    <a:p>
                      <a:r>
                        <a:rPr lang="cs-CZ" sz="1600" dirty="0">
                          <a:latin typeface="Calibri" panose="020F0502020204030204" pitchFamily="34" charset="0"/>
                          <a:cs typeface="Calibri" panose="020F0502020204030204" pitchFamily="34" charset="0"/>
                        </a:rPr>
                        <a:t>BE</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- 25.9</a:t>
                      </a:r>
                    </a:p>
                  </a:txBody>
                  <a:tcPr marL="91460" marR="91460" marT="45704" marB="45704"/>
                </a:tc>
                <a:tc>
                  <a:txBody>
                    <a:bodyPr/>
                    <a:lstStyle/>
                    <a:p>
                      <a:r>
                        <a:rPr lang="cs-CZ" sz="1600" dirty="0">
                          <a:latin typeface="Calibri" panose="020F0502020204030204" pitchFamily="34" charset="0"/>
                          <a:cs typeface="Calibri" panose="020F0502020204030204" pitchFamily="34" charset="0"/>
                        </a:rPr>
                        <a:t>mmol/l</a:t>
                      </a:r>
                    </a:p>
                  </a:txBody>
                  <a:tcPr marL="91460" marR="91460" marT="45704" marB="45704"/>
                </a:tc>
                <a:extLst>
                  <a:ext uri="{0D108BD9-81ED-4DB2-BD59-A6C34878D82A}">
                    <a16:rowId xmlns:a16="http://schemas.microsoft.com/office/drawing/2014/main" val="10003"/>
                  </a:ext>
                </a:extLst>
              </a:tr>
              <a:tr h="345735">
                <a:tc>
                  <a:txBody>
                    <a:bodyPr/>
                    <a:lstStyle/>
                    <a:p>
                      <a:r>
                        <a:rPr lang="cs-CZ" sz="1600" dirty="0">
                          <a:latin typeface="Calibri" panose="020F0502020204030204" pitchFamily="34" charset="0"/>
                          <a:cs typeface="Calibri" panose="020F0502020204030204" pitchFamily="34" charset="0"/>
                        </a:rPr>
                        <a:t>pO</a:t>
                      </a:r>
                      <a:r>
                        <a:rPr lang="cs-CZ" sz="1600" baseline="-25000" dirty="0">
                          <a:latin typeface="Calibri" panose="020F0502020204030204" pitchFamily="34" charset="0"/>
                          <a:cs typeface="Calibri" panose="020F0502020204030204" pitchFamily="34" charset="0"/>
                        </a:rPr>
                        <a:t>2</a:t>
                      </a:r>
                      <a:endParaRPr lang="cs-CZ" sz="1600" dirty="0">
                        <a:latin typeface="Calibri" panose="020F0502020204030204" pitchFamily="34" charset="0"/>
                        <a:cs typeface="Calibri" panose="020F0502020204030204" pitchFamily="34" charset="0"/>
                      </a:endParaRP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10.1</a:t>
                      </a:r>
                    </a:p>
                  </a:txBody>
                  <a:tcPr marL="91460" marR="91460" marT="45704" marB="45704"/>
                </a:tc>
                <a:tc>
                  <a:txBody>
                    <a:bodyPr/>
                    <a:lstStyle/>
                    <a:p>
                      <a:r>
                        <a:rPr lang="cs-CZ" sz="1600" dirty="0" err="1">
                          <a:latin typeface="Calibri" panose="020F0502020204030204" pitchFamily="34" charset="0"/>
                          <a:cs typeface="Calibri" panose="020F0502020204030204" pitchFamily="34" charset="0"/>
                        </a:rPr>
                        <a:t>kPa</a:t>
                      </a:r>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04"/>
                  </a:ext>
                </a:extLst>
              </a:tr>
              <a:tr h="345735">
                <a:tc>
                  <a:txBody>
                    <a:bodyPr/>
                    <a:lstStyle/>
                    <a:p>
                      <a:r>
                        <a:rPr lang="cs-CZ" sz="1600" dirty="0">
                          <a:latin typeface="Calibri" panose="020F0502020204030204" pitchFamily="34" charset="0"/>
                          <a:cs typeface="Calibri" panose="020F0502020204030204" pitchFamily="34" charset="0"/>
                        </a:rPr>
                        <a:t>SO</a:t>
                      </a:r>
                      <a:r>
                        <a:rPr lang="cs-CZ" sz="1600" baseline="-25000" dirty="0">
                          <a:latin typeface="Calibri" panose="020F0502020204030204" pitchFamily="34" charset="0"/>
                          <a:cs typeface="Calibri" panose="020F0502020204030204" pitchFamily="34" charset="0"/>
                        </a:rPr>
                        <a:t>2</a:t>
                      </a:r>
                      <a:endParaRPr lang="cs-CZ" sz="1600" dirty="0">
                        <a:latin typeface="Calibri" panose="020F0502020204030204" pitchFamily="34" charset="0"/>
                        <a:cs typeface="Calibri" panose="020F0502020204030204" pitchFamily="34" charset="0"/>
                      </a:endParaRP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0.95</a:t>
                      </a:r>
                    </a:p>
                  </a:txBody>
                  <a:tcPr marL="91460" marR="91460" marT="45704" marB="45704"/>
                </a:tc>
                <a:tc>
                  <a:txBody>
                    <a:bodyPr/>
                    <a:lstStyle/>
                    <a:p>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05"/>
                  </a:ext>
                </a:extLst>
              </a:tr>
              <a:tr h="345735">
                <a:tc>
                  <a:txBody>
                    <a:bodyPr/>
                    <a:lstStyle/>
                    <a:p>
                      <a:r>
                        <a:rPr lang="cs-CZ" sz="1600" dirty="0">
                          <a:latin typeface="Calibri" panose="020F0502020204030204" pitchFamily="34" charset="0"/>
                          <a:cs typeface="Calibri" panose="020F0502020204030204" pitchFamily="34" charset="0"/>
                        </a:rPr>
                        <a:t>Lactate </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5.7</a:t>
                      </a:r>
                    </a:p>
                  </a:txBody>
                  <a:tcPr marL="91460" marR="91460" marT="45704" marB="45704"/>
                </a:tc>
                <a:tc>
                  <a:txBody>
                    <a:bodyPr/>
                    <a:lstStyle/>
                    <a:p>
                      <a:r>
                        <a:rPr lang="cs-CZ" sz="1600" dirty="0">
                          <a:latin typeface="Calibri" panose="020F0502020204030204" pitchFamily="34" charset="0"/>
                          <a:cs typeface="Calibri" panose="020F0502020204030204" pitchFamily="34" charset="0"/>
                        </a:rPr>
                        <a:t>mmol/l</a:t>
                      </a:r>
                    </a:p>
                  </a:txBody>
                  <a:tcPr marL="91460" marR="91460" marT="45704" marB="45704"/>
                </a:tc>
                <a:extLst>
                  <a:ext uri="{0D108BD9-81ED-4DB2-BD59-A6C34878D82A}">
                    <a16:rowId xmlns:a16="http://schemas.microsoft.com/office/drawing/2014/main" val="10006"/>
                  </a:ext>
                </a:extLst>
              </a:tr>
              <a:tr h="345735">
                <a:tc>
                  <a:txBody>
                    <a:bodyPr/>
                    <a:lstStyle/>
                    <a:p>
                      <a:r>
                        <a:rPr lang="cs-CZ" sz="1600" dirty="0">
                          <a:latin typeface="Calibri" panose="020F0502020204030204" pitchFamily="34" charset="0"/>
                          <a:cs typeface="Calibri" panose="020F0502020204030204" pitchFamily="34" charset="0"/>
                        </a:rPr>
                        <a:t>Urea</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5.1</a:t>
                      </a:r>
                    </a:p>
                  </a:txBody>
                  <a:tcPr marL="91460" marR="91460"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latin typeface="Calibri" panose="020F0502020204030204" pitchFamily="34" charset="0"/>
                          <a:cs typeface="Calibri" panose="020F0502020204030204" pitchFamily="34" charset="0"/>
                        </a:rPr>
                        <a:t>mmol/l</a:t>
                      </a:r>
                    </a:p>
                  </a:txBody>
                  <a:tcPr marL="91460" marR="91460" marT="45704" marB="45704"/>
                </a:tc>
                <a:extLst>
                  <a:ext uri="{0D108BD9-81ED-4DB2-BD59-A6C34878D82A}">
                    <a16:rowId xmlns:a16="http://schemas.microsoft.com/office/drawing/2014/main" val="10007"/>
                  </a:ext>
                </a:extLst>
              </a:tr>
              <a:tr h="345735">
                <a:tc>
                  <a:txBody>
                    <a:bodyPr/>
                    <a:lstStyle/>
                    <a:p>
                      <a:r>
                        <a:rPr lang="cs-CZ" sz="1600" dirty="0">
                          <a:latin typeface="Calibri" panose="020F0502020204030204" pitchFamily="34" charset="0"/>
                          <a:cs typeface="Calibri" panose="020F0502020204030204" pitchFamily="34" charset="0"/>
                        </a:rPr>
                        <a:t>Creatinine</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174</a:t>
                      </a:r>
                    </a:p>
                  </a:txBody>
                  <a:tcPr marL="91460" marR="91460"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latin typeface="Calibri" panose="020F0502020204030204" pitchFamily="34" charset="0"/>
                          <a:cs typeface="Calibri" panose="020F0502020204030204" pitchFamily="34" charset="0"/>
                        </a:rPr>
                        <a:t>μmol/l</a:t>
                      </a:r>
                    </a:p>
                  </a:txBody>
                  <a:tcPr marL="91460" marR="91460" marT="45704" marB="45704"/>
                </a:tc>
                <a:extLst>
                  <a:ext uri="{0D108BD9-81ED-4DB2-BD59-A6C34878D82A}">
                    <a16:rowId xmlns:a16="http://schemas.microsoft.com/office/drawing/2014/main" val="10008"/>
                  </a:ext>
                </a:extLst>
              </a:tr>
              <a:tr h="345735">
                <a:tc>
                  <a:txBody>
                    <a:bodyPr/>
                    <a:lstStyle/>
                    <a:p>
                      <a:r>
                        <a:rPr lang="cs-CZ" sz="1600" dirty="0">
                          <a:latin typeface="Calibri" panose="020F0502020204030204" pitchFamily="34" charset="0"/>
                          <a:cs typeface="Calibri" panose="020F0502020204030204" pitchFamily="34" charset="0"/>
                        </a:rPr>
                        <a:t>Glucose</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14.4</a:t>
                      </a:r>
                    </a:p>
                  </a:txBody>
                  <a:tcPr marL="91460" marR="91460"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latin typeface="Calibri" panose="020F0502020204030204" pitchFamily="34" charset="0"/>
                          <a:cs typeface="Calibri" panose="020F0502020204030204" pitchFamily="34" charset="0"/>
                        </a:rPr>
                        <a:t>mmol/l</a:t>
                      </a:r>
                    </a:p>
                  </a:txBody>
                  <a:tcPr marL="91460" marR="91460" marT="45704" marB="45704"/>
                </a:tc>
                <a:extLst>
                  <a:ext uri="{0D108BD9-81ED-4DB2-BD59-A6C34878D82A}">
                    <a16:rowId xmlns:a16="http://schemas.microsoft.com/office/drawing/2014/main" val="10009"/>
                  </a:ext>
                </a:extLst>
              </a:tr>
              <a:tr h="345735">
                <a:tc>
                  <a:txBody>
                    <a:bodyPr/>
                    <a:lstStyle/>
                    <a:p>
                      <a:r>
                        <a:rPr lang="en-GB" sz="1600" noProof="0" dirty="0">
                          <a:latin typeface="Calibri" panose="020F0502020204030204" pitchFamily="34" charset="0"/>
                          <a:cs typeface="Calibri" panose="020F0502020204030204" pitchFamily="34" charset="0"/>
                        </a:rPr>
                        <a:t>The </a:t>
                      </a:r>
                      <a:r>
                        <a:rPr lang="en-GB" sz="1600" noProof="0" dirty="0" err="1">
                          <a:latin typeface="Calibri" panose="020F0502020204030204" pitchFamily="34" charset="0"/>
                          <a:cs typeface="Calibri" panose="020F0502020204030204" pitchFamily="34" charset="0"/>
                        </a:rPr>
                        <a:t>osmolal</a:t>
                      </a:r>
                      <a:r>
                        <a:rPr lang="en-GB" sz="1600" noProof="0" dirty="0">
                          <a:latin typeface="Calibri" panose="020F0502020204030204" pitchFamily="34" charset="0"/>
                          <a:cs typeface="Calibri" panose="020F0502020204030204" pitchFamily="34" charset="0"/>
                        </a:rPr>
                        <a:t> gap</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35</a:t>
                      </a:r>
                    </a:p>
                  </a:txBody>
                  <a:tcPr marL="91460" marR="91460"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latin typeface="Calibri" panose="020F0502020204030204" pitchFamily="34" charset="0"/>
                          <a:cs typeface="Calibri" panose="020F0502020204030204" pitchFamily="34" charset="0"/>
                        </a:rPr>
                        <a:t>mmol/kg</a:t>
                      </a:r>
                    </a:p>
                  </a:txBody>
                  <a:tcPr marL="91460" marR="91460" marT="45704" marB="45704"/>
                </a:tc>
                <a:extLst>
                  <a:ext uri="{0D108BD9-81ED-4DB2-BD59-A6C34878D82A}">
                    <a16:rowId xmlns:a16="http://schemas.microsoft.com/office/drawing/2014/main" val="10010"/>
                  </a:ext>
                </a:extLst>
              </a:tr>
              <a:tr h="345735">
                <a:tc>
                  <a:txBody>
                    <a:bodyPr/>
                    <a:lstStyle/>
                    <a:p>
                      <a:r>
                        <a:rPr lang="en-GB" sz="1600" noProof="0" dirty="0">
                          <a:latin typeface="Calibri" panose="020F0502020204030204" pitchFamily="34" charset="0"/>
                          <a:cs typeface="Calibri" panose="020F0502020204030204" pitchFamily="34" charset="0"/>
                        </a:rPr>
                        <a:t>Ethanol</a:t>
                      </a:r>
                    </a:p>
                  </a:txBody>
                  <a:tcPr marL="91460" marR="91460" marT="45704" marB="45704"/>
                </a:tc>
                <a:tc>
                  <a:txBody>
                    <a:bodyPr/>
                    <a:lstStyle/>
                    <a:p>
                      <a:pPr algn="ctr"/>
                      <a:r>
                        <a:rPr lang="cs-CZ" sz="1600" dirty="0" err="1">
                          <a:latin typeface="Calibri" panose="020F0502020204030204" pitchFamily="34" charset="0"/>
                          <a:cs typeface="Calibri" panose="020F0502020204030204" pitchFamily="34" charset="0"/>
                        </a:rPr>
                        <a:t>neg</a:t>
                      </a:r>
                      <a:r>
                        <a:rPr lang="cs-CZ" sz="1600" dirty="0">
                          <a:latin typeface="Calibri" panose="020F0502020204030204" pitchFamily="34" charset="0"/>
                          <a:cs typeface="Calibri" panose="020F0502020204030204" pitchFamily="34" charset="0"/>
                        </a:rPr>
                        <a:t>.</a:t>
                      </a:r>
                    </a:p>
                  </a:txBody>
                  <a:tcPr marL="91460" marR="91460" marT="45704" marB="45704"/>
                </a:tc>
                <a:tc>
                  <a:txBody>
                    <a:bodyPr/>
                    <a:lstStyle/>
                    <a:p>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11"/>
                  </a:ext>
                </a:extLst>
              </a:tr>
              <a:tr h="345735">
                <a:tc>
                  <a:txBody>
                    <a:bodyPr/>
                    <a:lstStyle/>
                    <a:p>
                      <a:r>
                        <a:rPr lang="en-GB" sz="1600" noProof="0" dirty="0">
                          <a:latin typeface="Calibri" panose="020F0502020204030204" pitchFamily="34" charset="0"/>
                          <a:cs typeface="Calibri" panose="020F0502020204030204" pitchFamily="34" charset="0"/>
                        </a:rPr>
                        <a:t>Drug </a:t>
                      </a:r>
                      <a:r>
                        <a:rPr lang="en-GB" sz="1600" baseline="0" noProof="0" dirty="0">
                          <a:latin typeface="Calibri" panose="020F0502020204030204" pitchFamily="34" charset="0"/>
                          <a:cs typeface="Calibri" panose="020F0502020204030204" pitchFamily="34" charset="0"/>
                        </a:rPr>
                        <a:t>screening</a:t>
                      </a:r>
                      <a:endParaRPr lang="en-GB" sz="1600" noProof="0" dirty="0">
                        <a:latin typeface="Calibri" panose="020F0502020204030204" pitchFamily="34" charset="0"/>
                        <a:cs typeface="Calibri" panose="020F0502020204030204" pitchFamily="34" charset="0"/>
                      </a:endParaRPr>
                    </a:p>
                  </a:txBody>
                  <a:tcPr marL="91460" marR="91460" marT="45704" marB="45704"/>
                </a:tc>
                <a:tc>
                  <a:txBody>
                    <a:bodyPr/>
                    <a:lstStyle/>
                    <a:p>
                      <a:pPr algn="ctr"/>
                      <a:r>
                        <a:rPr lang="cs-CZ" sz="1600" dirty="0" err="1">
                          <a:latin typeface="Calibri" panose="020F0502020204030204" pitchFamily="34" charset="0"/>
                          <a:cs typeface="Calibri" panose="020F0502020204030204" pitchFamily="34" charset="0"/>
                        </a:rPr>
                        <a:t>neg</a:t>
                      </a:r>
                      <a:r>
                        <a:rPr lang="cs-CZ" sz="1600" dirty="0">
                          <a:latin typeface="Calibri" panose="020F0502020204030204" pitchFamily="34" charset="0"/>
                          <a:cs typeface="Calibri" panose="020F0502020204030204" pitchFamily="34" charset="0"/>
                        </a:rPr>
                        <a:t>.</a:t>
                      </a:r>
                    </a:p>
                  </a:txBody>
                  <a:tcPr marL="91460" marR="91460" marT="45704" marB="45704"/>
                </a:tc>
                <a:tc>
                  <a:txBody>
                    <a:bodyPr/>
                    <a:lstStyle/>
                    <a:p>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12"/>
                  </a:ext>
                </a:extLst>
              </a:tr>
              <a:tr h="345735">
                <a:tc>
                  <a:txBody>
                    <a:bodyPr/>
                    <a:lstStyle/>
                    <a:p>
                      <a:r>
                        <a:rPr lang="cs-CZ" sz="1600" dirty="0">
                          <a:latin typeface="Calibri" panose="020F0502020204030204" pitchFamily="34" charset="0"/>
                          <a:cs typeface="Calibri" panose="020F0502020204030204" pitchFamily="34" charset="0"/>
                        </a:rPr>
                        <a:t>Ketone bodies in urine </a:t>
                      </a:r>
                    </a:p>
                  </a:txBody>
                  <a:tcPr marL="91460" marR="91460" marT="45704" marB="45704"/>
                </a:tc>
                <a:tc>
                  <a:txBody>
                    <a:bodyPr/>
                    <a:lstStyle/>
                    <a:p>
                      <a:pPr algn="ctr"/>
                      <a:r>
                        <a:rPr lang="cs-CZ" sz="1600" dirty="0">
                          <a:latin typeface="Calibri" panose="020F0502020204030204" pitchFamily="34" charset="0"/>
                          <a:cs typeface="Calibri" panose="020F0502020204030204" pitchFamily="34" charset="0"/>
                        </a:rPr>
                        <a:t>1</a:t>
                      </a:r>
                    </a:p>
                  </a:txBody>
                  <a:tcPr marL="91460" marR="91460" marT="45704" marB="45704"/>
                </a:tc>
                <a:tc>
                  <a:txBody>
                    <a:bodyPr/>
                    <a:lstStyle/>
                    <a:p>
                      <a:endParaRPr lang="cs-CZ" sz="1600" dirty="0">
                        <a:latin typeface="Calibri" panose="020F0502020204030204" pitchFamily="34" charset="0"/>
                        <a:cs typeface="Calibri" panose="020F0502020204030204" pitchFamily="34" charset="0"/>
                      </a:endParaRPr>
                    </a:p>
                  </a:txBody>
                  <a:tcPr marL="91460" marR="91460" marT="45704" marB="45704"/>
                </a:tc>
                <a:extLst>
                  <a:ext uri="{0D108BD9-81ED-4DB2-BD59-A6C34878D82A}">
                    <a16:rowId xmlns:a16="http://schemas.microsoft.com/office/drawing/2014/main" val="10013"/>
                  </a:ext>
                </a:extLst>
              </a:tr>
            </a:tbl>
          </a:graphicData>
        </a:graphic>
      </p:graphicFrame>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1" nodeType="clickEffect">
                                  <p:stCondLst>
                                    <p:cond delay="0"/>
                                  </p:stCondLst>
                                  <p:childTnLst>
                                    <p:set>
                                      <p:cBhvr override="childStyle">
                                        <p:cTn id="30" dur="indefinite"/>
                                        <p:tgtEl>
                                          <p:spTgt spid="5123">
                                            <p:txEl>
                                              <p:pRg st="3" end="3"/>
                                            </p:txEl>
                                          </p:spTgt>
                                        </p:tgtEl>
                                        <p:attrNameLst>
                                          <p:attrName>style.color</p:attrName>
                                        </p:attrNameLst>
                                      </p:cBhvr>
                                      <p:to>
                                        <p:clrVal>
                                          <a:srgbClr val="009900"/>
                                        </p:clrVal>
                                      </p:to>
                                    </p:set>
                                  </p:childTnLst>
                                </p:cTn>
                              </p:par>
                              <p:par>
                                <p:cTn id="31" presetID="3" presetClass="emph" presetSubtype="1" nodeType="withEffect">
                                  <p:stCondLst>
                                    <p:cond delay="0"/>
                                  </p:stCondLst>
                                  <p:childTnLst>
                                    <p:set>
                                      <p:cBhvr override="childStyle">
                                        <p:cTn id="32" dur="indefinite"/>
                                        <p:tgtEl>
                                          <p:spTgt spid="5123">
                                            <p:txEl>
                                              <p:pRg st="4" end="4"/>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2457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From the medical history</a:t>
            </a:r>
          </a:p>
        </p:txBody>
      </p:sp>
      <p:sp>
        <p:nvSpPr>
          <p:cNvPr id="4" name="Rectangle 3"/>
          <p:cNvSpPr txBox="1">
            <a:spLocks noChangeArrowheads="1"/>
          </p:cNvSpPr>
          <p:nvPr/>
        </p:nvSpPr>
        <p:spPr bwMode="auto">
          <a:xfrm>
            <a:off x="468313" y="1989137"/>
            <a:ext cx="84963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47675" indent="-333375">
              <a:spcBef>
                <a:spcPts val="1200"/>
              </a:spcBef>
            </a:pPr>
            <a:r>
              <a:rPr lang="en-GB" sz="2800" b="0" noProof="0">
                <a:solidFill>
                  <a:schemeClr val="tx1"/>
                </a:solidFill>
                <a:latin typeface="Calibri" panose="020F0502020204030204" pitchFamily="34" charset="0"/>
                <a:cs typeface="Calibri" panose="020F0502020204030204" pitchFamily="34" charset="0"/>
              </a:rPr>
              <a:t>Boy, 20 months</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From physiological pregnancy, delivery at 36 weeks </a:t>
            </a:r>
            <a:br>
              <a:rPr lang="en-GB" sz="2800" b="0" noProof="0" dirty="0">
                <a:solidFill>
                  <a:schemeClr val="tx1"/>
                </a:solidFill>
                <a:latin typeface="Calibri" panose="020F0502020204030204" pitchFamily="34" charset="0"/>
                <a:cs typeface="Calibri" panose="020F0502020204030204" pitchFamily="34" charset="0"/>
              </a:rPr>
            </a:br>
            <a:r>
              <a:rPr lang="en-GB" sz="2800" b="0" noProof="0" dirty="0">
                <a:solidFill>
                  <a:schemeClr val="tx1"/>
                </a:solidFill>
                <a:latin typeface="Calibri" panose="020F0502020204030204" pitchFamily="34" charset="0"/>
                <a:cs typeface="Calibri" panose="020F0502020204030204" pitchFamily="34" charset="0"/>
              </a:rPr>
              <a:t>(2 580 g), Apgar score 3-9-9, postpartum adaptation physiological, icterus without phototherapy</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Breastfed until 16 months, from 3 months onwards artificial milk formula added</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Psychomotor development normal, morbidity minimal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Comment to question 1</a:t>
            </a:r>
          </a:p>
        </p:txBody>
      </p:sp>
      <p:sp>
        <p:nvSpPr>
          <p:cNvPr id="5123" name="Rectangle 5"/>
          <p:cNvSpPr>
            <a:spLocks noGrp="1" noChangeArrowheads="1"/>
          </p:cNvSpPr>
          <p:nvPr>
            <p:ph type="body" idx="1"/>
          </p:nvPr>
        </p:nvSpPr>
        <p:spPr>
          <a:xfrm>
            <a:off x="539750" y="1797270"/>
            <a:ext cx="8496300" cy="4912568"/>
          </a:xfrm>
        </p:spPr>
        <p:txBody>
          <a:bodyPr/>
          <a:lstStyle/>
          <a:p>
            <a:pPr marL="452438" indent="-434975" eaLnBrk="1" hangingPunct="1">
              <a:spcBef>
                <a:spcPts val="600"/>
              </a:spcBef>
              <a:buFont typeface="Arial" panose="020B0604020202020204" pitchFamily="34" charset="0"/>
              <a:buAutoNum type="arabicPeriod"/>
            </a:pPr>
            <a:r>
              <a:rPr lang="en-GB" altLang="cs-CZ" sz="2300" dirty="0">
                <a:solidFill>
                  <a:schemeClr val="tx1"/>
                </a:solidFill>
                <a:latin typeface="Calibri" panose="020F0502020204030204" pitchFamily="34" charset="0"/>
                <a:cs typeface="Calibri" panose="020F0502020204030204" pitchFamily="34" charset="0"/>
              </a:rPr>
              <a:t>The lactate </a:t>
            </a:r>
            <a:r>
              <a:rPr lang="en-GB" altLang="cs-CZ" dirty="0">
                <a:solidFill>
                  <a:schemeClr val="tx1"/>
                </a:solidFill>
                <a:latin typeface="Calibri" panose="020F0502020204030204" pitchFamily="34" charset="0"/>
                <a:cs typeface="Calibri" panose="020F0502020204030204" pitchFamily="34" charset="0"/>
              </a:rPr>
              <a:t>concentration of 5.7 </a:t>
            </a:r>
            <a:r>
              <a:rPr lang="en-GB" altLang="cs-CZ" dirty="0" err="1">
                <a:solidFill>
                  <a:schemeClr val="tx1"/>
                </a:solidFill>
                <a:latin typeface="Calibri" panose="020F0502020204030204" pitchFamily="34" charset="0"/>
                <a:cs typeface="Calibri" panose="020F0502020204030204" pitchFamily="34" charset="0"/>
              </a:rPr>
              <a:t>mmol</a:t>
            </a:r>
            <a:r>
              <a:rPr lang="en-GB" altLang="cs-CZ" dirty="0">
                <a:solidFill>
                  <a:schemeClr val="tx1"/>
                </a:solidFill>
                <a:latin typeface="Calibri" panose="020F0502020204030204" pitchFamily="34" charset="0"/>
                <a:cs typeface="Calibri" panose="020F0502020204030204" pitchFamily="34" charset="0"/>
              </a:rPr>
              <a:t>/l does not correspond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to the value of BE - 25,9 </a:t>
            </a:r>
            <a:r>
              <a:rPr lang="en-GB" altLang="cs-CZ" dirty="0" err="1">
                <a:solidFill>
                  <a:schemeClr val="tx1"/>
                </a:solidFill>
                <a:latin typeface="Calibri" panose="020F0502020204030204" pitchFamily="34" charset="0"/>
                <a:cs typeface="Calibri" panose="020F0502020204030204" pitchFamily="34" charset="0"/>
              </a:rPr>
              <a:t>mmol</a:t>
            </a:r>
            <a:r>
              <a:rPr lang="en-GB" altLang="cs-CZ" dirty="0">
                <a:solidFill>
                  <a:schemeClr val="tx1"/>
                </a:solidFill>
                <a:latin typeface="Calibri" panose="020F0502020204030204" pitchFamily="34" charset="0"/>
                <a:cs typeface="Calibri" panose="020F0502020204030204" pitchFamily="34" charset="0"/>
              </a:rPr>
              <a:t>/l.</a:t>
            </a:r>
          </a:p>
          <a:p>
            <a:pPr marL="452438" indent="-434975" eaLnBrk="1" hangingPunct="1">
              <a:spcBef>
                <a:spcPts val="700"/>
              </a:spcBef>
              <a:buFont typeface="Arial" panose="020B0604020202020204" pitchFamily="34" charset="0"/>
              <a:buAutoNum type="arabicPeriod"/>
            </a:pPr>
            <a:r>
              <a:rPr lang="cs-CZ" altLang="cs-CZ" dirty="0" err="1">
                <a:solidFill>
                  <a:schemeClr val="tx1"/>
                </a:solidFill>
                <a:latin typeface="Calibri" panose="020F0502020204030204" pitchFamily="34" charset="0"/>
                <a:cs typeface="Calibri" panose="020F0502020204030204" pitchFamily="34" charset="0"/>
              </a:rPr>
              <a:t>The</a:t>
            </a:r>
            <a:r>
              <a:rPr lang="en-GB" altLang="cs-CZ" dirty="0">
                <a:solidFill>
                  <a:schemeClr val="tx1"/>
                </a:solidFill>
                <a:latin typeface="Calibri" panose="020F0502020204030204" pitchFamily="34" charset="0"/>
                <a:cs typeface="Calibri" panose="020F0502020204030204" pitchFamily="34" charset="0"/>
              </a:rPr>
              <a:t> relatively low concentration of ketone bodies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(in urine 1) could not be the cause of such severe </a:t>
            </a:r>
            <a:r>
              <a:rPr lang="en-GB" altLang="cs-CZ" dirty="0" err="1">
                <a:solidFill>
                  <a:schemeClr val="tx1"/>
                </a:solidFill>
                <a:latin typeface="Calibri" panose="020F0502020204030204" pitchFamily="34" charset="0"/>
                <a:cs typeface="Calibri" panose="020F0502020204030204" pitchFamily="34" charset="0"/>
              </a:rPr>
              <a:t>MAc</a:t>
            </a:r>
            <a:r>
              <a:rPr lang="en-GB" altLang="cs-CZ" dirty="0">
                <a:solidFill>
                  <a:schemeClr val="tx1"/>
                </a:solidFill>
                <a:latin typeface="Calibri" panose="020F0502020204030204" pitchFamily="34" charset="0"/>
                <a:cs typeface="Calibri" panose="020F0502020204030204" pitchFamily="34" charset="0"/>
              </a:rPr>
              <a:t>.</a:t>
            </a:r>
          </a:p>
          <a:p>
            <a:pPr marL="452438" indent="-434975" eaLnBrk="1" hangingPunct="1">
              <a:spcBef>
                <a:spcPts val="7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The renal failure was not severe (</a:t>
            </a:r>
            <a:r>
              <a:rPr lang="en-GB" altLang="cs-CZ" dirty="0" err="1">
                <a:solidFill>
                  <a:schemeClr val="tx1"/>
                </a:solidFill>
                <a:latin typeface="Calibri" panose="020F0502020204030204" pitchFamily="34" charset="0"/>
                <a:cs typeface="Calibri" panose="020F0502020204030204" pitchFamily="34" charset="0"/>
              </a:rPr>
              <a:t>creatininaemia</a:t>
            </a:r>
            <a:r>
              <a:rPr lang="en-GB" altLang="cs-CZ" dirty="0">
                <a:solidFill>
                  <a:schemeClr val="tx1"/>
                </a:solidFill>
                <a:latin typeface="Calibri" panose="020F0502020204030204" pitchFamily="34" charset="0"/>
                <a:cs typeface="Calibri" panose="020F0502020204030204" pitchFamily="34" charset="0"/>
              </a:rPr>
              <a:t> 174 </a:t>
            </a:r>
            <a:r>
              <a:rPr lang="en-GB" altLang="cs-CZ" dirty="0" err="1">
                <a:solidFill>
                  <a:schemeClr val="tx1"/>
                </a:solidFill>
                <a:latin typeface="Calibri" panose="020F0502020204030204" pitchFamily="34" charset="0"/>
                <a:cs typeface="Calibri" panose="020F0502020204030204" pitchFamily="34" charset="0"/>
              </a:rPr>
              <a:t>μmol</a:t>
            </a:r>
            <a:r>
              <a:rPr lang="en-GB" altLang="cs-CZ" dirty="0">
                <a:solidFill>
                  <a:schemeClr val="tx1"/>
                </a:solidFill>
                <a:latin typeface="Calibri" panose="020F0502020204030204" pitchFamily="34" charset="0"/>
                <a:cs typeface="Calibri" panose="020F0502020204030204" pitchFamily="34" charset="0"/>
              </a:rPr>
              <a:t>/l),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so it could not have caused such severe </a:t>
            </a:r>
            <a:r>
              <a:rPr lang="en-GB" altLang="cs-CZ" dirty="0" err="1">
                <a:solidFill>
                  <a:schemeClr val="tx1"/>
                </a:solidFill>
                <a:latin typeface="Calibri" panose="020F0502020204030204" pitchFamily="34" charset="0"/>
                <a:cs typeface="Calibri" panose="020F0502020204030204" pitchFamily="34" charset="0"/>
              </a:rPr>
              <a:t>MAc</a:t>
            </a:r>
            <a:r>
              <a:rPr lang="en-GB" altLang="cs-CZ" dirty="0">
                <a:solidFill>
                  <a:schemeClr val="tx1"/>
                </a:solidFill>
                <a:latin typeface="Calibri" panose="020F0502020204030204" pitchFamily="34" charset="0"/>
                <a:cs typeface="Calibri" panose="020F0502020204030204" pitchFamily="34" charset="0"/>
              </a:rPr>
              <a:t>.</a:t>
            </a:r>
          </a:p>
          <a:p>
            <a:pPr marL="452438" indent="-434975" eaLnBrk="1" hangingPunct="1">
              <a:spcBef>
                <a:spcPts val="7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Methanol poisoning is the most likely case of severe </a:t>
            </a:r>
            <a:r>
              <a:rPr lang="en-GB" altLang="cs-CZ" dirty="0" err="1">
                <a:solidFill>
                  <a:schemeClr val="tx1"/>
                </a:solidFill>
                <a:latin typeface="Calibri" panose="020F0502020204030204" pitchFamily="34" charset="0"/>
                <a:cs typeface="Calibri" panose="020F0502020204030204" pitchFamily="34" charset="0"/>
              </a:rPr>
              <a:t>MAc</a:t>
            </a:r>
            <a:r>
              <a:rPr lang="en-GB" altLang="cs-CZ" dirty="0">
                <a:solidFill>
                  <a:schemeClr val="tx1"/>
                </a:solidFill>
                <a:latin typeface="Calibri" panose="020F0502020204030204" pitchFamily="34" charset="0"/>
                <a:cs typeface="Calibri" panose="020F0502020204030204" pitchFamily="34" charset="0"/>
              </a:rPr>
              <a:t> (methanol is oxidized to a relatively strong formic acid, lactate also rises; the patient was an alcoholic, repeatedly unsuccessfully treated, osmolality gap was positive).</a:t>
            </a:r>
          </a:p>
          <a:p>
            <a:pPr marL="452438" indent="-434975" eaLnBrk="1" hangingPunct="1">
              <a:spcBef>
                <a:spcPts val="700"/>
              </a:spcBef>
              <a:buFont typeface="Arial" panose="020B0604020202020204" pitchFamily="34" charset="0"/>
              <a:buAutoNum type="arabicPeriod"/>
            </a:pPr>
            <a:r>
              <a:rPr lang="en-GB" altLang="cs-CZ" dirty="0">
                <a:solidFill>
                  <a:schemeClr val="tx1"/>
                </a:solidFill>
                <a:latin typeface="Calibri" panose="020F0502020204030204" pitchFamily="34" charset="0"/>
                <a:cs typeface="Calibri" panose="020F0502020204030204" pitchFamily="34" charset="0"/>
              </a:rPr>
              <a:t>Ethylene glycol poisoning can also cause severe </a:t>
            </a:r>
            <a:r>
              <a:rPr lang="en-GB" altLang="cs-CZ" dirty="0" err="1">
                <a:solidFill>
                  <a:schemeClr val="tx1"/>
                </a:solidFill>
                <a:latin typeface="Calibri" panose="020F0502020204030204" pitchFamily="34" charset="0"/>
                <a:cs typeface="Calibri" panose="020F0502020204030204" pitchFamily="34" charset="0"/>
              </a:rPr>
              <a:t>MAc</a:t>
            </a:r>
            <a:r>
              <a:rPr lang="en-GB" altLang="cs-CZ" dirty="0">
                <a:solidFill>
                  <a:schemeClr val="tx1"/>
                </a:solidFill>
                <a:latin typeface="Calibri" panose="020F0502020204030204" pitchFamily="34" charset="0"/>
                <a:cs typeface="Calibri" panose="020F0502020204030204" pitchFamily="34" charset="0"/>
              </a:rPr>
              <a:t> with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a positive osmolality gap.</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539750" y="39846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Finding in urine</a:t>
            </a:r>
          </a:p>
        </p:txBody>
      </p:sp>
      <p:graphicFrame>
        <p:nvGraphicFramePr>
          <p:cNvPr id="2" name="Tabulka 1"/>
          <p:cNvGraphicFramePr>
            <a:graphicFrameLocks noGrp="1"/>
          </p:cNvGraphicFramePr>
          <p:nvPr>
            <p:extLst>
              <p:ext uri="{D42A27DB-BD31-4B8C-83A1-F6EECF244321}">
                <p14:modId xmlns:p14="http://schemas.microsoft.com/office/powerpoint/2010/main" val="1980906153"/>
              </p:ext>
            </p:extLst>
          </p:nvPr>
        </p:nvGraphicFramePr>
        <p:xfrm>
          <a:off x="1475656" y="2276475"/>
          <a:ext cx="6049218" cy="3762375"/>
        </p:xfrm>
        <a:graphic>
          <a:graphicData uri="http://schemas.openxmlformats.org/drawingml/2006/table">
            <a:tbl>
              <a:tblPr firstRow="1" bandRow="1">
                <a:tableStyleId>{5C22544A-7EE6-4342-B048-85BDC9FD1C3A}</a:tableStyleId>
              </a:tblPr>
              <a:tblGrid>
                <a:gridCol w="2952874">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504141">
                <a:tc>
                  <a:txBody>
                    <a:bodyPr/>
                    <a:lstStyle/>
                    <a:p>
                      <a:r>
                        <a:rPr lang="cs-CZ" sz="2400" dirty="0">
                          <a:latin typeface="Calibri" panose="020F0502020204030204" pitchFamily="34" charset="0"/>
                          <a:cs typeface="Calibri" panose="020F0502020204030204" pitchFamily="34" charset="0"/>
                        </a:rPr>
                        <a:t>Analyt</a:t>
                      </a:r>
                    </a:p>
                  </a:txBody>
                  <a:tcPr marL="91458" marR="91458" marT="45728" marB="45728"/>
                </a:tc>
                <a:tc>
                  <a:txBody>
                    <a:bodyPr/>
                    <a:lstStyle/>
                    <a:p>
                      <a:pPr algn="ctr"/>
                      <a:r>
                        <a:rPr lang="cs-CZ" sz="2400" dirty="0">
                          <a:latin typeface="Calibri" panose="020F0502020204030204" pitchFamily="34" charset="0"/>
                          <a:cs typeface="Calibri" panose="020F0502020204030204" pitchFamily="34" charset="0"/>
                        </a:rPr>
                        <a:t>Result</a:t>
                      </a:r>
                    </a:p>
                  </a:txBody>
                  <a:tcPr marL="91458" marR="91458" marT="45728" marB="45728"/>
                </a:tc>
                <a:extLst>
                  <a:ext uri="{0D108BD9-81ED-4DB2-BD59-A6C34878D82A}">
                    <a16:rowId xmlns:a16="http://schemas.microsoft.com/office/drawing/2014/main" val="10000"/>
                  </a:ext>
                </a:extLst>
              </a:tr>
              <a:tr h="465462">
                <a:tc>
                  <a:txBody>
                    <a:bodyPr/>
                    <a:lstStyle/>
                    <a:p>
                      <a:r>
                        <a:rPr lang="cs-CZ" sz="2400" dirty="0">
                          <a:latin typeface="Calibri" panose="020F0502020204030204" pitchFamily="34" charset="0"/>
                          <a:cs typeface="Calibri" panose="020F0502020204030204" pitchFamily="34" charset="0"/>
                        </a:rPr>
                        <a:t>pH</a:t>
                      </a:r>
                    </a:p>
                  </a:txBody>
                  <a:tcPr marL="91458" marR="91458" marT="45728" marB="45728"/>
                </a:tc>
                <a:tc>
                  <a:txBody>
                    <a:bodyPr/>
                    <a:lstStyle/>
                    <a:p>
                      <a:pPr algn="ctr"/>
                      <a:r>
                        <a:rPr lang="cs-CZ" sz="2400" dirty="0">
                          <a:latin typeface="Calibri" panose="020F0502020204030204" pitchFamily="34" charset="0"/>
                          <a:cs typeface="Calibri" panose="020F0502020204030204" pitchFamily="34" charset="0"/>
                        </a:rPr>
                        <a:t>5.5</a:t>
                      </a:r>
                    </a:p>
                  </a:txBody>
                  <a:tcPr marL="91458" marR="91458" marT="45728" marB="45728"/>
                </a:tc>
                <a:extLst>
                  <a:ext uri="{0D108BD9-81ED-4DB2-BD59-A6C34878D82A}">
                    <a16:rowId xmlns:a16="http://schemas.microsoft.com/office/drawing/2014/main" val="10001"/>
                  </a:ext>
                </a:extLst>
              </a:tr>
              <a:tr h="465462">
                <a:tc>
                  <a:txBody>
                    <a:bodyPr/>
                    <a:lstStyle/>
                    <a:p>
                      <a:r>
                        <a:rPr lang="cs-CZ" sz="2400" dirty="0">
                          <a:latin typeface="Calibri" panose="020F0502020204030204" pitchFamily="34" charset="0"/>
                          <a:cs typeface="Calibri" panose="020F0502020204030204" pitchFamily="34" charset="0"/>
                        </a:rPr>
                        <a:t>Protein</a:t>
                      </a:r>
                    </a:p>
                  </a:txBody>
                  <a:tcPr marL="91458" marR="91458" marT="45728" marB="45728"/>
                </a:tc>
                <a:tc>
                  <a:txBody>
                    <a:bodyPr/>
                    <a:lstStyle/>
                    <a:p>
                      <a:pPr algn="ctr"/>
                      <a:r>
                        <a:rPr lang="cs-CZ" sz="2400" dirty="0">
                          <a:latin typeface="Calibri" panose="020F0502020204030204" pitchFamily="34" charset="0"/>
                          <a:cs typeface="Calibri" panose="020F0502020204030204" pitchFamily="34" charset="0"/>
                        </a:rPr>
                        <a:t>2</a:t>
                      </a:r>
                    </a:p>
                  </a:txBody>
                  <a:tcPr marL="91458" marR="91458" marT="45728" marB="45728"/>
                </a:tc>
                <a:extLst>
                  <a:ext uri="{0D108BD9-81ED-4DB2-BD59-A6C34878D82A}">
                    <a16:rowId xmlns:a16="http://schemas.microsoft.com/office/drawing/2014/main" val="10002"/>
                  </a:ext>
                </a:extLst>
              </a:tr>
              <a:tr h="465462">
                <a:tc>
                  <a:txBody>
                    <a:bodyPr/>
                    <a:lstStyle/>
                    <a:p>
                      <a:r>
                        <a:rPr lang="cs-CZ" sz="2400" dirty="0">
                          <a:latin typeface="Calibri" panose="020F0502020204030204" pitchFamily="34" charset="0"/>
                          <a:cs typeface="Calibri" panose="020F0502020204030204" pitchFamily="34" charset="0"/>
                        </a:rPr>
                        <a:t>Glucose</a:t>
                      </a:r>
                    </a:p>
                  </a:txBody>
                  <a:tcPr marL="91458" marR="91458" marT="45728" marB="45728"/>
                </a:tc>
                <a:tc>
                  <a:txBody>
                    <a:bodyPr/>
                    <a:lstStyle/>
                    <a:p>
                      <a:pPr algn="ctr"/>
                      <a:r>
                        <a:rPr lang="cs-CZ" sz="2400" dirty="0">
                          <a:latin typeface="Calibri" panose="020F0502020204030204" pitchFamily="34" charset="0"/>
                          <a:cs typeface="Calibri" panose="020F0502020204030204" pitchFamily="34" charset="0"/>
                        </a:rPr>
                        <a:t>1</a:t>
                      </a:r>
                    </a:p>
                  </a:txBody>
                  <a:tcPr marL="91458" marR="91458" marT="45728" marB="45728"/>
                </a:tc>
                <a:extLst>
                  <a:ext uri="{0D108BD9-81ED-4DB2-BD59-A6C34878D82A}">
                    <a16:rowId xmlns:a16="http://schemas.microsoft.com/office/drawing/2014/main" val="10003"/>
                  </a:ext>
                </a:extLst>
              </a:tr>
              <a:tr h="465462">
                <a:tc>
                  <a:txBody>
                    <a:bodyPr/>
                    <a:lstStyle/>
                    <a:p>
                      <a:r>
                        <a:rPr lang="cs-CZ" sz="2400" dirty="0">
                          <a:latin typeface="Calibri" panose="020F0502020204030204" pitchFamily="34" charset="0"/>
                          <a:cs typeface="Calibri" panose="020F0502020204030204" pitchFamily="34" charset="0"/>
                        </a:rPr>
                        <a:t>Kettlebells</a:t>
                      </a:r>
                    </a:p>
                  </a:txBody>
                  <a:tcPr marL="91458" marR="91458" marT="45728" marB="45728"/>
                </a:tc>
                <a:tc>
                  <a:txBody>
                    <a:bodyPr/>
                    <a:lstStyle/>
                    <a:p>
                      <a:pPr algn="ctr"/>
                      <a:r>
                        <a:rPr lang="cs-CZ" sz="2400" dirty="0">
                          <a:latin typeface="Calibri" panose="020F0502020204030204" pitchFamily="34" charset="0"/>
                          <a:cs typeface="Calibri" panose="020F0502020204030204" pitchFamily="34" charset="0"/>
                        </a:rPr>
                        <a:t>1</a:t>
                      </a:r>
                    </a:p>
                  </a:txBody>
                  <a:tcPr marL="91458" marR="91458" marT="45728" marB="45728"/>
                </a:tc>
                <a:extLst>
                  <a:ext uri="{0D108BD9-81ED-4DB2-BD59-A6C34878D82A}">
                    <a16:rowId xmlns:a16="http://schemas.microsoft.com/office/drawing/2014/main" val="10004"/>
                  </a:ext>
                </a:extLst>
              </a:tr>
              <a:tr h="465462">
                <a:tc>
                  <a:txBody>
                    <a:bodyPr/>
                    <a:lstStyle/>
                    <a:p>
                      <a:r>
                        <a:rPr lang="cs-CZ" sz="2400" dirty="0">
                          <a:latin typeface="Calibri" panose="020F0502020204030204" pitchFamily="34" charset="0"/>
                          <a:cs typeface="Calibri" panose="020F0502020204030204" pitchFamily="34" charset="0"/>
                        </a:rPr>
                        <a:t>Blood</a:t>
                      </a:r>
                    </a:p>
                  </a:txBody>
                  <a:tcPr marL="91458" marR="91458" marT="45728" marB="45728"/>
                </a:tc>
                <a:tc>
                  <a:txBody>
                    <a:bodyPr/>
                    <a:lstStyle/>
                    <a:p>
                      <a:pPr algn="ctr"/>
                      <a:r>
                        <a:rPr lang="cs-CZ" sz="2400" dirty="0">
                          <a:solidFill>
                            <a:srgbClr val="FF0000"/>
                          </a:solidFill>
                          <a:latin typeface="Calibri" panose="020F0502020204030204" pitchFamily="34" charset="0"/>
                          <a:cs typeface="Calibri" panose="020F0502020204030204" pitchFamily="34" charset="0"/>
                        </a:rPr>
                        <a:t>3</a:t>
                      </a:r>
                    </a:p>
                  </a:txBody>
                  <a:tcPr marL="91458" marR="91458" marT="45728" marB="45728"/>
                </a:tc>
                <a:extLst>
                  <a:ext uri="{0D108BD9-81ED-4DB2-BD59-A6C34878D82A}">
                    <a16:rowId xmlns:a16="http://schemas.microsoft.com/office/drawing/2014/main" val="10005"/>
                  </a:ext>
                </a:extLst>
              </a:tr>
              <a:tr h="465462">
                <a:tc>
                  <a:txBody>
                    <a:bodyPr/>
                    <a:lstStyle/>
                    <a:p>
                      <a:r>
                        <a:rPr lang="cs-CZ" sz="2400" dirty="0">
                          <a:latin typeface="Calibri" panose="020F0502020204030204" pitchFamily="34" charset="0"/>
                          <a:cs typeface="Calibri" panose="020F0502020204030204" pitchFamily="34" charset="0"/>
                        </a:rPr>
                        <a:t>Erythrocytes </a:t>
                      </a:r>
                    </a:p>
                  </a:txBody>
                  <a:tcPr marL="91458" marR="91458" marT="45728" marB="45728"/>
                </a:tc>
                <a:tc>
                  <a:txBody>
                    <a:bodyPr/>
                    <a:lstStyle/>
                    <a:p>
                      <a:pPr algn="ctr"/>
                      <a:r>
                        <a:rPr lang="cs-CZ" sz="2400" dirty="0">
                          <a:solidFill>
                            <a:srgbClr val="FF0000"/>
                          </a:solidFill>
                          <a:latin typeface="Calibri" panose="020F0502020204030204" pitchFamily="34" charset="0"/>
                          <a:cs typeface="Calibri" panose="020F0502020204030204" pitchFamily="34" charset="0"/>
                        </a:rPr>
                        <a:t>249/μl</a:t>
                      </a:r>
                    </a:p>
                  </a:txBody>
                  <a:tcPr marL="91458" marR="91458" marT="45728" marB="45728"/>
                </a:tc>
                <a:extLst>
                  <a:ext uri="{0D108BD9-81ED-4DB2-BD59-A6C34878D82A}">
                    <a16:rowId xmlns:a16="http://schemas.microsoft.com/office/drawing/2014/main" val="10006"/>
                  </a:ext>
                </a:extLst>
              </a:tr>
              <a:tr h="465462">
                <a:tc>
                  <a:txBody>
                    <a:bodyPr/>
                    <a:lstStyle/>
                    <a:p>
                      <a:r>
                        <a:rPr lang="cs-CZ" sz="2400" dirty="0">
                          <a:latin typeface="Calibri" panose="020F0502020204030204" pitchFamily="34" charset="0"/>
                          <a:cs typeface="Calibri" panose="020F0502020204030204" pitchFamily="34" charset="0"/>
                        </a:rPr>
                        <a:t>Ca oxalate crystals</a:t>
                      </a:r>
                    </a:p>
                  </a:txBody>
                  <a:tcPr marL="91458" marR="91458" marT="45728" marB="45728"/>
                </a:tc>
                <a:tc>
                  <a:txBody>
                    <a:bodyPr/>
                    <a:lstStyle/>
                    <a:p>
                      <a:pPr algn="ctr"/>
                      <a:r>
                        <a:rPr lang="en-GB" sz="2400" noProof="0" dirty="0">
                          <a:solidFill>
                            <a:srgbClr val="FF0000"/>
                          </a:solidFill>
                          <a:latin typeface="Calibri" panose="020F0502020204030204" pitchFamily="34" charset="0"/>
                          <a:cs typeface="Calibri" panose="020F0502020204030204" pitchFamily="34" charset="0"/>
                        </a:rPr>
                        <a:t>present in high amount </a:t>
                      </a:r>
                    </a:p>
                  </a:txBody>
                  <a:tcPr marL="91458" marR="91458" marT="45728" marB="45728"/>
                </a:tc>
                <a:extLst>
                  <a:ext uri="{0D108BD9-81ED-4DB2-BD59-A6C34878D82A}">
                    <a16:rowId xmlns:a16="http://schemas.microsoft.com/office/drawing/2014/main" val="10007"/>
                  </a:ext>
                </a:extLst>
              </a:tr>
            </a:tbl>
          </a:graphicData>
        </a:graphic>
      </p:graphicFrame>
    </p:spTree>
    <p:custDataLst>
      <p:tags r:id="rId1"/>
    </p:custDataLst>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395288" y="438150"/>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Urinary sediment</a:t>
            </a: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2060575"/>
            <a:ext cx="56657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83DA6EAB-BB19-7D84-28AE-A6FB5BE2EA64}"/>
              </a:ext>
            </a:extLst>
          </p:cNvPr>
          <p:cNvSpPr txBox="1">
            <a:spLocks noChangeArrowheads="1"/>
          </p:cNvSpPr>
          <p:nvPr/>
        </p:nvSpPr>
        <p:spPr bwMode="auto">
          <a:xfrm>
            <a:off x="539750" y="1843088"/>
            <a:ext cx="84963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7463" indent="0" eaLnBrk="1" hangingPunct="1">
              <a:spcBef>
                <a:spcPct val="50000"/>
              </a:spcBef>
              <a:buFont typeface="Arial" panose="020B0604020202020204" pitchFamily="34" charset="0"/>
              <a:buNone/>
            </a:pPr>
            <a:r>
              <a:rPr lang="en-GB" altLang="cs-CZ" sz="2800" b="0" dirty="0">
                <a:solidFill>
                  <a:schemeClr val="tx1"/>
                </a:solidFill>
                <a:latin typeface="Calibri" panose="020F0502020204030204" pitchFamily="34" charset="0"/>
                <a:cs typeface="Calibri" panose="020F0502020204030204" pitchFamily="34" charset="0"/>
              </a:rPr>
              <a:t>Ethylene glycol (the active ingredient in </a:t>
            </a:r>
            <a:r>
              <a:rPr lang="en-GB" altLang="cs-CZ" sz="2800" b="0" dirty="0" err="1">
                <a:solidFill>
                  <a:schemeClr val="tx1"/>
                </a:solidFill>
                <a:latin typeface="Calibri" panose="020F0502020204030204" pitchFamily="34" charset="0"/>
                <a:cs typeface="Calibri" panose="020F0502020204030204" pitchFamily="34" charset="0"/>
              </a:rPr>
              <a:t>Fridex</a:t>
            </a:r>
            <a:r>
              <a:rPr lang="en-GB" altLang="cs-CZ" sz="2800" b="0" dirty="0">
                <a:solidFill>
                  <a:schemeClr val="tx1"/>
                </a:solidFill>
                <a:latin typeface="Calibri" panose="020F0502020204030204" pitchFamily="34" charset="0"/>
                <a:cs typeface="Calibri" panose="020F0502020204030204" pitchFamily="34" charset="0"/>
              </a:rPr>
              <a:t>) is metabolized to oxalic acid, which is excreted in the urine as a calcium salt.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bwMode="auto">
          <a:xfrm>
            <a:off x="539750" y="333375"/>
            <a:ext cx="7993063" cy="1179513"/>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Another fate of the patient</a:t>
            </a:r>
            <a:endParaRPr lang="en-GB" altLang="cs-CZ" sz="4800" b="1" cap="none" dirty="0">
              <a:solidFill>
                <a:schemeClr val="tx1"/>
              </a:solidFill>
              <a:latin typeface="Calibri Light" panose="020F0302020204030204" pitchFamily="34" charset="0"/>
              <a:cs typeface="Calibri Light" panose="020F0302020204030204" pitchFamily="34" charset="0"/>
            </a:endParaRPr>
          </a:p>
        </p:txBody>
      </p:sp>
      <p:sp>
        <p:nvSpPr>
          <p:cNvPr id="25603" name="Rectangle 3"/>
          <p:cNvSpPr>
            <a:spLocks noGrp="1" noChangeArrowheads="1"/>
          </p:cNvSpPr>
          <p:nvPr>
            <p:ph type="body" idx="1"/>
          </p:nvPr>
        </p:nvSpPr>
        <p:spPr>
          <a:xfrm>
            <a:off x="468313" y="1989138"/>
            <a:ext cx="8496300" cy="4392612"/>
          </a:xfrm>
        </p:spPr>
        <p:txBody>
          <a:bodyPr/>
          <a:lstStyle/>
          <a:p>
            <a:pPr marL="0" indent="0" eaLnBrk="1" hangingPunct="1">
              <a:lnSpc>
                <a:spcPct val="90000"/>
              </a:lnSpc>
              <a:spcBef>
                <a:spcPct val="35000"/>
              </a:spcBef>
              <a:buClr>
                <a:srgbClr val="4F81BD"/>
              </a:buClr>
              <a:buSzPct val="120000"/>
              <a:buFont typeface="Arial" panose="020B0604020202020204" pitchFamily="34" charset="0"/>
              <a:buNone/>
            </a:pPr>
            <a:r>
              <a:rPr lang="en-GB" altLang="cs-CZ" sz="3200" dirty="0">
                <a:solidFill>
                  <a:schemeClr val="tx1"/>
                </a:solidFill>
                <a:latin typeface="Calibri" panose="020F0502020204030204" pitchFamily="34" charset="0"/>
                <a:cs typeface="Calibri" panose="020F0502020204030204" pitchFamily="34" charset="0"/>
              </a:rPr>
              <a:t>She was treated with continuous haemodialysis </a:t>
            </a:r>
            <a:br>
              <a:rPr lang="en-GB" altLang="cs-CZ" sz="3200" dirty="0">
                <a:solidFill>
                  <a:schemeClr val="tx1"/>
                </a:solidFill>
                <a:latin typeface="Calibri" panose="020F0502020204030204" pitchFamily="34" charset="0"/>
                <a:cs typeface="Calibri" panose="020F0502020204030204" pitchFamily="34" charset="0"/>
              </a:rPr>
            </a:br>
            <a:r>
              <a:rPr lang="en-GB" altLang="cs-CZ" sz="3200" dirty="0">
                <a:solidFill>
                  <a:schemeClr val="tx1"/>
                </a:solidFill>
                <a:latin typeface="Calibri" panose="020F0502020204030204" pitchFamily="34" charset="0"/>
                <a:cs typeface="Calibri" panose="020F0502020204030204" pitchFamily="34" charset="0"/>
              </a:rPr>
              <a:t>and ethanol </a:t>
            </a:r>
            <a:r>
              <a:rPr lang="en-GB" altLang="cs-CZ" sz="3200" dirty="0" err="1">
                <a:solidFill>
                  <a:schemeClr val="tx1"/>
                </a:solidFill>
                <a:latin typeface="Calibri" panose="020F0502020204030204" pitchFamily="34" charset="0"/>
                <a:cs typeface="Calibri" panose="020F0502020204030204" pitchFamily="34" charset="0"/>
              </a:rPr>
              <a:t>i.v.</a:t>
            </a:r>
            <a:endParaRPr lang="en-GB" altLang="cs-CZ" sz="3200" dirty="0">
              <a:solidFill>
                <a:schemeClr val="tx1"/>
              </a:solidFill>
              <a:latin typeface="Calibri" panose="020F0502020204030204" pitchFamily="34" charset="0"/>
              <a:cs typeface="Calibri" panose="020F0502020204030204" pitchFamily="34" charset="0"/>
            </a:endParaRPr>
          </a:p>
          <a:p>
            <a:pPr marL="0" indent="0" eaLnBrk="1" hangingPunct="1">
              <a:lnSpc>
                <a:spcPct val="90000"/>
              </a:lnSpc>
              <a:spcBef>
                <a:spcPct val="35000"/>
              </a:spcBef>
              <a:buClr>
                <a:srgbClr val="4F81BD"/>
              </a:buClr>
              <a:buSzPct val="120000"/>
              <a:buFont typeface="Arial" panose="020B0604020202020204" pitchFamily="34" charset="0"/>
              <a:buNone/>
            </a:pPr>
            <a:r>
              <a:rPr lang="en-GB" altLang="cs-CZ" sz="3200" dirty="0">
                <a:solidFill>
                  <a:schemeClr val="tx1"/>
                </a:solidFill>
                <a:latin typeface="Calibri" panose="020F0502020204030204" pitchFamily="34" charset="0"/>
                <a:cs typeface="Calibri" panose="020F0502020204030204" pitchFamily="34" charset="0"/>
              </a:rPr>
              <a:t>In the next sample, the alcohol concentration was 0.6 g/l and the serum osmolality increased from 345 to 360 </a:t>
            </a:r>
            <a:r>
              <a:rPr lang="en-GB" altLang="cs-CZ" sz="3200" dirty="0" err="1">
                <a:solidFill>
                  <a:schemeClr val="tx1"/>
                </a:solidFill>
                <a:latin typeface="Calibri" panose="020F0502020204030204" pitchFamily="34" charset="0"/>
                <a:cs typeface="Calibri" panose="020F0502020204030204" pitchFamily="34" charset="0"/>
              </a:rPr>
              <a:t>mmol</a:t>
            </a:r>
            <a:r>
              <a:rPr lang="en-GB" altLang="cs-CZ" sz="3200" dirty="0">
                <a:solidFill>
                  <a:schemeClr val="tx1"/>
                </a:solidFill>
                <a:latin typeface="Calibri" panose="020F0502020204030204" pitchFamily="34" charset="0"/>
                <a:cs typeface="Calibri" panose="020F0502020204030204" pitchFamily="34" charset="0"/>
              </a:rPr>
              <a:t>/kg.</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PQuestion"/>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Which statement is true?</a:t>
            </a:r>
          </a:p>
        </p:txBody>
      </p:sp>
      <p:sp>
        <p:nvSpPr>
          <p:cNvPr id="5123" name="TPAnswers"/>
          <p:cNvSpPr>
            <a:spLocks noGrp="1" noChangeArrowheads="1"/>
          </p:cNvSpPr>
          <p:nvPr>
            <p:ph type="body" idx="1"/>
            <p:custDataLst>
              <p:tags r:id="rId2"/>
            </p:custDataLst>
          </p:nvPr>
        </p:nvSpPr>
        <p:spPr>
          <a:xfrm>
            <a:off x="539750" y="1843088"/>
            <a:ext cx="8280400" cy="4610100"/>
          </a:xfrm>
        </p:spPr>
        <p:txBody>
          <a:bodyPr/>
          <a:lstStyle/>
          <a:p>
            <a:pPr marL="531813" indent="-514350" eaLnBrk="1" hangingPunct="1">
              <a:spcBef>
                <a:spcPts val="12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The increase in osmolality is proportional to the concentration of ethanol administered. </a:t>
            </a:r>
          </a:p>
          <a:p>
            <a:pPr marL="531813" indent="-514350" eaLnBrk="1" hangingPunct="1">
              <a:spcBef>
                <a:spcPts val="12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A blood ethanol concentration of 0.6 g/l is insufficient, it should be above 1 g/l.</a:t>
            </a:r>
          </a:p>
          <a:p>
            <a:pPr marL="531813" indent="-514350" eaLnBrk="1" hangingPunct="1">
              <a:spcBef>
                <a:spcPts val="12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The goal of ethanol administration is to accelerate the breakdown of ethylene glycol.</a:t>
            </a:r>
          </a:p>
          <a:p>
            <a:pPr marL="531813" indent="-514350" eaLnBrk="1" hangingPunct="1">
              <a:spcBef>
                <a:spcPts val="12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The goal of ethanol administration is to slow the breakdown of ethylene glycol.</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5123">
                                            <p:txEl>
                                              <p:pRg st="0" end="0"/>
                                            </p:txEl>
                                          </p:spTgt>
                                        </p:tgtEl>
                                        <p:attrNameLst>
                                          <p:attrName>style.color</p:attrName>
                                        </p:attrNameLst>
                                      </p:cBhvr>
                                      <p:to>
                                        <p:clrVal>
                                          <a:srgbClr val="009900"/>
                                        </p:clrVal>
                                      </p:to>
                                    </p:set>
                                  </p:childTnLst>
                                </p:cTn>
                              </p:par>
                              <p:par>
                                <p:cTn id="23" presetID="3" presetClass="emph" presetSubtype="1" nodeType="withEffect">
                                  <p:stCondLst>
                                    <p:cond delay="0"/>
                                  </p:stCondLst>
                                  <p:childTnLst>
                                    <p:set>
                                      <p:cBhvr override="childStyle">
                                        <p:cTn id="24" dur="indefinite"/>
                                        <p:tgtEl>
                                          <p:spTgt spid="5123">
                                            <p:txEl>
                                              <p:pRg st="1" end="1"/>
                                            </p:txEl>
                                          </p:spTgt>
                                        </p:tgtEl>
                                        <p:attrNameLst>
                                          <p:attrName>style.color</p:attrName>
                                        </p:attrNameLst>
                                      </p:cBhvr>
                                      <p:to>
                                        <p:clrVal>
                                          <a:srgbClr val="009900"/>
                                        </p:clrVal>
                                      </p:to>
                                    </p:set>
                                  </p:childTnLst>
                                </p:cTn>
                              </p:par>
                              <p:par>
                                <p:cTn id="25" presetID="3" presetClass="emph" presetSubtype="1" nodeType="withEffect">
                                  <p:stCondLst>
                                    <p:cond delay="0"/>
                                  </p:stCondLst>
                                  <p:childTnLst>
                                    <p:set>
                                      <p:cBhvr override="childStyle">
                                        <p:cTn id="26" dur="indefinite"/>
                                        <p:tgtEl>
                                          <p:spTgt spid="5123">
                                            <p:txEl>
                                              <p:pRg st="3" end="3"/>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Comment on question 3</a:t>
            </a:r>
          </a:p>
        </p:txBody>
      </p:sp>
      <p:sp>
        <p:nvSpPr>
          <p:cNvPr id="5123" name="Rectangle 5"/>
          <p:cNvSpPr>
            <a:spLocks noGrp="1" noChangeArrowheads="1"/>
          </p:cNvSpPr>
          <p:nvPr>
            <p:ph type="body" idx="1"/>
          </p:nvPr>
        </p:nvSpPr>
        <p:spPr>
          <a:xfrm>
            <a:off x="539750" y="1804494"/>
            <a:ext cx="8496300" cy="4752380"/>
          </a:xfrm>
        </p:spPr>
        <p:txBody>
          <a:bodyPr/>
          <a:lstStyle/>
          <a:p>
            <a:pPr marL="17463" indent="0" eaLnBrk="1" hangingPunct="1">
              <a:spcBef>
                <a:spcPct val="50000"/>
              </a:spcBef>
              <a:buFont typeface="Arial" panose="020B0604020202020204" pitchFamily="34" charset="0"/>
              <a:buNone/>
            </a:pPr>
            <a:r>
              <a:rPr lang="en-GB" altLang="cs-CZ" sz="2600" dirty="0">
                <a:solidFill>
                  <a:schemeClr val="tx1"/>
                </a:solidFill>
                <a:latin typeface="Calibri" panose="020F0502020204030204" pitchFamily="34" charset="0"/>
                <a:cs typeface="Calibri" panose="020F0502020204030204" pitchFamily="34" charset="0"/>
              </a:rPr>
              <a:t>The increase in osmolality is proportional to the concentration of ethanol administered (1 g ethanol/l increases osmolality by about 23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/kg).</a:t>
            </a:r>
          </a:p>
          <a:p>
            <a:pPr marL="17463" indent="0" eaLnBrk="1" hangingPunct="1">
              <a:spcBef>
                <a:spcPct val="50000"/>
              </a:spcBef>
              <a:buFont typeface="Arial" panose="020B0604020202020204" pitchFamily="34" charset="0"/>
              <a:buNone/>
            </a:pPr>
            <a:r>
              <a:rPr lang="en-GB" altLang="cs-CZ" sz="2600" dirty="0">
                <a:solidFill>
                  <a:schemeClr val="tx1"/>
                </a:solidFill>
                <a:latin typeface="Calibri" panose="020F0502020204030204" pitchFamily="34" charset="0"/>
                <a:cs typeface="Calibri" panose="020F0502020204030204" pitchFamily="34" charset="0"/>
              </a:rPr>
              <a:t>In the treatment of ethylene glycol poisoning, an ethanol concentration of between 1.0 – 1.5 g/l should be maintained </a:t>
            </a:r>
            <a:br>
              <a:rPr lang="en-GB" altLang="cs-CZ" sz="2600" dirty="0">
                <a:solidFill>
                  <a:schemeClr val="tx1"/>
                </a:solidFill>
                <a:latin typeface="Calibri" panose="020F0502020204030204" pitchFamily="34" charset="0"/>
                <a:cs typeface="Calibri" panose="020F0502020204030204" pitchFamily="34" charset="0"/>
              </a:rPr>
            </a:br>
            <a:r>
              <a:rPr lang="en-GB" altLang="cs-CZ" sz="2600" dirty="0">
                <a:solidFill>
                  <a:schemeClr val="tx1"/>
                </a:solidFill>
                <a:latin typeface="Calibri" panose="020F0502020204030204" pitchFamily="34" charset="0"/>
                <a:cs typeface="Calibri" panose="020F0502020204030204" pitchFamily="34" charset="0"/>
              </a:rPr>
              <a:t>to sufficiently inhibit ethylene glycol degradation.</a:t>
            </a:r>
          </a:p>
          <a:p>
            <a:pPr marL="17463" indent="0" eaLnBrk="1" hangingPunct="1">
              <a:spcBef>
                <a:spcPct val="50000"/>
              </a:spcBef>
              <a:buFont typeface="Arial" panose="020B0604020202020204" pitchFamily="34" charset="0"/>
              <a:buNone/>
            </a:pPr>
            <a:r>
              <a:rPr lang="en-GB" altLang="cs-CZ" sz="2600" dirty="0">
                <a:solidFill>
                  <a:schemeClr val="tx1"/>
                </a:solidFill>
                <a:latin typeface="Calibri" panose="020F0502020204030204" pitchFamily="34" charset="0"/>
                <a:cs typeface="Calibri" panose="020F0502020204030204" pitchFamily="34" charset="0"/>
              </a:rPr>
              <a:t>The aim of ethanol administration is to slow the oxidation of ethylene glycol by alcohol dehydrogenase and the formation of toxic products; the affinity of ethanol for alcohol dehydrogenase is about 100 times higher than that of ethylene glycol.</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092696"/>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cs-CZ" sz="2800" b="1" dirty="0">
                <a:latin typeface="Calibri Light" panose="020F0302020204030204" pitchFamily="34" charset="0"/>
                <a:cs typeface="Calibri Light" panose="020F0302020204030204" pitchFamily="34" charset="0"/>
              </a:rPr>
              <a:t>Decompensated diabetic</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26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Decompensated diabetic</a:t>
            </a:r>
          </a:p>
        </p:txBody>
      </p:sp>
      <p:sp>
        <p:nvSpPr>
          <p:cNvPr id="4" name="Rectangle 3"/>
          <p:cNvSpPr txBox="1">
            <a:spLocks noChangeArrowheads="1"/>
          </p:cNvSpPr>
          <p:nvPr/>
        </p:nvSpPr>
        <p:spPr bwMode="auto">
          <a:xfrm>
            <a:off x="468313" y="1843931"/>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52438" indent="-338138">
              <a:spcBef>
                <a:spcPts val="1200"/>
              </a:spcBef>
            </a:pPr>
            <a:r>
              <a:rPr lang="en-GB" altLang="cs-CZ" sz="2600" b="0" dirty="0">
                <a:solidFill>
                  <a:schemeClr val="tx1"/>
                </a:solidFill>
                <a:latin typeface="Calibri" panose="020F0502020204030204" pitchFamily="34" charset="0"/>
                <a:cs typeface="Calibri" panose="020F0502020204030204" pitchFamily="34" charset="0"/>
              </a:rPr>
              <a:t>A 77-year-old diabetic patient was admitted to the intensive care unit of the 2nd internal medicine clinic of the University Hospital in Pilsen; he was treated with insulin using a pump (the pump had not worked for the last 3 days).</a:t>
            </a:r>
          </a:p>
          <a:p>
            <a:pPr marL="452438" indent="-338138">
              <a:spcBef>
                <a:spcPts val="1200"/>
              </a:spcBef>
            </a:pPr>
            <a:r>
              <a:rPr lang="en-GB" altLang="cs-CZ" sz="2600" b="0" dirty="0">
                <a:solidFill>
                  <a:schemeClr val="tx1"/>
                </a:solidFill>
                <a:latin typeface="Calibri" panose="020F0502020204030204" pitchFamily="34" charset="0"/>
                <a:cs typeface="Calibri" panose="020F0502020204030204" pitchFamily="34" charset="0"/>
              </a:rPr>
              <a:t>The day before admission, he vomited repeatedly, on the day of admission he shows worse breathing.</a:t>
            </a:r>
          </a:p>
          <a:p>
            <a:pPr marL="452438" indent="-338138">
              <a:spcBef>
                <a:spcPts val="1200"/>
              </a:spcBef>
            </a:pPr>
            <a:r>
              <a:rPr lang="en-GB" altLang="cs-CZ" sz="2600" b="0" dirty="0">
                <a:solidFill>
                  <a:schemeClr val="tx1"/>
                </a:solidFill>
                <a:latin typeface="Calibri" panose="020F0502020204030204" pitchFamily="34" charset="0"/>
                <a:cs typeface="Calibri" panose="020F0502020204030204" pitchFamily="34" charset="0"/>
              </a:rPr>
              <a:t>Somnolent, trying to cooperate.</a:t>
            </a:r>
          </a:p>
          <a:p>
            <a:pPr marL="452438" indent="-338138">
              <a:spcBef>
                <a:spcPts val="1200"/>
              </a:spcBef>
            </a:pPr>
            <a:r>
              <a:rPr lang="en-GB" altLang="cs-CZ" sz="2600" b="0" dirty="0" err="1">
                <a:solidFill>
                  <a:schemeClr val="tx1"/>
                </a:solidFill>
                <a:latin typeface="Calibri" panose="020F0502020204030204" pitchFamily="34" charset="0"/>
                <a:cs typeface="Calibri" panose="020F0502020204030204" pitchFamily="34" charset="0"/>
              </a:rPr>
              <a:t>Kussmaul's</a:t>
            </a:r>
            <a:r>
              <a:rPr lang="en-GB" altLang="cs-CZ" sz="2600" b="0" dirty="0">
                <a:solidFill>
                  <a:schemeClr val="tx1"/>
                </a:solidFill>
                <a:latin typeface="Calibri" panose="020F0502020204030204" pitchFamily="34" charset="0"/>
                <a:cs typeface="Calibri" panose="020F0502020204030204" pitchFamily="34" charset="0"/>
              </a:rPr>
              <a:t> breathing, cyanotic acre, signs of centralization of blood circulation, oliguria, BP 80/55 mmHg.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Medical history and diagnoses </a:t>
            </a:r>
          </a:p>
        </p:txBody>
      </p:sp>
      <p:sp>
        <p:nvSpPr>
          <p:cNvPr id="45059" name="Rectangle 3"/>
          <p:cNvSpPr>
            <a:spLocks noGrp="1" noChangeArrowheads="1"/>
          </p:cNvSpPr>
          <p:nvPr>
            <p:ph type="body" idx="1"/>
          </p:nvPr>
        </p:nvSpPr>
        <p:spPr>
          <a:xfrm>
            <a:off x="468313" y="1916113"/>
            <a:ext cx="8496300" cy="4392612"/>
          </a:xfrm>
        </p:spPr>
        <p:txBody>
          <a:bodyPr/>
          <a:lstStyle/>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Insulin-dependent diabetes mellitus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with multiple complications since 1977</a:t>
            </a:r>
          </a:p>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Diabetic proliferative retinopathy </a:t>
            </a:r>
          </a:p>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Diabetic peripheral polyneuropathy </a:t>
            </a:r>
          </a:p>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Atrial fibrillation, </a:t>
            </a:r>
            <a:r>
              <a:rPr lang="en-GB" altLang="cs-CZ" sz="2800" dirty="0" err="1">
                <a:solidFill>
                  <a:schemeClr val="tx1"/>
                </a:solidFill>
                <a:latin typeface="Calibri" panose="020F0502020204030204" pitchFamily="34" charset="0"/>
                <a:cs typeface="Calibri" panose="020F0502020204030204" pitchFamily="34" charset="0"/>
              </a:rPr>
              <a:t>warfarinized</a:t>
            </a:r>
            <a:r>
              <a:rPr lang="en-GB" altLang="cs-CZ" sz="2800" dirty="0">
                <a:solidFill>
                  <a:schemeClr val="tx1"/>
                </a:solidFill>
                <a:latin typeface="Calibri" panose="020F0502020204030204" pitchFamily="34" charset="0"/>
                <a:cs typeface="Calibri" panose="020F0502020204030204" pitchFamily="34" charset="0"/>
              </a:rPr>
              <a:t>  </a:t>
            </a:r>
          </a:p>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Arterial hypertension </a:t>
            </a:r>
          </a:p>
          <a:p>
            <a:pPr marL="357188" indent="-357188">
              <a:spcBef>
                <a:spcPts val="1200"/>
              </a:spcBef>
            </a:pPr>
            <a:r>
              <a:rPr lang="en-GB" altLang="cs-CZ" sz="2800" dirty="0" err="1">
                <a:solidFill>
                  <a:schemeClr val="tx1"/>
                </a:solidFill>
                <a:latin typeface="Calibri" panose="020F0502020204030204" pitchFamily="34" charset="0"/>
                <a:cs typeface="Calibri" panose="020F0502020204030204" pitchFamily="34" charset="0"/>
              </a:rPr>
              <a:t>Hypercholesterolaemia</a:t>
            </a:r>
            <a:endParaRPr lang="en-GB" altLang="cs-CZ" sz="2800" dirty="0">
              <a:solidFill>
                <a:schemeClr val="tx1"/>
              </a:solidFill>
              <a:latin typeface="Calibri" panose="020F0502020204030204" pitchFamily="34" charset="0"/>
              <a:cs typeface="Calibri" panose="020F0502020204030204" pitchFamily="34" charset="0"/>
            </a:endParaRPr>
          </a:p>
          <a:p>
            <a:pPr marL="357188" indent="-357188">
              <a:spcBef>
                <a:spcPts val="1200"/>
              </a:spcBef>
            </a:pPr>
            <a:r>
              <a:rPr lang="en-GB" altLang="cs-CZ" sz="2800" dirty="0">
                <a:solidFill>
                  <a:schemeClr val="tx1"/>
                </a:solidFill>
                <a:latin typeface="Calibri" panose="020F0502020204030204" pitchFamily="34" charset="0"/>
                <a:cs typeface="Calibri" panose="020F0502020204030204" pitchFamily="34" charset="0"/>
              </a:rPr>
              <a:t>Microscopic haematuria, dispensed by urologist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bodyPr>
          <a:lstStyle/>
          <a:p>
            <a:r>
              <a:rPr lang="en-GB" altLang="cs-CZ" sz="4000" b="1" cap="none" dirty="0">
                <a:solidFill>
                  <a:schemeClr val="tx1"/>
                </a:solidFill>
                <a:latin typeface="Calibri Light" panose="020F0302020204030204" pitchFamily="34" charset="0"/>
                <a:cs typeface="Calibri Light" panose="020F0302020204030204" pitchFamily="34" charset="0"/>
              </a:rPr>
              <a:t>Initial laboratory examination</a:t>
            </a:r>
          </a:p>
        </p:txBody>
      </p:sp>
      <p:graphicFrame>
        <p:nvGraphicFramePr>
          <p:cNvPr id="7" name="Tabulka 6"/>
          <p:cNvGraphicFramePr>
            <a:graphicFrameLocks noGrp="1"/>
          </p:cNvGraphicFramePr>
          <p:nvPr>
            <p:extLst>
              <p:ext uri="{D42A27DB-BD31-4B8C-83A1-F6EECF244321}">
                <p14:modId xmlns:p14="http://schemas.microsoft.com/office/powerpoint/2010/main" val="3053462834"/>
              </p:ext>
            </p:extLst>
          </p:nvPr>
        </p:nvGraphicFramePr>
        <p:xfrm>
          <a:off x="1979613" y="1628800"/>
          <a:ext cx="5091122" cy="5192852"/>
        </p:xfrm>
        <a:graphic>
          <a:graphicData uri="http://schemas.openxmlformats.org/drawingml/2006/table">
            <a:tbl>
              <a:tblPr firstRow="1" bandRow="1">
                <a:tableStyleId>{5C22544A-7EE6-4342-B048-85BDC9FD1C3A}</a:tableStyleId>
              </a:tblPr>
              <a:tblGrid>
                <a:gridCol w="1922802">
                  <a:extLst>
                    <a:ext uri="{9D8B030D-6E8A-4147-A177-3AD203B41FA5}">
                      <a16:colId xmlns:a16="http://schemas.microsoft.com/office/drawing/2014/main" val="20000"/>
                    </a:ext>
                  </a:extLst>
                </a:gridCol>
                <a:gridCol w="1080109">
                  <a:extLst>
                    <a:ext uri="{9D8B030D-6E8A-4147-A177-3AD203B41FA5}">
                      <a16:colId xmlns:a16="http://schemas.microsoft.com/office/drawing/2014/main" val="20001"/>
                    </a:ext>
                  </a:extLst>
                </a:gridCol>
                <a:gridCol w="2088211">
                  <a:extLst>
                    <a:ext uri="{9D8B030D-6E8A-4147-A177-3AD203B41FA5}">
                      <a16:colId xmlns:a16="http://schemas.microsoft.com/office/drawing/2014/main" val="20002"/>
                    </a:ext>
                  </a:extLst>
                </a:gridCol>
              </a:tblGrid>
              <a:tr h="437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28" marB="45728"/>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51" marR="91451" marT="45728" marB="45728"/>
                </a:tc>
                <a:extLst>
                  <a:ext uri="{0D108BD9-81ED-4DB2-BD59-A6C34878D82A}">
                    <a16:rowId xmlns:a16="http://schemas.microsoft.com/office/drawing/2014/main" val="10000"/>
                  </a:ext>
                </a:extLst>
              </a:tr>
              <a:tr h="365776">
                <a:tc>
                  <a:txBody>
                    <a:bodyPr/>
                    <a:lstStyle/>
                    <a:p>
                      <a:r>
                        <a:rPr lang="cs-CZ" sz="1800" dirty="0">
                          <a:latin typeface="Calibri" panose="020F0502020204030204" pitchFamily="34" charset="0"/>
                          <a:cs typeface="Calibri" panose="020F0502020204030204" pitchFamily="34" charset="0"/>
                        </a:rPr>
                        <a:t>Glucose</a:t>
                      </a:r>
                      <a:endParaRPr lang="cs-CZ" sz="1800" baseline="-25000" dirty="0">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01"/>
                  </a:ext>
                </a:extLst>
              </a:tr>
              <a:tr h="375328">
                <a:tc>
                  <a:txBody>
                    <a:bodyPr/>
                    <a:lstStyle/>
                    <a:p>
                      <a:r>
                        <a:rPr lang="cs-CZ" sz="1800" baseline="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125</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2"/>
                  </a:ext>
                </a:extLst>
              </a:tr>
              <a:tr h="375328">
                <a:tc>
                  <a:txBody>
                    <a:bodyPr/>
                    <a:lstStyle/>
                    <a:p>
                      <a:r>
                        <a:rPr lang="cs-CZ" sz="1800" dirty="0">
                          <a:latin typeface="Calibri" panose="020F0502020204030204" pitchFamily="34" charset="0"/>
                          <a:cs typeface="Calibri" panose="020F0502020204030204" pitchFamily="34" charset="0"/>
                        </a:rPr>
                        <a:t>K</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7.2</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3"/>
                  </a:ext>
                </a:extLst>
              </a:tr>
              <a:tr h="36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Cl</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90</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4"/>
                  </a:ext>
                </a:extLst>
              </a:tr>
              <a:tr h="365776">
                <a:tc>
                  <a:txBody>
                    <a:bodyPr/>
                    <a:lstStyle/>
                    <a:p>
                      <a:r>
                        <a:rPr lang="cs-CZ" sz="1800" dirty="0">
                          <a:latin typeface="Calibri" panose="020F0502020204030204" pitchFamily="34" charset="0"/>
                          <a:cs typeface="Calibri" panose="020F0502020204030204" pitchFamily="34" charset="0"/>
                        </a:rPr>
                        <a:t>Urea</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17.3</a:t>
                      </a:r>
                    </a:p>
                  </a:txBody>
                  <a:tcPr marL="91451" marR="9145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5"/>
                  </a:ext>
                </a:extLst>
              </a:tr>
              <a:tr h="375328">
                <a:tc>
                  <a:txBody>
                    <a:bodyPr/>
                    <a:lstStyle/>
                    <a:p>
                      <a:r>
                        <a:rPr lang="cs-CZ" sz="1800" dirty="0">
                          <a:latin typeface="Calibri" panose="020F0502020204030204" pitchFamily="34" charset="0"/>
                          <a:cs typeface="Calibri" panose="020F0502020204030204" pitchFamily="34" charset="0"/>
                        </a:rPr>
                        <a:t>Creatinine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257</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µmol/l</a:t>
                      </a:r>
                    </a:p>
                  </a:txBody>
                  <a:tcPr marL="91451" marR="91451" marT="45728" marB="45728"/>
                </a:tc>
                <a:extLst>
                  <a:ext uri="{0D108BD9-81ED-4DB2-BD59-A6C34878D82A}">
                    <a16:rowId xmlns:a16="http://schemas.microsoft.com/office/drawing/2014/main" val="10006"/>
                  </a:ext>
                </a:extLst>
              </a:tr>
              <a:tr h="375328">
                <a:tc>
                  <a:txBody>
                    <a:bodyPr/>
                    <a:lstStyle/>
                    <a:p>
                      <a:r>
                        <a:rPr lang="cs-CZ" sz="1800" dirty="0">
                          <a:latin typeface="Calibri" panose="020F0502020204030204" pitchFamily="34" charset="0"/>
                          <a:cs typeface="Calibri" panose="020F0502020204030204" pitchFamily="34" charset="0"/>
                        </a:rPr>
                        <a:t>pH</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tc>
                <a:tc>
                  <a:txBody>
                    <a:bodyPr/>
                    <a:lstStyle/>
                    <a:p>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7"/>
                  </a:ext>
                </a:extLst>
              </a:tr>
              <a:tr h="390668">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2.9</a:t>
                      </a:r>
                    </a:p>
                  </a:txBody>
                  <a:tcPr marL="91451" marR="91451" marT="45728" marB="45728"/>
                </a:tc>
                <a:tc>
                  <a:txBody>
                    <a:bodyPr/>
                    <a:lstStyle/>
                    <a:p>
                      <a:pPr algn="ctr"/>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8"/>
                  </a:ext>
                </a:extLst>
              </a:tr>
              <a:tr h="375328">
                <a:tc>
                  <a:txBody>
                    <a:bodyPr/>
                    <a:lstStyle/>
                    <a:p>
                      <a:r>
                        <a:rPr lang="cs-CZ" sz="1800" dirty="0">
                          <a:latin typeface="Calibri" panose="020F0502020204030204" pitchFamily="34" charset="0"/>
                          <a:cs typeface="Calibri" panose="020F0502020204030204" pitchFamily="34" charset="0"/>
                        </a:rPr>
                        <a:t>HCO</a:t>
                      </a:r>
                      <a:r>
                        <a:rPr lang="cs-CZ" sz="1800" baseline="-25000" dirty="0">
                          <a:latin typeface="Calibri" panose="020F0502020204030204" pitchFamily="34" charset="0"/>
                          <a:cs typeface="Calibri" panose="020F0502020204030204" pitchFamily="34" charset="0"/>
                        </a:rPr>
                        <a:t>3</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3.9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9"/>
                  </a:ext>
                </a:extLst>
              </a:tr>
              <a:tr h="375328">
                <a:tc>
                  <a:txBody>
                    <a:bodyPr/>
                    <a:lstStyle/>
                    <a:p>
                      <a:r>
                        <a:rPr lang="cs-CZ" sz="1800" dirty="0">
                          <a:latin typeface="Calibri" panose="020F0502020204030204" pitchFamily="34" charset="0"/>
                          <a:cs typeface="Calibri" panose="020F0502020204030204" pitchFamily="34" charset="0"/>
                        </a:rPr>
                        <a:t>BE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- 29.9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0"/>
                  </a:ext>
                </a:extLst>
              </a:tr>
              <a:tr h="375328">
                <a:tc>
                  <a:txBody>
                    <a:bodyPr/>
                    <a:lstStyle/>
                    <a:p>
                      <a:r>
                        <a:rPr lang="cs-CZ" sz="1800" dirty="0">
                          <a:latin typeface="Calibri" panose="020F0502020204030204" pitchFamily="34" charset="0"/>
                          <a:cs typeface="Calibri" panose="020F0502020204030204" pitchFamily="34" charset="0"/>
                        </a:rPr>
                        <a:t>Lactate</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1"/>
                  </a:ext>
                </a:extLst>
              </a:tr>
              <a:tr h="4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Urine chemically</a:t>
                      </a:r>
                    </a:p>
                  </a:txBody>
                  <a:tcPr marL="91451" marR="91451" marT="45728" marB="45728"/>
                </a:tc>
                <a:tc gridSpan="2">
                  <a:txBody>
                    <a:bodyPr/>
                    <a:lstStyle/>
                    <a:p>
                      <a:r>
                        <a:rPr lang="cs-CZ" sz="1800" dirty="0">
                          <a:latin typeface="Calibri" panose="020F0502020204030204" pitchFamily="34" charset="0"/>
                          <a:cs typeface="Calibri" panose="020F0502020204030204" pitchFamily="34" charset="0"/>
                        </a:rPr>
                        <a:t>glucose 4, </a:t>
                      </a:r>
                      <a:r>
                        <a:rPr lang="cs-CZ" sz="1800" dirty="0">
                          <a:solidFill>
                            <a:schemeClr val="tx1"/>
                          </a:solidFill>
                          <a:latin typeface="Calibri" panose="020F0502020204030204" pitchFamily="34" charset="0"/>
                          <a:cs typeface="Calibri" panose="020F0502020204030204" pitchFamily="34" charset="0"/>
                        </a:rPr>
                        <a:t>ketone bodies </a:t>
                      </a:r>
                      <a:r>
                        <a:rPr lang="cs-CZ" sz="1800" dirty="0">
                          <a:latin typeface="Calibri" panose="020F0502020204030204" pitchFamily="34" charset="0"/>
                          <a:cs typeface="Calibri" panose="020F0502020204030204" pitchFamily="34" charset="0"/>
                        </a:rPr>
                        <a:t>3, blood 2</a:t>
                      </a:r>
                    </a:p>
                  </a:txBody>
                  <a:tcPr marL="91451" marR="91451" marT="45728" marB="45728"/>
                </a:tc>
                <a:tc hMerge="1">
                  <a:txBody>
                    <a:bodyPr/>
                    <a:lstStyle/>
                    <a:p>
                      <a:endParaRPr lang="cs-CZ"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Current disease</a:t>
            </a:r>
          </a:p>
        </p:txBody>
      </p:sp>
      <p:sp>
        <p:nvSpPr>
          <p:cNvPr id="45059" name="Rectangle 3"/>
          <p:cNvSpPr>
            <a:spLocks noGrp="1" noChangeArrowheads="1"/>
          </p:cNvSpPr>
          <p:nvPr>
            <p:ph type="body" idx="1"/>
          </p:nvPr>
        </p:nvSpPr>
        <p:spPr>
          <a:xfrm>
            <a:off x="468313" y="1916113"/>
            <a:ext cx="8496300" cy="4392612"/>
          </a:xfrm>
        </p:spPr>
        <p:txBody>
          <a:bodyPr/>
          <a:lstStyle/>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10 days subfebrile, signs of mild respiratory infection</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Transiently maculopapular exanthema on the trunk</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Pallor, fatigue</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Hospitalized in the Children's Ward of the Hospital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in Karlovy Vary</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Due to progressive anaemia (</a:t>
            </a:r>
            <a:r>
              <a:rPr lang="en-GB" sz="2800" b="1" noProof="0" dirty="0">
                <a:solidFill>
                  <a:srgbClr val="0070C0"/>
                </a:solidFill>
                <a:latin typeface="Calibri" panose="020F0502020204030204" pitchFamily="34" charset="0"/>
                <a:cs typeface="Calibri" panose="020F0502020204030204" pitchFamily="34" charset="0"/>
              </a:rPr>
              <a:t>Hb 85 g/l</a:t>
            </a:r>
            <a:r>
              <a:rPr lang="en-GB" sz="2800" noProof="0" dirty="0">
                <a:solidFill>
                  <a:schemeClr val="tx1"/>
                </a:solidFill>
                <a:latin typeface="Calibri" panose="020F0502020204030204" pitchFamily="34" charset="0"/>
                <a:cs typeface="Calibri" panose="020F0502020204030204" pitchFamily="34" charset="0"/>
              </a:rPr>
              <a:t>) and icterus (</a:t>
            </a:r>
            <a:r>
              <a:rPr lang="en-GB" sz="2800" b="1" noProof="0" dirty="0">
                <a:solidFill>
                  <a:srgbClr val="0070C0"/>
                </a:solidFill>
                <a:latin typeface="Calibri" panose="020F0502020204030204" pitchFamily="34" charset="0"/>
                <a:cs typeface="Calibri" panose="020F0502020204030204" pitchFamily="34" charset="0"/>
              </a:rPr>
              <a:t>bilirubin 160 µmol/l</a:t>
            </a:r>
            <a:r>
              <a:rPr lang="en-GB" sz="2800" noProof="0" dirty="0">
                <a:solidFill>
                  <a:schemeClr val="tx1"/>
                </a:solidFill>
                <a:latin typeface="Calibri" panose="020F0502020204030204" pitchFamily="34" charset="0"/>
                <a:cs typeface="Calibri" panose="020F0502020204030204" pitchFamily="34" charset="0"/>
              </a:rPr>
              <a:t>) he was transferred to the Children's ICU of the University Hospital in Pilsen</a:t>
            </a:r>
          </a:p>
          <a:p>
            <a:pPr marL="449263" indent="-449263"/>
            <a:endParaRPr lang="en-GB" sz="32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000" b="1" cap="none" dirty="0">
                <a:solidFill>
                  <a:schemeClr val="tx1"/>
                </a:solidFill>
                <a:latin typeface="Calibri Light" panose="020F0302020204030204" pitchFamily="34" charset="0"/>
                <a:cs typeface="Calibri Light" panose="020F0302020204030204" pitchFamily="34" charset="0"/>
              </a:rPr>
              <a:t>Initial laboratory examination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b="1" cap="none" dirty="0">
                <a:solidFill>
                  <a:schemeClr val="tx1"/>
                </a:solidFill>
                <a:latin typeface="Calibri Light" panose="020F0302020204030204" pitchFamily="34" charset="0"/>
                <a:cs typeface="Calibri Light" panose="020F0302020204030204" pitchFamily="34" charset="0"/>
              </a:rPr>
              <a:t>acid-base balance</a:t>
            </a:r>
          </a:p>
        </p:txBody>
      </p:sp>
      <p:graphicFrame>
        <p:nvGraphicFramePr>
          <p:cNvPr id="7" name="Tabulka 6"/>
          <p:cNvGraphicFramePr>
            <a:graphicFrameLocks noGrp="1"/>
          </p:cNvGraphicFramePr>
          <p:nvPr>
            <p:extLst>
              <p:ext uri="{D42A27DB-BD31-4B8C-83A1-F6EECF244321}">
                <p14:modId xmlns:p14="http://schemas.microsoft.com/office/powerpoint/2010/main" val="905396289"/>
              </p:ext>
            </p:extLst>
          </p:nvPr>
        </p:nvGraphicFramePr>
        <p:xfrm>
          <a:off x="1979613" y="1628800"/>
          <a:ext cx="4918075" cy="5192852"/>
        </p:xfrm>
        <a:graphic>
          <a:graphicData uri="http://schemas.openxmlformats.org/drawingml/2006/table">
            <a:tbl>
              <a:tblPr firstRow="1" bandRow="1">
                <a:tableStyleId>{5C22544A-7EE6-4342-B048-85BDC9FD1C3A}</a:tableStyleId>
              </a:tblPr>
              <a:tblGrid>
                <a:gridCol w="1749755">
                  <a:extLst>
                    <a:ext uri="{9D8B030D-6E8A-4147-A177-3AD203B41FA5}">
                      <a16:colId xmlns:a16="http://schemas.microsoft.com/office/drawing/2014/main" val="20000"/>
                    </a:ext>
                  </a:extLst>
                </a:gridCol>
                <a:gridCol w="1080109">
                  <a:extLst>
                    <a:ext uri="{9D8B030D-6E8A-4147-A177-3AD203B41FA5}">
                      <a16:colId xmlns:a16="http://schemas.microsoft.com/office/drawing/2014/main" val="20001"/>
                    </a:ext>
                  </a:extLst>
                </a:gridCol>
                <a:gridCol w="2088211">
                  <a:extLst>
                    <a:ext uri="{9D8B030D-6E8A-4147-A177-3AD203B41FA5}">
                      <a16:colId xmlns:a16="http://schemas.microsoft.com/office/drawing/2014/main" val="20002"/>
                    </a:ext>
                  </a:extLst>
                </a:gridCol>
              </a:tblGrid>
              <a:tr h="437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28" marB="45728"/>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51" marR="91451" marT="45728" marB="45728"/>
                </a:tc>
                <a:extLst>
                  <a:ext uri="{0D108BD9-81ED-4DB2-BD59-A6C34878D82A}">
                    <a16:rowId xmlns:a16="http://schemas.microsoft.com/office/drawing/2014/main" val="10000"/>
                  </a:ext>
                </a:extLst>
              </a:tr>
              <a:tr h="365776">
                <a:tc>
                  <a:txBody>
                    <a:bodyPr/>
                    <a:lstStyle/>
                    <a:p>
                      <a:r>
                        <a:rPr lang="cs-CZ" sz="1800" dirty="0">
                          <a:latin typeface="Calibri" panose="020F0502020204030204" pitchFamily="34" charset="0"/>
                          <a:cs typeface="Calibri" panose="020F0502020204030204" pitchFamily="34" charset="0"/>
                        </a:rPr>
                        <a:t>Glucose</a:t>
                      </a:r>
                      <a:endParaRPr lang="cs-CZ" sz="1800" baseline="-250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1"/>
                  </a:ext>
                </a:extLst>
              </a:tr>
              <a:tr h="375328">
                <a:tc>
                  <a:txBody>
                    <a:bodyPr/>
                    <a:lstStyle/>
                    <a:p>
                      <a:r>
                        <a:rPr lang="cs-CZ" sz="180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125</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2"/>
                  </a:ext>
                </a:extLst>
              </a:tr>
              <a:tr h="375328">
                <a:tc>
                  <a:txBody>
                    <a:bodyPr/>
                    <a:lstStyle/>
                    <a:p>
                      <a:r>
                        <a:rPr lang="cs-CZ" sz="1800" dirty="0">
                          <a:latin typeface="Calibri" panose="020F0502020204030204" pitchFamily="34" charset="0"/>
                          <a:cs typeface="Calibri" panose="020F0502020204030204" pitchFamily="34" charset="0"/>
                        </a:rPr>
                        <a:t>K</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7.2</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3"/>
                  </a:ext>
                </a:extLst>
              </a:tr>
              <a:tr h="36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Cl</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90</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4"/>
                  </a:ext>
                </a:extLst>
              </a:tr>
              <a:tr h="365776">
                <a:tc>
                  <a:txBody>
                    <a:bodyPr/>
                    <a:lstStyle/>
                    <a:p>
                      <a:r>
                        <a:rPr lang="cs-CZ" sz="1800" dirty="0">
                          <a:latin typeface="Calibri" panose="020F0502020204030204" pitchFamily="34" charset="0"/>
                          <a:cs typeface="Calibri" panose="020F0502020204030204" pitchFamily="34" charset="0"/>
                        </a:rPr>
                        <a:t>Urea</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17.3</a:t>
                      </a:r>
                    </a:p>
                  </a:txBody>
                  <a:tcPr marL="91451" marR="9145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5"/>
                  </a:ext>
                </a:extLst>
              </a:tr>
              <a:tr h="375328">
                <a:tc>
                  <a:txBody>
                    <a:bodyPr/>
                    <a:lstStyle/>
                    <a:p>
                      <a:r>
                        <a:rPr lang="cs-CZ" sz="1800" dirty="0">
                          <a:latin typeface="Calibri" panose="020F0502020204030204" pitchFamily="34" charset="0"/>
                          <a:cs typeface="Calibri" panose="020F0502020204030204" pitchFamily="34" charset="0"/>
                        </a:rPr>
                        <a:t>Creatinine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257</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µmol/l</a:t>
                      </a:r>
                    </a:p>
                  </a:txBody>
                  <a:tcPr marL="91451" marR="91451" marT="45728" marB="45728"/>
                </a:tc>
                <a:extLst>
                  <a:ext uri="{0D108BD9-81ED-4DB2-BD59-A6C34878D82A}">
                    <a16:rowId xmlns:a16="http://schemas.microsoft.com/office/drawing/2014/main" val="10006"/>
                  </a:ext>
                </a:extLst>
              </a:tr>
              <a:tr h="375328">
                <a:tc>
                  <a:txBody>
                    <a:bodyPr/>
                    <a:lstStyle/>
                    <a:p>
                      <a:r>
                        <a:rPr lang="cs-CZ" sz="1800" dirty="0">
                          <a:solidFill>
                            <a:schemeClr val="tx1"/>
                          </a:solidFill>
                          <a:latin typeface="Calibri" panose="020F0502020204030204" pitchFamily="34" charset="0"/>
                          <a:cs typeface="Calibri" panose="020F0502020204030204" pitchFamily="34" charset="0"/>
                        </a:rPr>
                        <a:t>pH</a:t>
                      </a: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6.85</a:t>
                      </a:r>
                    </a:p>
                  </a:txBody>
                  <a:tcPr marL="91451" marR="91451" marT="45728" marB="45728">
                    <a:solidFill>
                      <a:srgbClr val="FF9999"/>
                    </a:solidFill>
                  </a:tcPr>
                </a:tc>
                <a:tc>
                  <a:txBody>
                    <a:bodyPr/>
                    <a:lstStyle/>
                    <a:p>
                      <a:endParaRPr lang="cs-CZ" sz="1800" dirty="0">
                        <a:solidFill>
                          <a:schemeClr val="tx1"/>
                        </a:solidFill>
                        <a:latin typeface="Calibri" panose="020F0502020204030204" pitchFamily="34" charset="0"/>
                        <a:cs typeface="Calibri" panose="020F0502020204030204" pitchFamily="34" charset="0"/>
                      </a:endParaRPr>
                    </a:p>
                  </a:txBody>
                  <a:tcPr marL="91451" marR="91451" marT="45728" marB="45728">
                    <a:solidFill>
                      <a:srgbClr val="FF9999"/>
                    </a:solidFill>
                  </a:tcPr>
                </a:tc>
                <a:extLst>
                  <a:ext uri="{0D108BD9-81ED-4DB2-BD59-A6C34878D82A}">
                    <a16:rowId xmlns:a16="http://schemas.microsoft.com/office/drawing/2014/main" val="10007"/>
                  </a:ext>
                </a:extLst>
              </a:tr>
              <a:tr h="390668">
                <a:tc>
                  <a:txBody>
                    <a:bodyPr/>
                    <a:lstStyle/>
                    <a:p>
                      <a:r>
                        <a:rPr lang="cs-CZ" sz="1800" dirty="0">
                          <a:solidFill>
                            <a:schemeClr val="tx1"/>
                          </a:solidFill>
                          <a:latin typeface="Calibri" panose="020F0502020204030204" pitchFamily="34" charset="0"/>
                          <a:cs typeface="Calibri" panose="020F0502020204030204" pitchFamily="34" charset="0"/>
                        </a:rPr>
                        <a:t>pCO</a:t>
                      </a:r>
                      <a:r>
                        <a:rPr lang="cs-CZ" sz="1800" baseline="-25000" dirty="0">
                          <a:solidFill>
                            <a:schemeClr val="tx1"/>
                          </a:solidFill>
                          <a:latin typeface="Calibri" panose="020F0502020204030204" pitchFamily="34" charset="0"/>
                          <a:cs typeface="Calibri" panose="020F0502020204030204" pitchFamily="34" charset="0"/>
                        </a:rPr>
                        <a:t>2</a:t>
                      </a:r>
                      <a:endParaRPr lang="cs-CZ" sz="1800" dirty="0">
                        <a:solidFill>
                          <a:schemeClr val="tx1"/>
                        </a:solidFill>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2.9</a:t>
                      </a:r>
                    </a:p>
                  </a:txBody>
                  <a:tcPr marL="91451" marR="91451" marT="45728" marB="45728">
                    <a:solidFill>
                      <a:srgbClr val="FF9999"/>
                    </a:solidFill>
                  </a:tcPr>
                </a:tc>
                <a:tc>
                  <a:txBody>
                    <a:bodyPr/>
                    <a:lstStyle/>
                    <a:p>
                      <a:pPr algn="ctr"/>
                      <a:r>
                        <a:rPr lang="cs-CZ" sz="1800" dirty="0" err="1">
                          <a:solidFill>
                            <a:schemeClr val="tx1"/>
                          </a:solidFill>
                          <a:latin typeface="Calibri" panose="020F0502020204030204" pitchFamily="34" charset="0"/>
                          <a:cs typeface="Calibri" panose="020F0502020204030204" pitchFamily="34" charset="0"/>
                        </a:rPr>
                        <a:t>kPa</a:t>
                      </a:r>
                      <a:endParaRPr lang="cs-CZ" sz="1800" dirty="0">
                        <a:solidFill>
                          <a:schemeClr val="tx1"/>
                        </a:solidFill>
                        <a:latin typeface="Calibri" panose="020F0502020204030204" pitchFamily="34" charset="0"/>
                        <a:cs typeface="Calibri" panose="020F0502020204030204" pitchFamily="34" charset="0"/>
                      </a:endParaRPr>
                    </a:p>
                  </a:txBody>
                  <a:tcPr marL="91451" marR="91451" marT="45728" marB="45728">
                    <a:solidFill>
                      <a:srgbClr val="FF9999"/>
                    </a:solidFill>
                  </a:tcPr>
                </a:tc>
                <a:extLst>
                  <a:ext uri="{0D108BD9-81ED-4DB2-BD59-A6C34878D82A}">
                    <a16:rowId xmlns:a16="http://schemas.microsoft.com/office/drawing/2014/main" val="10008"/>
                  </a:ext>
                </a:extLst>
              </a:tr>
              <a:tr h="375328">
                <a:tc>
                  <a:txBody>
                    <a:bodyPr/>
                    <a:lstStyle/>
                    <a:p>
                      <a:r>
                        <a:rPr lang="cs-CZ" sz="1800" dirty="0">
                          <a:solidFill>
                            <a:schemeClr val="tx1"/>
                          </a:solidFill>
                          <a:latin typeface="Calibri" panose="020F0502020204030204" pitchFamily="34" charset="0"/>
                          <a:cs typeface="Calibri" panose="020F0502020204030204" pitchFamily="34" charset="0"/>
                        </a:rPr>
                        <a:t>HCO</a:t>
                      </a:r>
                      <a:r>
                        <a:rPr lang="cs-CZ" sz="1800" baseline="-25000" dirty="0">
                          <a:solidFill>
                            <a:schemeClr val="tx1"/>
                          </a:solidFill>
                          <a:latin typeface="Calibri" panose="020F0502020204030204" pitchFamily="34" charset="0"/>
                          <a:cs typeface="Calibri" panose="020F0502020204030204" pitchFamily="34" charset="0"/>
                        </a:rPr>
                        <a:t>3</a:t>
                      </a:r>
                      <a:r>
                        <a:rPr lang="cs-CZ" sz="1800" baseline="30000" dirty="0">
                          <a:solidFill>
                            <a:schemeClr val="tx1"/>
                          </a:solidFill>
                          <a:latin typeface="Calibri" panose="020F0502020204030204" pitchFamily="34" charset="0"/>
                          <a:cs typeface="Calibri" panose="020F0502020204030204" pitchFamily="34" charset="0"/>
                        </a:rPr>
                        <a:t>-</a:t>
                      </a:r>
                      <a:endParaRPr lang="cs-CZ" sz="1800" dirty="0">
                        <a:solidFill>
                          <a:schemeClr val="tx1"/>
                        </a:solidFill>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3.9</a:t>
                      </a: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09"/>
                  </a:ext>
                </a:extLst>
              </a:tr>
              <a:tr h="375328">
                <a:tc>
                  <a:txBody>
                    <a:bodyPr/>
                    <a:lstStyle/>
                    <a:p>
                      <a:r>
                        <a:rPr lang="cs-CZ" sz="1800" dirty="0">
                          <a:solidFill>
                            <a:schemeClr val="tx1"/>
                          </a:solidFill>
                          <a:latin typeface="Calibri" panose="020F0502020204030204" pitchFamily="34" charset="0"/>
                          <a:cs typeface="Calibri" panose="020F0502020204030204" pitchFamily="34" charset="0"/>
                        </a:rPr>
                        <a:t>BE </a:t>
                      </a: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- 29.9</a:t>
                      </a:r>
                    </a:p>
                  </a:txBody>
                  <a:tcPr marL="91451" marR="91451" marT="45728" marB="45728">
                    <a:solidFill>
                      <a:srgbClr val="FF9999"/>
                    </a:solidFill>
                  </a:tcPr>
                </a:tc>
                <a:tc>
                  <a:txBody>
                    <a:bodyPr/>
                    <a:lstStyle/>
                    <a:p>
                      <a:pPr algn="ctr"/>
                      <a:r>
                        <a:rPr lang="cs-CZ" sz="1800" dirty="0">
                          <a:solidFill>
                            <a:schemeClr val="tx1"/>
                          </a:solidFill>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10"/>
                  </a:ext>
                </a:extLst>
              </a:tr>
              <a:tr h="375328">
                <a:tc>
                  <a:txBody>
                    <a:bodyPr/>
                    <a:lstStyle/>
                    <a:p>
                      <a:r>
                        <a:rPr lang="cs-CZ" sz="1800" dirty="0">
                          <a:latin typeface="Calibri" panose="020F0502020204030204" pitchFamily="34" charset="0"/>
                          <a:cs typeface="Calibri" panose="020F0502020204030204" pitchFamily="34" charset="0"/>
                        </a:rPr>
                        <a:t>Lactate</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1"/>
                  </a:ext>
                </a:extLst>
              </a:tr>
              <a:tr h="4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Urine chemically</a:t>
                      </a:r>
                    </a:p>
                  </a:txBody>
                  <a:tcPr marL="91451" marR="91451" marT="45728" marB="45728"/>
                </a:tc>
                <a:tc gridSpan="2">
                  <a:txBody>
                    <a:bodyPr/>
                    <a:lstStyle/>
                    <a:p>
                      <a:r>
                        <a:rPr lang="cs-CZ" sz="1800" dirty="0">
                          <a:latin typeface="Calibri" panose="020F0502020204030204" pitchFamily="34" charset="0"/>
                          <a:cs typeface="Calibri" panose="020F0502020204030204" pitchFamily="34" charset="0"/>
                        </a:rPr>
                        <a:t>glucose 4, </a:t>
                      </a:r>
                      <a:r>
                        <a:rPr lang="cs-CZ" sz="1800" dirty="0">
                          <a:solidFill>
                            <a:schemeClr val="tx1"/>
                          </a:solidFill>
                          <a:latin typeface="Calibri" panose="020F0502020204030204" pitchFamily="34" charset="0"/>
                          <a:cs typeface="Calibri" panose="020F0502020204030204" pitchFamily="34" charset="0"/>
                        </a:rPr>
                        <a:t>ketone bodies </a:t>
                      </a:r>
                      <a:r>
                        <a:rPr lang="cs-CZ" sz="1800" dirty="0">
                          <a:latin typeface="Calibri" panose="020F0502020204030204" pitchFamily="34" charset="0"/>
                          <a:cs typeface="Calibri" panose="020F0502020204030204" pitchFamily="34" charset="0"/>
                        </a:rPr>
                        <a:t>3, blood 2</a:t>
                      </a:r>
                    </a:p>
                  </a:txBody>
                  <a:tcPr marL="91451" marR="91451" marT="45728" marB="45728"/>
                </a:tc>
                <a:tc hMerge="1">
                  <a:txBody>
                    <a:bodyPr/>
                    <a:lstStyle/>
                    <a:p>
                      <a:endParaRPr lang="cs-CZ"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PQuestion"/>
          <p:cNvSpPr>
            <a:spLocks noGrp="1" noChangeArrowheads="1"/>
          </p:cNvSpPr>
          <p:nvPr>
            <p:ph type="title"/>
          </p:nvPr>
        </p:nvSpPr>
        <p:spPr bwMode="auto"/>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This is the following ABR disorder</a:t>
            </a:r>
          </a:p>
        </p:txBody>
      </p:sp>
      <p:sp>
        <p:nvSpPr>
          <p:cNvPr id="13315" name="TPAnswers"/>
          <p:cNvSpPr>
            <a:spLocks noGrp="1"/>
          </p:cNvSpPr>
          <p:nvPr>
            <p:ph idx="1"/>
            <p:custDataLst>
              <p:tags r:id="rId2"/>
            </p:custDataLst>
          </p:nvPr>
        </p:nvSpPr>
        <p:spPr>
          <a:xfrm>
            <a:off x="395288" y="1846263"/>
            <a:ext cx="4321175" cy="4606925"/>
          </a:xfrm>
        </p:spPr>
        <p:txBody>
          <a:bodyPr/>
          <a:lstStyle/>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Acute metabolic acidosis</a:t>
            </a:r>
          </a:p>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Partially compensated metabolic acidosis</a:t>
            </a:r>
          </a:p>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Fully compensated metabolic acidosis</a:t>
            </a:r>
          </a:p>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Compensated respiratory alkalosis</a:t>
            </a:r>
          </a:p>
        </p:txBody>
      </p:sp>
      <p:graphicFrame>
        <p:nvGraphicFramePr>
          <p:cNvPr id="4" name="Tabulka 3"/>
          <p:cNvGraphicFramePr>
            <a:graphicFrameLocks noGrp="1"/>
          </p:cNvGraphicFramePr>
          <p:nvPr>
            <p:extLst>
              <p:ext uri="{D42A27DB-BD31-4B8C-83A1-F6EECF244321}">
                <p14:modId xmlns:p14="http://schemas.microsoft.com/office/powerpoint/2010/main" val="199893736"/>
              </p:ext>
            </p:extLst>
          </p:nvPr>
        </p:nvGraphicFramePr>
        <p:xfrm>
          <a:off x="4787900" y="2660650"/>
          <a:ext cx="3887789" cy="1993842"/>
        </p:xfrm>
        <a:graphic>
          <a:graphicData uri="http://schemas.openxmlformats.org/drawingml/2006/table">
            <a:tbl>
              <a:tblPr firstRow="1" bandRow="1">
                <a:tableStyleId>{5C22544A-7EE6-4342-B048-85BDC9FD1C3A}</a:tableStyleId>
              </a:tblPr>
              <a:tblGrid>
                <a:gridCol w="1383199">
                  <a:extLst>
                    <a:ext uri="{9D8B030D-6E8A-4147-A177-3AD203B41FA5}">
                      <a16:colId xmlns:a16="http://schemas.microsoft.com/office/drawing/2014/main" val="20000"/>
                    </a:ext>
                  </a:extLst>
                </a:gridCol>
                <a:gridCol w="853837">
                  <a:extLst>
                    <a:ext uri="{9D8B030D-6E8A-4147-A177-3AD203B41FA5}">
                      <a16:colId xmlns:a16="http://schemas.microsoft.com/office/drawing/2014/main" val="20001"/>
                    </a:ext>
                  </a:extLst>
                </a:gridCol>
                <a:gridCol w="1650753">
                  <a:extLst>
                    <a:ext uri="{9D8B030D-6E8A-4147-A177-3AD203B41FA5}">
                      <a16:colId xmlns:a16="http://schemas.microsoft.com/office/drawing/2014/main" val="20002"/>
                    </a:ext>
                  </a:extLst>
                </a:gridCol>
              </a:tblGrid>
              <a:tr h="4088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solidFill>
                            <a:schemeClr val="bg1"/>
                          </a:solidFill>
                          <a:latin typeface="Calibri" panose="020F0502020204030204" pitchFamily="34" charset="0"/>
                          <a:cs typeface="Calibri" panose="020F0502020204030204" pitchFamily="34" charset="0"/>
                        </a:rPr>
                        <a:t>Method and result</a:t>
                      </a:r>
                    </a:p>
                  </a:txBody>
                  <a:tcPr marL="91436" marR="91436" marT="45723" marB="45723"/>
                </a:tc>
                <a:tc hMerge="1">
                  <a:txBody>
                    <a:bodyPr/>
                    <a:lstStyle/>
                    <a:p>
                      <a:pPr algn="ctr"/>
                      <a:endParaRPr lang="cs-CZ" dirty="0"/>
                    </a:p>
                  </a:txBody>
                  <a:tcPr/>
                </a:tc>
                <a:tc>
                  <a:txBody>
                    <a:bodyPr/>
                    <a:lstStyle/>
                    <a:p>
                      <a:pPr algn="ctr"/>
                      <a:r>
                        <a:rPr lang="cs-CZ" sz="2000" dirty="0">
                          <a:latin typeface="Calibri" panose="020F0502020204030204" pitchFamily="34" charset="0"/>
                          <a:cs typeface="Calibri" panose="020F0502020204030204" pitchFamily="34" charset="0"/>
                        </a:rPr>
                        <a:t>Unit</a:t>
                      </a:r>
                    </a:p>
                  </a:txBody>
                  <a:tcPr marL="91436" marR="91436" marT="45723" marB="45723"/>
                </a:tc>
                <a:extLst>
                  <a:ext uri="{0D108BD9-81ED-4DB2-BD59-A6C34878D82A}">
                    <a16:rowId xmlns:a16="http://schemas.microsoft.com/office/drawing/2014/main" val="10000"/>
                  </a:ext>
                </a:extLst>
              </a:tr>
              <a:tr h="375789">
                <a:tc>
                  <a:txBody>
                    <a:bodyPr/>
                    <a:lstStyle/>
                    <a:p>
                      <a:r>
                        <a:rPr lang="cs-CZ" sz="2000" dirty="0">
                          <a:solidFill>
                            <a:schemeClr val="tx1"/>
                          </a:solidFill>
                          <a:latin typeface="Calibri" panose="020F0502020204030204" pitchFamily="34" charset="0"/>
                          <a:cs typeface="Calibri" panose="020F0502020204030204" pitchFamily="34" charset="0"/>
                        </a:rPr>
                        <a:t>pH</a:t>
                      </a: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6.85</a:t>
                      </a:r>
                    </a:p>
                  </a:txBody>
                  <a:tcPr marL="91436" marR="91436" marT="45723" marB="45723">
                    <a:solidFill>
                      <a:srgbClr val="FF9999"/>
                    </a:solidFill>
                  </a:tcPr>
                </a:tc>
                <a:tc>
                  <a:txBody>
                    <a:bodyPr/>
                    <a:lstStyle/>
                    <a:p>
                      <a:endParaRPr lang="cs-CZ" sz="20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FF9999"/>
                    </a:solidFill>
                  </a:tcPr>
                </a:tc>
                <a:extLst>
                  <a:ext uri="{0D108BD9-81ED-4DB2-BD59-A6C34878D82A}">
                    <a16:rowId xmlns:a16="http://schemas.microsoft.com/office/drawing/2014/main" val="10001"/>
                  </a:ext>
                </a:extLst>
              </a:tr>
              <a:tr h="391148">
                <a:tc>
                  <a:txBody>
                    <a:bodyPr/>
                    <a:lstStyle/>
                    <a:p>
                      <a:r>
                        <a:rPr lang="cs-CZ" sz="2000" dirty="0">
                          <a:solidFill>
                            <a:schemeClr val="tx1"/>
                          </a:solidFill>
                          <a:latin typeface="Calibri" panose="020F0502020204030204" pitchFamily="34" charset="0"/>
                          <a:cs typeface="Calibri" panose="020F0502020204030204" pitchFamily="34" charset="0"/>
                        </a:rPr>
                        <a:t>pCO</a:t>
                      </a:r>
                      <a:r>
                        <a:rPr lang="cs-CZ" sz="2000" baseline="-25000" dirty="0">
                          <a:solidFill>
                            <a:schemeClr val="tx1"/>
                          </a:solidFill>
                          <a:latin typeface="Calibri" panose="020F0502020204030204" pitchFamily="34" charset="0"/>
                          <a:cs typeface="Calibri" panose="020F0502020204030204" pitchFamily="34" charset="0"/>
                        </a:rPr>
                        <a:t>2</a:t>
                      </a:r>
                      <a:endParaRPr lang="cs-CZ" sz="20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2.9</a:t>
                      </a:r>
                    </a:p>
                  </a:txBody>
                  <a:tcPr marL="91436" marR="91436" marT="45723" marB="45723">
                    <a:solidFill>
                      <a:srgbClr val="FF9999"/>
                    </a:solidFill>
                  </a:tcPr>
                </a:tc>
                <a:tc>
                  <a:txBody>
                    <a:bodyPr/>
                    <a:lstStyle/>
                    <a:p>
                      <a:pPr algn="ctr"/>
                      <a:r>
                        <a:rPr lang="cs-CZ" sz="2000" dirty="0" err="1">
                          <a:solidFill>
                            <a:schemeClr val="tx1"/>
                          </a:solidFill>
                          <a:latin typeface="Calibri" panose="020F0502020204030204" pitchFamily="34" charset="0"/>
                          <a:cs typeface="Calibri" panose="020F0502020204030204" pitchFamily="34" charset="0"/>
                        </a:rPr>
                        <a:t>kPa</a:t>
                      </a:r>
                      <a:endParaRPr lang="cs-CZ" sz="20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FF9999"/>
                    </a:solidFill>
                  </a:tcPr>
                </a:tc>
                <a:extLst>
                  <a:ext uri="{0D108BD9-81ED-4DB2-BD59-A6C34878D82A}">
                    <a16:rowId xmlns:a16="http://schemas.microsoft.com/office/drawing/2014/main" val="10002"/>
                  </a:ext>
                </a:extLst>
              </a:tr>
              <a:tr h="375789">
                <a:tc>
                  <a:txBody>
                    <a:bodyPr/>
                    <a:lstStyle/>
                    <a:p>
                      <a:r>
                        <a:rPr lang="cs-CZ" sz="2000" dirty="0">
                          <a:solidFill>
                            <a:schemeClr val="tx1"/>
                          </a:solidFill>
                          <a:latin typeface="Calibri" panose="020F0502020204030204" pitchFamily="34" charset="0"/>
                          <a:cs typeface="Calibri" panose="020F0502020204030204" pitchFamily="34" charset="0"/>
                        </a:rPr>
                        <a:t>HCO</a:t>
                      </a:r>
                      <a:r>
                        <a:rPr lang="cs-CZ" sz="2000" baseline="-25000" dirty="0">
                          <a:solidFill>
                            <a:schemeClr val="tx1"/>
                          </a:solidFill>
                          <a:latin typeface="Calibri" panose="020F0502020204030204" pitchFamily="34" charset="0"/>
                          <a:cs typeface="Calibri" panose="020F0502020204030204" pitchFamily="34" charset="0"/>
                        </a:rPr>
                        <a:t>3</a:t>
                      </a:r>
                      <a:r>
                        <a:rPr lang="cs-CZ" sz="2000" baseline="30000" dirty="0">
                          <a:solidFill>
                            <a:schemeClr val="tx1"/>
                          </a:solidFill>
                          <a:latin typeface="Calibri" panose="020F0502020204030204" pitchFamily="34" charset="0"/>
                          <a:cs typeface="Calibri" panose="020F0502020204030204" pitchFamily="34" charset="0"/>
                        </a:rPr>
                        <a:t>-</a:t>
                      </a:r>
                      <a:endParaRPr lang="cs-CZ" sz="2000" dirty="0">
                        <a:solidFill>
                          <a:schemeClr val="tx1"/>
                        </a:solidFill>
                        <a:latin typeface="Calibri" panose="020F0502020204030204" pitchFamily="34" charset="0"/>
                        <a:cs typeface="Calibri" panose="020F0502020204030204" pitchFamily="34" charset="0"/>
                      </a:endParaRP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3.9</a:t>
                      </a: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mmol/l</a:t>
                      </a:r>
                    </a:p>
                  </a:txBody>
                  <a:tcPr marL="91436" marR="91436" marT="45723" marB="45723">
                    <a:solidFill>
                      <a:srgbClr val="FF9999"/>
                    </a:solidFill>
                  </a:tcPr>
                </a:tc>
                <a:extLst>
                  <a:ext uri="{0D108BD9-81ED-4DB2-BD59-A6C34878D82A}">
                    <a16:rowId xmlns:a16="http://schemas.microsoft.com/office/drawing/2014/main" val="10003"/>
                  </a:ext>
                </a:extLst>
              </a:tr>
              <a:tr h="369290">
                <a:tc>
                  <a:txBody>
                    <a:bodyPr/>
                    <a:lstStyle/>
                    <a:p>
                      <a:r>
                        <a:rPr lang="cs-CZ" sz="2000" dirty="0">
                          <a:solidFill>
                            <a:schemeClr val="tx1"/>
                          </a:solidFill>
                          <a:latin typeface="Calibri" panose="020F0502020204030204" pitchFamily="34" charset="0"/>
                          <a:cs typeface="Calibri" panose="020F0502020204030204" pitchFamily="34" charset="0"/>
                        </a:rPr>
                        <a:t>BE </a:t>
                      </a: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- 29.9</a:t>
                      </a:r>
                    </a:p>
                  </a:txBody>
                  <a:tcPr marL="91436" marR="91436" marT="45723" marB="45723">
                    <a:solidFill>
                      <a:srgbClr val="FF9999"/>
                    </a:solidFill>
                  </a:tcPr>
                </a:tc>
                <a:tc>
                  <a:txBody>
                    <a:bodyPr/>
                    <a:lstStyle/>
                    <a:p>
                      <a:pPr algn="ctr"/>
                      <a:r>
                        <a:rPr lang="cs-CZ" sz="2000" dirty="0">
                          <a:solidFill>
                            <a:schemeClr val="tx1"/>
                          </a:solidFill>
                          <a:latin typeface="Calibri" panose="020F0502020204030204" pitchFamily="34" charset="0"/>
                          <a:cs typeface="Calibri" panose="020F0502020204030204" pitchFamily="34" charset="0"/>
                        </a:rPr>
                        <a:t>mmol/l</a:t>
                      </a:r>
                    </a:p>
                  </a:txBody>
                  <a:tcPr marL="91436" marR="91436" marT="45723" marB="45723">
                    <a:solidFill>
                      <a:srgbClr val="FF9999"/>
                    </a:solid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childTnLst>
                                    <p:set>
                                      <p:cBhvr override="childStyle">
                                        <p:cTn id="22" dur="500" fill="hold"/>
                                        <p:tgtEl>
                                          <p:spTgt spid="13315">
                                            <p:txEl>
                                              <p:pRg st="1" end="1"/>
                                            </p:txEl>
                                          </p:spTgt>
                                        </p:tgtEl>
                                        <p:attrNameLst>
                                          <p:attrName>style.color</p:attrName>
                                        </p:attrNameLst>
                                      </p:cBhvr>
                                      <p:to>
                                        <p:clrVal>
                                          <a:srgbClr val="669900"/>
                                        </p:clrVal>
                                      </p:to>
                                    </p:set>
                                    <p:set>
                                      <p:cBhvr>
                                        <p:cTn id="23" dur="500" fill="hold"/>
                                        <p:tgtEl>
                                          <p:spTgt spid="13315">
                                            <p:txEl>
                                              <p:pRg st="1" end="1"/>
                                            </p:txEl>
                                          </p:spTgt>
                                        </p:tgtEl>
                                        <p:attrNameLst>
                                          <p:attrName>fillcolor</p:attrName>
                                        </p:attrNameLst>
                                      </p:cBhvr>
                                      <p:to>
                                        <p:clrVal>
                                          <a:srgbClr val="669900"/>
                                        </p:clrVal>
                                      </p:to>
                                    </p:set>
                                    <p:set>
                                      <p:cBhvr>
                                        <p:cTn id="24" dur="500" fill="hold"/>
                                        <p:tgtEl>
                                          <p:spTgt spid="1331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Evaluation of </a:t>
            </a:r>
            <a:r>
              <a:rPr lang="cs-CZ" altLang="cs-CZ" sz="4400" b="1" cap="none" dirty="0">
                <a:solidFill>
                  <a:schemeClr val="tx1"/>
                </a:solidFill>
                <a:latin typeface="Calibri Light" panose="020F0302020204030204" pitchFamily="34" charset="0"/>
                <a:cs typeface="Calibri Light" panose="020F0302020204030204" pitchFamily="34" charset="0"/>
              </a:rPr>
              <a:t>acid-base balance</a:t>
            </a:r>
            <a:endParaRPr lang="en-GB" altLang="cs-CZ" sz="4400" b="1" cap="none" dirty="0">
              <a:solidFill>
                <a:schemeClr val="tx1"/>
              </a:solidFill>
              <a:latin typeface="Calibri Light" panose="020F0302020204030204" pitchFamily="34" charset="0"/>
              <a:cs typeface="Calibri Light" panose="020F0302020204030204" pitchFamily="34" charset="0"/>
            </a:endParaRPr>
          </a:p>
        </p:txBody>
      </p:sp>
      <p:pic>
        <p:nvPicPr>
          <p:cNvPr id="4" name="Picture 2" descr="C:\Users\racek\Downloads\base ex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628775"/>
            <a:ext cx="77882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684213" y="5481638"/>
            <a:ext cx="107950" cy="107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cxnSp>
        <p:nvCxnSpPr>
          <p:cNvPr id="5" name="Přímá spojnice 4"/>
          <p:cNvCxnSpPr/>
          <p:nvPr/>
        </p:nvCxnSpPr>
        <p:spPr>
          <a:xfrm flipH="1">
            <a:off x="611188" y="5788025"/>
            <a:ext cx="865187" cy="460375"/>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414338" y="4889500"/>
            <a:ext cx="1009650" cy="0"/>
          </a:xfrm>
          <a:prstGeom prst="line">
            <a:avLst/>
          </a:prstGeom>
          <a:ln w="28575">
            <a:solidFill>
              <a:srgbClr val="A73E3B"/>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33889" y="404664"/>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12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It is a metabolic acidosis, induced by the accumulation of ketone bodies in the decompensation of diabetes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and partly lactate in tissue hypoxia (centralisation of blood circulation).</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The disorder is partially compensated (elderly patient with ventilation disorder – lung emphysema).</a:t>
            </a:r>
          </a:p>
          <a:p>
            <a:pPr marL="114300" indent="0">
              <a:spcBef>
                <a:spcPts val="12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400" b="1" cap="none" dirty="0">
                <a:solidFill>
                  <a:schemeClr val="tx1"/>
                </a:solidFill>
                <a:latin typeface="Calibri Light" panose="020F0302020204030204" pitchFamily="34" charset="0"/>
                <a:cs typeface="Calibri Light" panose="020F0302020204030204" pitchFamily="34" charset="0"/>
              </a:rPr>
              <a:t>Initial laboratory examination </a:t>
            </a:r>
            <a:br>
              <a:rPr lang="en-GB" altLang="cs-CZ" sz="4400" b="1" cap="none" dirty="0">
                <a:solidFill>
                  <a:schemeClr val="tx1"/>
                </a:solidFill>
                <a:latin typeface="Calibri Light" panose="020F0302020204030204" pitchFamily="34" charset="0"/>
                <a:cs typeface="Calibri Light" panose="020F0302020204030204" pitchFamily="34" charset="0"/>
              </a:rPr>
            </a:br>
            <a:r>
              <a:rPr lang="en-GB" altLang="cs-CZ" sz="4400" cap="none" dirty="0">
                <a:solidFill>
                  <a:schemeClr val="tx1"/>
                </a:solidFill>
                <a:latin typeface="Calibri Light" panose="020F0302020204030204" pitchFamily="34" charset="0"/>
                <a:cs typeface="Calibri Light" panose="020F0302020204030204" pitchFamily="34" charset="0"/>
              </a:rPr>
              <a:t>sodium </a:t>
            </a:r>
          </a:p>
        </p:txBody>
      </p:sp>
      <p:graphicFrame>
        <p:nvGraphicFramePr>
          <p:cNvPr id="7" name="Tabulka 6"/>
          <p:cNvGraphicFramePr>
            <a:graphicFrameLocks noGrp="1"/>
          </p:cNvGraphicFramePr>
          <p:nvPr>
            <p:extLst>
              <p:ext uri="{D42A27DB-BD31-4B8C-83A1-F6EECF244321}">
                <p14:modId xmlns:p14="http://schemas.microsoft.com/office/powerpoint/2010/main" val="1373619477"/>
              </p:ext>
            </p:extLst>
          </p:nvPr>
        </p:nvGraphicFramePr>
        <p:xfrm>
          <a:off x="1979613" y="1628800"/>
          <a:ext cx="4918075" cy="5192852"/>
        </p:xfrm>
        <a:graphic>
          <a:graphicData uri="http://schemas.openxmlformats.org/drawingml/2006/table">
            <a:tbl>
              <a:tblPr firstRow="1" bandRow="1">
                <a:tableStyleId>{5C22544A-7EE6-4342-B048-85BDC9FD1C3A}</a:tableStyleId>
              </a:tblPr>
              <a:tblGrid>
                <a:gridCol w="1749755">
                  <a:extLst>
                    <a:ext uri="{9D8B030D-6E8A-4147-A177-3AD203B41FA5}">
                      <a16:colId xmlns:a16="http://schemas.microsoft.com/office/drawing/2014/main" val="20000"/>
                    </a:ext>
                  </a:extLst>
                </a:gridCol>
                <a:gridCol w="1080109">
                  <a:extLst>
                    <a:ext uri="{9D8B030D-6E8A-4147-A177-3AD203B41FA5}">
                      <a16:colId xmlns:a16="http://schemas.microsoft.com/office/drawing/2014/main" val="20001"/>
                    </a:ext>
                  </a:extLst>
                </a:gridCol>
                <a:gridCol w="2088211">
                  <a:extLst>
                    <a:ext uri="{9D8B030D-6E8A-4147-A177-3AD203B41FA5}">
                      <a16:colId xmlns:a16="http://schemas.microsoft.com/office/drawing/2014/main" val="20002"/>
                    </a:ext>
                  </a:extLst>
                </a:gridCol>
              </a:tblGrid>
              <a:tr h="437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28" marB="45728"/>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51" marR="91451" marT="45728" marB="45728"/>
                </a:tc>
                <a:extLst>
                  <a:ext uri="{0D108BD9-81ED-4DB2-BD59-A6C34878D82A}">
                    <a16:rowId xmlns:a16="http://schemas.microsoft.com/office/drawing/2014/main" val="10000"/>
                  </a:ext>
                </a:extLst>
              </a:tr>
              <a:tr h="365776">
                <a:tc>
                  <a:txBody>
                    <a:bodyPr/>
                    <a:lstStyle/>
                    <a:p>
                      <a:r>
                        <a:rPr lang="cs-CZ" sz="1800" dirty="0">
                          <a:latin typeface="Calibri" panose="020F0502020204030204" pitchFamily="34" charset="0"/>
                          <a:cs typeface="Calibri" panose="020F0502020204030204" pitchFamily="34" charset="0"/>
                        </a:rPr>
                        <a:t>Glucose</a:t>
                      </a:r>
                      <a:endParaRPr lang="cs-CZ" sz="1800" baseline="-25000" dirty="0">
                        <a:latin typeface="Calibri" panose="020F0502020204030204" pitchFamily="34" charset="0"/>
                        <a:cs typeface="Calibri" panose="020F0502020204030204" pitchFamily="34" charset="0"/>
                      </a:endParaRP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D0D8E8"/>
                    </a:solidFill>
                  </a:tcPr>
                </a:tc>
                <a:extLst>
                  <a:ext uri="{0D108BD9-81ED-4DB2-BD59-A6C34878D82A}">
                    <a16:rowId xmlns:a16="http://schemas.microsoft.com/office/drawing/2014/main" val="10001"/>
                  </a:ext>
                </a:extLst>
              </a:tr>
              <a:tr h="375328">
                <a:tc>
                  <a:txBody>
                    <a:bodyPr/>
                    <a:lstStyle/>
                    <a:p>
                      <a:r>
                        <a:rPr lang="cs-CZ" sz="180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125</a:t>
                      </a: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02"/>
                  </a:ext>
                </a:extLst>
              </a:tr>
              <a:tr h="375328">
                <a:tc>
                  <a:txBody>
                    <a:bodyPr/>
                    <a:lstStyle/>
                    <a:p>
                      <a:r>
                        <a:rPr lang="cs-CZ" sz="1800" dirty="0">
                          <a:latin typeface="Calibri" panose="020F0502020204030204" pitchFamily="34" charset="0"/>
                          <a:cs typeface="Calibri" panose="020F0502020204030204" pitchFamily="34" charset="0"/>
                        </a:rPr>
                        <a:t>K</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7.2</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3"/>
                  </a:ext>
                </a:extLst>
              </a:tr>
              <a:tr h="36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Cl</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90</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4"/>
                  </a:ext>
                </a:extLst>
              </a:tr>
              <a:tr h="365776">
                <a:tc>
                  <a:txBody>
                    <a:bodyPr/>
                    <a:lstStyle/>
                    <a:p>
                      <a:r>
                        <a:rPr lang="cs-CZ" sz="1800" dirty="0">
                          <a:latin typeface="Calibri" panose="020F0502020204030204" pitchFamily="34" charset="0"/>
                          <a:cs typeface="Calibri" panose="020F0502020204030204" pitchFamily="34" charset="0"/>
                        </a:rPr>
                        <a:t>Urea</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17.3</a:t>
                      </a:r>
                    </a:p>
                  </a:txBody>
                  <a:tcPr marL="91451" marR="9145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5"/>
                  </a:ext>
                </a:extLst>
              </a:tr>
              <a:tr h="375328">
                <a:tc>
                  <a:txBody>
                    <a:bodyPr/>
                    <a:lstStyle/>
                    <a:p>
                      <a:r>
                        <a:rPr lang="cs-CZ" sz="1800" dirty="0">
                          <a:latin typeface="Calibri" panose="020F0502020204030204" pitchFamily="34" charset="0"/>
                          <a:cs typeface="Calibri" panose="020F0502020204030204" pitchFamily="34" charset="0"/>
                        </a:rPr>
                        <a:t>Creatinine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257</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µmol/l</a:t>
                      </a:r>
                    </a:p>
                  </a:txBody>
                  <a:tcPr marL="91451" marR="91451" marT="45728" marB="45728"/>
                </a:tc>
                <a:extLst>
                  <a:ext uri="{0D108BD9-81ED-4DB2-BD59-A6C34878D82A}">
                    <a16:rowId xmlns:a16="http://schemas.microsoft.com/office/drawing/2014/main" val="10006"/>
                  </a:ext>
                </a:extLst>
              </a:tr>
              <a:tr h="375328">
                <a:tc>
                  <a:txBody>
                    <a:bodyPr/>
                    <a:lstStyle/>
                    <a:p>
                      <a:r>
                        <a:rPr lang="cs-CZ" sz="1800" dirty="0">
                          <a:latin typeface="Calibri" panose="020F0502020204030204" pitchFamily="34" charset="0"/>
                          <a:cs typeface="Calibri" panose="020F0502020204030204" pitchFamily="34" charset="0"/>
                        </a:rPr>
                        <a:t>pH</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tc>
                <a:tc>
                  <a:txBody>
                    <a:bodyPr/>
                    <a:lstStyle/>
                    <a:p>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7"/>
                  </a:ext>
                </a:extLst>
              </a:tr>
              <a:tr h="390668">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2,9</a:t>
                      </a:r>
                    </a:p>
                  </a:txBody>
                  <a:tcPr marL="91451" marR="91451" marT="45728" marB="45728"/>
                </a:tc>
                <a:tc>
                  <a:txBody>
                    <a:bodyPr/>
                    <a:lstStyle/>
                    <a:p>
                      <a:pPr algn="ctr"/>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8"/>
                  </a:ext>
                </a:extLst>
              </a:tr>
              <a:tr h="375328">
                <a:tc>
                  <a:txBody>
                    <a:bodyPr/>
                    <a:lstStyle/>
                    <a:p>
                      <a:r>
                        <a:rPr lang="cs-CZ" sz="1800" dirty="0">
                          <a:latin typeface="Calibri" panose="020F0502020204030204" pitchFamily="34" charset="0"/>
                          <a:cs typeface="Calibri" panose="020F0502020204030204" pitchFamily="34" charset="0"/>
                        </a:rPr>
                        <a:t>HCO</a:t>
                      </a:r>
                      <a:r>
                        <a:rPr lang="cs-CZ" sz="1800" baseline="-25000" dirty="0">
                          <a:latin typeface="Calibri" panose="020F0502020204030204" pitchFamily="34" charset="0"/>
                          <a:cs typeface="Calibri" panose="020F0502020204030204" pitchFamily="34" charset="0"/>
                        </a:rPr>
                        <a:t>3</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3.9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9"/>
                  </a:ext>
                </a:extLst>
              </a:tr>
              <a:tr h="375328">
                <a:tc>
                  <a:txBody>
                    <a:bodyPr/>
                    <a:lstStyle/>
                    <a:p>
                      <a:r>
                        <a:rPr lang="cs-CZ" sz="1800" dirty="0">
                          <a:latin typeface="Calibri" panose="020F0502020204030204" pitchFamily="34" charset="0"/>
                          <a:cs typeface="Calibri" panose="020F0502020204030204" pitchFamily="34" charset="0"/>
                        </a:rPr>
                        <a:t>BE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- 29.9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0"/>
                  </a:ext>
                </a:extLst>
              </a:tr>
              <a:tr h="375328">
                <a:tc>
                  <a:txBody>
                    <a:bodyPr/>
                    <a:lstStyle/>
                    <a:p>
                      <a:r>
                        <a:rPr lang="cs-CZ" sz="1800" dirty="0">
                          <a:latin typeface="Calibri" panose="020F0502020204030204" pitchFamily="34" charset="0"/>
                          <a:cs typeface="Calibri" panose="020F0502020204030204" pitchFamily="34" charset="0"/>
                        </a:rPr>
                        <a:t>Lactate</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1"/>
                  </a:ext>
                </a:extLst>
              </a:tr>
              <a:tr h="4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Urine chemically</a:t>
                      </a:r>
                    </a:p>
                  </a:txBody>
                  <a:tcPr marL="91451" marR="91451" marT="45728" marB="45728"/>
                </a:tc>
                <a:tc gridSpan="2">
                  <a:txBody>
                    <a:bodyPr/>
                    <a:lstStyle/>
                    <a:p>
                      <a:r>
                        <a:rPr lang="cs-CZ" sz="1800" dirty="0">
                          <a:latin typeface="Calibri" panose="020F0502020204030204" pitchFamily="34" charset="0"/>
                          <a:cs typeface="Calibri" panose="020F0502020204030204" pitchFamily="34" charset="0"/>
                        </a:rPr>
                        <a:t>glucose 4, </a:t>
                      </a:r>
                      <a:r>
                        <a:rPr lang="cs-CZ" sz="1800" dirty="0">
                          <a:solidFill>
                            <a:schemeClr val="tx1"/>
                          </a:solidFill>
                          <a:latin typeface="Calibri" panose="020F0502020204030204" pitchFamily="34" charset="0"/>
                          <a:cs typeface="Calibri" panose="020F0502020204030204" pitchFamily="34" charset="0"/>
                        </a:rPr>
                        <a:t>ketone bodies </a:t>
                      </a:r>
                      <a:r>
                        <a:rPr lang="cs-CZ" sz="1800" dirty="0">
                          <a:latin typeface="Calibri" panose="020F0502020204030204" pitchFamily="34" charset="0"/>
                          <a:cs typeface="Calibri" panose="020F0502020204030204" pitchFamily="34" charset="0"/>
                        </a:rPr>
                        <a:t>3, blood 2</a:t>
                      </a:r>
                    </a:p>
                  </a:txBody>
                  <a:tcPr marL="91451" marR="91451" marT="45728" marB="45728"/>
                </a:tc>
                <a:tc hMerge="1">
                  <a:txBody>
                    <a:bodyPr/>
                    <a:lstStyle/>
                    <a:p>
                      <a:endParaRPr lang="cs-CZ"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PQuestion"/>
          <p:cNvSpPr>
            <a:spLocks noGrp="1" noChangeArrowheads="1"/>
          </p:cNvSpPr>
          <p:nvPr>
            <p:ph type="title"/>
          </p:nvPr>
        </p:nvSpPr>
        <p:spPr bwMode="auto">
          <a:xfrm>
            <a:off x="395536" y="404664"/>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What causes hyponatraemia?</a:t>
            </a:r>
          </a:p>
        </p:txBody>
      </p:sp>
      <p:sp>
        <p:nvSpPr>
          <p:cNvPr id="45059" name="TPAnswers"/>
          <p:cNvSpPr>
            <a:spLocks noGrp="1" noChangeArrowheads="1"/>
          </p:cNvSpPr>
          <p:nvPr>
            <p:ph type="body" idx="1"/>
            <p:custDataLst>
              <p:tags r:id="rId2"/>
            </p:custDataLst>
          </p:nvPr>
        </p:nvSpPr>
        <p:spPr>
          <a:xfrm>
            <a:off x="468313" y="2060575"/>
            <a:ext cx="8351837" cy="2880593"/>
          </a:xfrm>
        </p:spPr>
        <p:txBody>
          <a:bodyPr/>
          <a:lstStyle/>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Loss of sodium during vomiting</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Dehydration when vomiting</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Fluid transfer from intracellular to extracellular space in hyperglycaemia (and thus significantly increased plasma osmolality)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45059">
                                            <p:txEl>
                                              <p:pRg st="2" end="2"/>
                                            </p:txEl>
                                          </p:spTgt>
                                        </p:tgtEl>
                                        <p:attrNameLst>
                                          <p:attrName>style.color</p:attrName>
                                        </p:attrNameLst>
                                      </p:cBhvr>
                                      <p:to>
                                        <p:clrVal>
                                          <a:srgbClr val="669900"/>
                                        </p:clrVal>
                                      </p:to>
                                    </p:set>
                                    <p:set>
                                      <p:cBhvr>
                                        <p:cTn id="19" dur="500" fill="hold"/>
                                        <p:tgtEl>
                                          <p:spTgt spid="45059">
                                            <p:txEl>
                                              <p:pRg st="2" end="2"/>
                                            </p:txEl>
                                          </p:spTgt>
                                        </p:tgtEl>
                                        <p:attrNameLst>
                                          <p:attrName>fillcolor</p:attrName>
                                        </p:attrNameLst>
                                      </p:cBhvr>
                                      <p:to>
                                        <p:clrVal>
                                          <a:srgbClr val="669900"/>
                                        </p:clrVal>
                                      </p:to>
                                    </p:set>
                                    <p:set>
                                      <p:cBhvr>
                                        <p:cTn id="20" dur="500" fill="hold"/>
                                        <p:tgtEl>
                                          <p:spTgt spid="45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68313" y="1700213"/>
            <a:ext cx="8496300" cy="4824412"/>
          </a:xfrm>
        </p:spPr>
        <p:txBody>
          <a:bodyPr/>
          <a:lstStyle/>
          <a:p>
            <a:pPr marL="114300" indent="0">
              <a:spcBef>
                <a:spcPts val="24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Severe hyperglycaemia is often accompanied by hyponatraemia for osmotic reasons: the reason is the transfer of water from the intra- to the hyperosmolar extracellular space.</a:t>
            </a:r>
          </a:p>
          <a:p>
            <a:pPr marL="114300" indent="0">
              <a:spcBef>
                <a:spcPts val="1200"/>
              </a:spcBef>
              <a:buFont typeface="Arial" charset="0"/>
              <a:buNone/>
              <a:defRPr/>
            </a:pPr>
            <a:r>
              <a:rPr lang="en-GB" sz="2600" dirty="0">
                <a:solidFill>
                  <a:schemeClr val="accent1">
                    <a:lumMod val="75000"/>
                  </a:schemeClr>
                </a:solidFill>
                <a:latin typeface="Calibri" panose="020F0502020204030204" pitchFamily="34" charset="0"/>
                <a:cs typeface="Calibri" panose="020F0502020204030204" pitchFamily="34" charset="0"/>
              </a:rPr>
              <a:t>↑ Glycaemia of 10 </a:t>
            </a:r>
            <a:r>
              <a:rPr lang="en-GB" sz="2600" dirty="0" err="1">
                <a:solidFill>
                  <a:schemeClr val="accent1">
                    <a:lumMod val="75000"/>
                  </a:schemeClr>
                </a:solidFill>
                <a:latin typeface="Calibri" panose="020F0502020204030204" pitchFamily="34" charset="0"/>
                <a:cs typeface="Calibri" panose="020F0502020204030204" pitchFamily="34" charset="0"/>
              </a:rPr>
              <a:t>mmo</a:t>
            </a:r>
            <a:r>
              <a:rPr lang="cs-CZ" sz="2600" dirty="0">
                <a:solidFill>
                  <a:schemeClr val="accent1">
                    <a:lumMod val="75000"/>
                  </a:schemeClr>
                </a:solidFill>
                <a:latin typeface="Calibri" panose="020F0502020204030204" pitchFamily="34" charset="0"/>
                <a:cs typeface="Calibri" panose="020F0502020204030204" pitchFamily="34" charset="0"/>
              </a:rPr>
              <a:t>l</a:t>
            </a:r>
            <a:r>
              <a:rPr lang="en-GB" sz="2600" dirty="0">
                <a:solidFill>
                  <a:schemeClr val="accent1">
                    <a:lumMod val="75000"/>
                  </a:schemeClr>
                </a:solidFill>
                <a:latin typeface="Calibri" panose="020F0502020204030204" pitchFamily="34" charset="0"/>
                <a:cs typeface="Calibri" panose="020F0502020204030204" pitchFamily="34" charset="0"/>
              </a:rPr>
              <a:t>/l will induce ↓ Na</a:t>
            </a:r>
            <a:r>
              <a:rPr lang="en-GB" sz="2600" baseline="30000" dirty="0">
                <a:solidFill>
                  <a:schemeClr val="accent1">
                    <a:lumMod val="75000"/>
                  </a:schemeClr>
                </a:solidFill>
                <a:latin typeface="Calibri" panose="020F0502020204030204" pitchFamily="34" charset="0"/>
                <a:cs typeface="Calibri" panose="020F0502020204030204" pitchFamily="34" charset="0"/>
              </a:rPr>
              <a:t>+</a:t>
            </a:r>
            <a:r>
              <a:rPr lang="en-GB" sz="2600" dirty="0">
                <a:solidFill>
                  <a:schemeClr val="accent1">
                    <a:lumMod val="75000"/>
                  </a:schemeClr>
                </a:solidFill>
                <a:latin typeface="Calibri" panose="020F0502020204030204" pitchFamily="34" charset="0"/>
                <a:cs typeface="Calibri" panose="020F0502020204030204" pitchFamily="34" charset="0"/>
              </a:rPr>
              <a:t> of about </a:t>
            </a:r>
            <a:br>
              <a:rPr lang="en-GB" sz="2600" dirty="0">
                <a:solidFill>
                  <a:schemeClr val="accent1">
                    <a:lumMod val="75000"/>
                  </a:schemeClr>
                </a:solidFill>
                <a:latin typeface="Calibri" panose="020F0502020204030204" pitchFamily="34" charset="0"/>
                <a:cs typeface="Calibri" panose="020F0502020204030204" pitchFamily="34" charset="0"/>
              </a:rPr>
            </a:br>
            <a:r>
              <a:rPr lang="en-GB" sz="2600" dirty="0">
                <a:solidFill>
                  <a:schemeClr val="accent1">
                    <a:lumMod val="75000"/>
                  </a:schemeClr>
                </a:solidFill>
                <a:latin typeface="Calibri" panose="020F0502020204030204" pitchFamily="34" charset="0"/>
                <a:cs typeface="Calibri" panose="020F0502020204030204" pitchFamily="34" charset="0"/>
              </a:rPr>
              <a:t>3 mmol/l.</a:t>
            </a:r>
          </a:p>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In our case, it's a rise in </a:t>
            </a:r>
            <a:r>
              <a:rPr lang="en-GB" altLang="cs-CZ" sz="2600" dirty="0" err="1">
                <a:solidFill>
                  <a:schemeClr val="tx1"/>
                </a:solidFill>
                <a:latin typeface="Calibri" panose="020F0502020204030204" pitchFamily="34" charset="0"/>
                <a:cs typeface="Calibri" panose="020F0502020204030204" pitchFamily="34" charset="0"/>
              </a:rPr>
              <a:t>glyc</a:t>
            </a:r>
            <a:r>
              <a:rPr lang="cs-CZ" altLang="cs-CZ" sz="2600" dirty="0">
                <a:solidFill>
                  <a:schemeClr val="tx1"/>
                </a:solidFill>
                <a:latin typeface="Calibri" panose="020F0502020204030204" pitchFamily="34" charset="0"/>
                <a:cs typeface="Calibri" panose="020F0502020204030204" pitchFamily="34" charset="0"/>
              </a:rPr>
              <a:t>a</a:t>
            </a:r>
            <a:r>
              <a:rPr lang="en-GB" altLang="cs-CZ" sz="2600" dirty="0" err="1">
                <a:solidFill>
                  <a:schemeClr val="tx1"/>
                </a:solidFill>
                <a:latin typeface="Calibri" panose="020F0502020204030204" pitchFamily="34" charset="0"/>
                <a:cs typeface="Calibri" panose="020F0502020204030204" pitchFamily="34" charset="0"/>
              </a:rPr>
              <a:t>emia</a:t>
            </a:r>
            <a:r>
              <a:rPr lang="en-GB" altLang="cs-CZ" sz="2600" dirty="0">
                <a:solidFill>
                  <a:schemeClr val="tx1"/>
                </a:solidFill>
                <a:latin typeface="Calibri" panose="020F0502020204030204" pitchFamily="34" charset="0"/>
                <a:cs typeface="Calibri" panose="020F0502020204030204" pitchFamily="34" charset="0"/>
              </a:rPr>
              <a:t> by 68.5 – 5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/l = 63.5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/l; this causes a decrease in Na</a:t>
            </a:r>
            <a:r>
              <a:rPr lang="en-GB"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of 63.5/10 ) × 3 = 19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/l.</a:t>
            </a:r>
          </a:p>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When glycaemia is normalised, a rise in Na</a:t>
            </a:r>
            <a:r>
              <a:rPr lang="en-GB"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to 125 + 19 = 144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/l can be expected.</a:t>
            </a:r>
          </a:p>
          <a:p>
            <a:pPr marL="114300" indent="0">
              <a:spcBef>
                <a:spcPts val="2400"/>
              </a:spcBef>
              <a:buFont typeface="Arial" charset="0"/>
              <a:buNone/>
              <a:defRPr/>
            </a:pPr>
            <a:endParaRPr lang="en-GB" altLang="cs-CZ" sz="2600" dirty="0">
              <a:solidFill>
                <a:schemeClr val="tx1"/>
              </a:solidFill>
              <a:latin typeface="Calibri" panose="020F0502020204030204" pitchFamily="34" charset="0"/>
              <a:cs typeface="Calibri" panose="020F0502020204030204" pitchFamily="34" charset="0"/>
            </a:endParaRPr>
          </a:p>
          <a:p>
            <a:pPr marL="114300" indent="0">
              <a:spcBef>
                <a:spcPts val="2400"/>
              </a:spcBef>
              <a:buFont typeface="Arial" charset="0"/>
              <a:buNone/>
              <a:defRPr/>
            </a:pPr>
            <a:endParaRPr lang="en-GB" altLang="cs-CZ" sz="260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endParaRPr lang="en-GB" altLang="cs-CZ" sz="260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endParaRPr lang="en-GB" altLang="cs-CZ" sz="26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95288" y="332656"/>
            <a:ext cx="8353425" cy="1179513"/>
          </a:xfrm>
        </p:spPr>
        <p:txBody>
          <a:bodyPr wrap="square" numCol="1" anchorCtr="0" compatLnSpc="1">
            <a:prstTxWarp prst="textNoShape">
              <a:avLst/>
            </a:prstTxWarp>
            <a:normAutofit fontScale="90000"/>
          </a:bodyPr>
          <a:lstStyle/>
          <a:p>
            <a:pPr>
              <a:defRPr/>
            </a:pPr>
            <a:r>
              <a:rPr lang="en-GB" altLang="cs-CZ" sz="3600" b="1" cap="none" dirty="0">
                <a:solidFill>
                  <a:schemeClr val="tx1"/>
                </a:solidFill>
                <a:latin typeface="Calibri Light" panose="020F0302020204030204" pitchFamily="34" charset="0"/>
                <a:cs typeface="Calibri Light" panose="020F0302020204030204" pitchFamily="34" charset="0"/>
              </a:rPr>
              <a:t>Changes in Na</a:t>
            </a:r>
            <a:r>
              <a:rPr lang="en-GB" altLang="cs-CZ" sz="3600" b="1" cap="none" baseline="30000" dirty="0">
                <a:solidFill>
                  <a:schemeClr val="tx1"/>
                </a:solidFill>
                <a:latin typeface="Calibri Light" panose="020F0302020204030204" pitchFamily="34" charset="0"/>
                <a:cs typeface="Calibri Light" panose="020F0302020204030204" pitchFamily="34" charset="0"/>
              </a:rPr>
              <a:t>+</a:t>
            </a:r>
            <a:r>
              <a:rPr lang="en-GB" altLang="cs-CZ" sz="3600" b="1" cap="none" dirty="0">
                <a:solidFill>
                  <a:schemeClr val="tx1"/>
                </a:solidFill>
                <a:latin typeface="Calibri Light" panose="020F0302020204030204" pitchFamily="34" charset="0"/>
                <a:cs typeface="Calibri Light" panose="020F0302020204030204" pitchFamily="34" charset="0"/>
              </a:rPr>
              <a:t> concentration after correction for glycaemia</a:t>
            </a:r>
          </a:p>
        </p:txBody>
      </p:sp>
      <p:grpSp>
        <p:nvGrpSpPr>
          <p:cNvPr id="4" name="Skupina 3">
            <a:extLst>
              <a:ext uri="{FF2B5EF4-FFF2-40B4-BE49-F238E27FC236}">
                <a16:creationId xmlns:a16="http://schemas.microsoft.com/office/drawing/2014/main" id="{3084B9D7-589A-0579-3785-0A4D89CB6D5E}"/>
              </a:ext>
            </a:extLst>
          </p:cNvPr>
          <p:cNvGrpSpPr/>
          <p:nvPr/>
        </p:nvGrpSpPr>
        <p:grpSpPr>
          <a:xfrm>
            <a:off x="468313" y="1772816"/>
            <a:ext cx="8331695" cy="5021029"/>
            <a:chOff x="468313" y="1772816"/>
            <a:chExt cx="8331695" cy="5021029"/>
          </a:xfrm>
        </p:grpSpPr>
        <p:graphicFrame>
          <p:nvGraphicFramePr>
            <p:cNvPr id="5" name="Graf 4"/>
            <p:cNvGraphicFramePr>
              <a:graphicFrameLocks/>
            </p:cNvGraphicFramePr>
            <p:nvPr>
              <p:extLst>
                <p:ext uri="{D42A27DB-BD31-4B8C-83A1-F6EECF244321}">
                  <p14:modId xmlns:p14="http://schemas.microsoft.com/office/powerpoint/2010/main" val="2725535231"/>
                </p:ext>
              </p:extLst>
            </p:nvPr>
          </p:nvGraphicFramePr>
          <p:xfrm>
            <a:off x="827585" y="1772816"/>
            <a:ext cx="7921128"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2532" name="TextovéPole 2"/>
            <p:cNvSpPr txBox="1">
              <a:spLocks noChangeArrowheads="1"/>
            </p:cNvSpPr>
            <p:nvPr/>
          </p:nvSpPr>
          <p:spPr bwMode="auto">
            <a:xfrm>
              <a:off x="6989763" y="6270625"/>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1400" b="0" dirty="0"/>
                <a:t>(Hours after admission)</a:t>
              </a:r>
            </a:p>
          </p:txBody>
        </p:sp>
        <p:sp>
          <p:nvSpPr>
            <p:cNvPr id="22533" name="TextovéPole 6"/>
            <p:cNvSpPr txBox="1">
              <a:spLocks noChangeArrowheads="1"/>
            </p:cNvSpPr>
            <p:nvPr/>
          </p:nvSpPr>
          <p:spPr bwMode="auto">
            <a:xfrm rot="-5400000">
              <a:off x="190501" y="385127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1400" b="0" dirty="0"/>
                <a:t>(</a:t>
              </a:r>
              <a:r>
                <a:rPr lang="en-GB" altLang="cs-CZ" sz="1400" b="0" dirty="0" err="1"/>
                <a:t>mmol</a:t>
              </a:r>
              <a:r>
                <a:rPr lang="en-GB" altLang="cs-CZ" sz="1400" b="0" dirty="0"/>
                <a:t>/l)</a:t>
              </a:r>
            </a:p>
          </p:txBody>
        </p:sp>
        <p:sp>
          <p:nvSpPr>
            <p:cNvPr id="2" name="TextovéPole 1">
              <a:extLst>
                <a:ext uri="{FF2B5EF4-FFF2-40B4-BE49-F238E27FC236}">
                  <a16:creationId xmlns:a16="http://schemas.microsoft.com/office/drawing/2014/main" id="{CD0882CA-3729-9154-7A23-05D80A48C4A8}"/>
                </a:ext>
              </a:extLst>
            </p:cNvPr>
            <p:cNvSpPr txBox="1"/>
            <p:nvPr/>
          </p:nvSpPr>
          <p:spPr>
            <a:xfrm>
              <a:off x="7812360" y="4005064"/>
              <a:ext cx="533399" cy="338554"/>
            </a:xfrm>
            <a:prstGeom prst="rect">
              <a:avLst/>
            </a:prstGeom>
            <a:solidFill>
              <a:schemeClr val="bg1">
                <a:lumMod val="85000"/>
              </a:schemeClr>
            </a:solidFill>
          </p:spPr>
          <p:txBody>
            <a:bodyPr wrap="square" rtlCol="0">
              <a:spAutoFit/>
            </a:bodyPr>
            <a:lstStyle/>
            <a:p>
              <a:r>
                <a:rPr lang="en-GB" sz="1600" b="0" dirty="0">
                  <a:latin typeface="Calibri" panose="020F0502020204030204" pitchFamily="34" charset="0"/>
                  <a:cs typeface="Calibri" panose="020F0502020204030204" pitchFamily="34" charset="0"/>
                </a:rPr>
                <a:t>Na</a:t>
              </a:r>
              <a:r>
                <a:rPr lang="en-GB" sz="1600" b="0" baseline="30000" dirty="0">
                  <a:latin typeface="Calibri" panose="020F0502020204030204" pitchFamily="34" charset="0"/>
                  <a:cs typeface="Calibri" panose="020F0502020204030204" pitchFamily="34" charset="0"/>
                </a:rPr>
                <a:t>+</a:t>
              </a:r>
              <a:endParaRPr lang="en-GB" sz="1600" b="0" dirty="0">
                <a:latin typeface="Calibri" panose="020F0502020204030204" pitchFamily="34" charset="0"/>
                <a:cs typeface="Calibri" panose="020F0502020204030204" pitchFamily="34" charset="0"/>
              </a:endParaRPr>
            </a:p>
          </p:txBody>
        </p:sp>
        <p:sp>
          <p:nvSpPr>
            <p:cNvPr id="3" name="TextovéPole 2">
              <a:extLst>
                <a:ext uri="{FF2B5EF4-FFF2-40B4-BE49-F238E27FC236}">
                  <a16:creationId xmlns:a16="http://schemas.microsoft.com/office/drawing/2014/main" id="{8115A2CA-439D-010E-A512-1E5E1E44B2B2}"/>
                </a:ext>
              </a:extLst>
            </p:cNvPr>
            <p:cNvSpPr txBox="1"/>
            <p:nvPr/>
          </p:nvSpPr>
          <p:spPr>
            <a:xfrm>
              <a:off x="7812359" y="4293562"/>
              <a:ext cx="987649" cy="338554"/>
            </a:xfrm>
            <a:prstGeom prst="rect">
              <a:avLst/>
            </a:prstGeom>
            <a:solidFill>
              <a:schemeClr val="bg1">
                <a:lumMod val="85000"/>
              </a:schemeClr>
            </a:solidFill>
          </p:spPr>
          <p:txBody>
            <a:bodyPr wrap="square" rtlCol="0">
              <a:spAutoFit/>
            </a:bodyPr>
            <a:lstStyle/>
            <a:p>
              <a:r>
                <a:rPr lang="en-GB" sz="1600" b="0" dirty="0">
                  <a:latin typeface="Calibri" panose="020F0502020204030204" pitchFamily="34" charset="0"/>
                  <a:cs typeface="Calibri" panose="020F0502020204030204" pitchFamily="34" charset="0"/>
                </a:rPr>
                <a:t>Na</a:t>
              </a:r>
              <a:r>
                <a:rPr lang="en-GB" sz="1600" b="0" baseline="30000" dirty="0">
                  <a:latin typeface="Calibri" panose="020F0502020204030204" pitchFamily="34" charset="0"/>
                  <a:cs typeface="Calibri" panose="020F0502020204030204" pitchFamily="34" charset="0"/>
                </a:rPr>
                <a:t>+</a:t>
              </a:r>
              <a:r>
                <a:rPr lang="en-GB" sz="1600" b="0" dirty="0">
                  <a:latin typeface="Calibri" panose="020F0502020204030204" pitchFamily="34" charset="0"/>
                  <a:cs typeface="Calibri" panose="020F0502020204030204" pitchFamily="34" charset="0"/>
                </a:rPr>
                <a:t> corr.</a:t>
              </a:r>
            </a:p>
          </p:txBody>
        </p:sp>
      </p:gr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000" b="1" cap="none" dirty="0">
                <a:solidFill>
                  <a:schemeClr val="tx1"/>
                </a:solidFill>
                <a:latin typeface="Calibri Light" panose="020F0302020204030204" pitchFamily="34" charset="0"/>
                <a:cs typeface="Calibri Light" panose="020F0302020204030204" pitchFamily="34" charset="0"/>
              </a:rPr>
              <a:t>Initial laboratory tests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cap="none" dirty="0">
                <a:solidFill>
                  <a:schemeClr val="tx1"/>
                </a:solidFill>
                <a:latin typeface="Calibri Light" panose="020F0302020204030204" pitchFamily="34" charset="0"/>
                <a:cs typeface="Calibri Light" panose="020F0302020204030204" pitchFamily="34" charset="0"/>
              </a:rPr>
              <a:t>chlorides </a:t>
            </a:r>
          </a:p>
        </p:txBody>
      </p:sp>
      <p:graphicFrame>
        <p:nvGraphicFramePr>
          <p:cNvPr id="7" name="Tabulka 6"/>
          <p:cNvGraphicFramePr>
            <a:graphicFrameLocks noGrp="1"/>
          </p:cNvGraphicFramePr>
          <p:nvPr>
            <p:extLst>
              <p:ext uri="{D42A27DB-BD31-4B8C-83A1-F6EECF244321}">
                <p14:modId xmlns:p14="http://schemas.microsoft.com/office/powerpoint/2010/main" val="848526748"/>
              </p:ext>
            </p:extLst>
          </p:nvPr>
        </p:nvGraphicFramePr>
        <p:xfrm>
          <a:off x="1979613" y="1628800"/>
          <a:ext cx="5091122" cy="5192852"/>
        </p:xfrm>
        <a:graphic>
          <a:graphicData uri="http://schemas.openxmlformats.org/drawingml/2006/table">
            <a:tbl>
              <a:tblPr firstRow="1" bandRow="1">
                <a:tableStyleId>{5C22544A-7EE6-4342-B048-85BDC9FD1C3A}</a:tableStyleId>
              </a:tblPr>
              <a:tblGrid>
                <a:gridCol w="1922802">
                  <a:extLst>
                    <a:ext uri="{9D8B030D-6E8A-4147-A177-3AD203B41FA5}">
                      <a16:colId xmlns:a16="http://schemas.microsoft.com/office/drawing/2014/main" val="20000"/>
                    </a:ext>
                  </a:extLst>
                </a:gridCol>
                <a:gridCol w="1080109">
                  <a:extLst>
                    <a:ext uri="{9D8B030D-6E8A-4147-A177-3AD203B41FA5}">
                      <a16:colId xmlns:a16="http://schemas.microsoft.com/office/drawing/2014/main" val="20001"/>
                    </a:ext>
                  </a:extLst>
                </a:gridCol>
                <a:gridCol w="2088211">
                  <a:extLst>
                    <a:ext uri="{9D8B030D-6E8A-4147-A177-3AD203B41FA5}">
                      <a16:colId xmlns:a16="http://schemas.microsoft.com/office/drawing/2014/main" val="20002"/>
                    </a:ext>
                  </a:extLst>
                </a:gridCol>
              </a:tblGrid>
              <a:tr h="437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28" marB="45728"/>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51" marR="91451" marT="45728" marB="45728"/>
                </a:tc>
                <a:extLst>
                  <a:ext uri="{0D108BD9-81ED-4DB2-BD59-A6C34878D82A}">
                    <a16:rowId xmlns:a16="http://schemas.microsoft.com/office/drawing/2014/main" val="10000"/>
                  </a:ext>
                </a:extLst>
              </a:tr>
              <a:tr h="365776">
                <a:tc>
                  <a:txBody>
                    <a:bodyPr/>
                    <a:lstStyle/>
                    <a:p>
                      <a:r>
                        <a:rPr lang="cs-CZ" sz="1800" dirty="0">
                          <a:latin typeface="Calibri" panose="020F0502020204030204" pitchFamily="34" charset="0"/>
                          <a:cs typeface="Calibri" panose="020F0502020204030204" pitchFamily="34" charset="0"/>
                        </a:rPr>
                        <a:t>Glucose</a:t>
                      </a:r>
                      <a:endParaRPr lang="cs-CZ" sz="1800" baseline="-25000" dirty="0">
                        <a:latin typeface="Calibri" panose="020F0502020204030204" pitchFamily="34" charset="0"/>
                        <a:cs typeface="Calibri" panose="020F0502020204030204" pitchFamily="34" charset="0"/>
                      </a:endParaRP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D0D8E8"/>
                    </a:solidFill>
                  </a:tcPr>
                </a:tc>
                <a:extLst>
                  <a:ext uri="{0D108BD9-81ED-4DB2-BD59-A6C34878D82A}">
                    <a16:rowId xmlns:a16="http://schemas.microsoft.com/office/drawing/2014/main" val="10001"/>
                  </a:ext>
                </a:extLst>
              </a:tr>
              <a:tr h="375328">
                <a:tc>
                  <a:txBody>
                    <a:bodyPr/>
                    <a:lstStyle/>
                    <a:p>
                      <a:r>
                        <a:rPr lang="cs-CZ" sz="180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125</a:t>
                      </a: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E9EDF4"/>
                    </a:solidFill>
                  </a:tcPr>
                </a:tc>
                <a:extLst>
                  <a:ext uri="{0D108BD9-81ED-4DB2-BD59-A6C34878D82A}">
                    <a16:rowId xmlns:a16="http://schemas.microsoft.com/office/drawing/2014/main" val="10002"/>
                  </a:ext>
                </a:extLst>
              </a:tr>
              <a:tr h="375328">
                <a:tc>
                  <a:txBody>
                    <a:bodyPr/>
                    <a:lstStyle/>
                    <a:p>
                      <a:r>
                        <a:rPr lang="cs-CZ" sz="1800" dirty="0">
                          <a:latin typeface="Calibri" panose="020F0502020204030204" pitchFamily="34" charset="0"/>
                          <a:cs typeface="Calibri" panose="020F0502020204030204" pitchFamily="34" charset="0"/>
                        </a:rPr>
                        <a:t>K</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7.2</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3"/>
                  </a:ext>
                </a:extLst>
              </a:tr>
              <a:tr h="36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Cl</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90</a:t>
                      </a: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04"/>
                  </a:ext>
                </a:extLst>
              </a:tr>
              <a:tr h="365776">
                <a:tc>
                  <a:txBody>
                    <a:bodyPr/>
                    <a:lstStyle/>
                    <a:p>
                      <a:r>
                        <a:rPr lang="cs-CZ" sz="1800" dirty="0">
                          <a:latin typeface="Calibri" panose="020F0502020204030204" pitchFamily="34" charset="0"/>
                          <a:cs typeface="Calibri" panose="020F0502020204030204" pitchFamily="34" charset="0"/>
                        </a:rPr>
                        <a:t>Urea</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17.3</a:t>
                      </a:r>
                    </a:p>
                  </a:txBody>
                  <a:tcPr marL="91451" marR="9145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5"/>
                  </a:ext>
                </a:extLst>
              </a:tr>
              <a:tr h="375328">
                <a:tc>
                  <a:txBody>
                    <a:bodyPr/>
                    <a:lstStyle/>
                    <a:p>
                      <a:r>
                        <a:rPr lang="cs-CZ" sz="1800" dirty="0">
                          <a:latin typeface="Calibri" panose="020F0502020204030204" pitchFamily="34" charset="0"/>
                          <a:cs typeface="Calibri" panose="020F0502020204030204" pitchFamily="34" charset="0"/>
                        </a:rPr>
                        <a:t>Creatinine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257</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µmol/l</a:t>
                      </a:r>
                    </a:p>
                  </a:txBody>
                  <a:tcPr marL="91451" marR="91451" marT="45728" marB="45728"/>
                </a:tc>
                <a:extLst>
                  <a:ext uri="{0D108BD9-81ED-4DB2-BD59-A6C34878D82A}">
                    <a16:rowId xmlns:a16="http://schemas.microsoft.com/office/drawing/2014/main" val="10006"/>
                  </a:ext>
                </a:extLst>
              </a:tr>
              <a:tr h="375328">
                <a:tc>
                  <a:txBody>
                    <a:bodyPr/>
                    <a:lstStyle/>
                    <a:p>
                      <a:r>
                        <a:rPr lang="cs-CZ" sz="1800" dirty="0">
                          <a:latin typeface="Calibri" panose="020F0502020204030204" pitchFamily="34" charset="0"/>
                          <a:cs typeface="Calibri" panose="020F0502020204030204" pitchFamily="34" charset="0"/>
                        </a:rPr>
                        <a:t>pH</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tc>
                <a:tc>
                  <a:txBody>
                    <a:bodyPr/>
                    <a:lstStyle/>
                    <a:p>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7"/>
                  </a:ext>
                </a:extLst>
              </a:tr>
              <a:tr h="390668">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2.9</a:t>
                      </a:r>
                    </a:p>
                  </a:txBody>
                  <a:tcPr marL="91451" marR="91451" marT="45728" marB="45728"/>
                </a:tc>
                <a:tc>
                  <a:txBody>
                    <a:bodyPr/>
                    <a:lstStyle/>
                    <a:p>
                      <a:pPr algn="ctr"/>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8"/>
                  </a:ext>
                </a:extLst>
              </a:tr>
              <a:tr h="375328">
                <a:tc>
                  <a:txBody>
                    <a:bodyPr/>
                    <a:lstStyle/>
                    <a:p>
                      <a:r>
                        <a:rPr lang="cs-CZ" sz="1800" dirty="0">
                          <a:latin typeface="Calibri" panose="020F0502020204030204" pitchFamily="34" charset="0"/>
                          <a:cs typeface="Calibri" panose="020F0502020204030204" pitchFamily="34" charset="0"/>
                        </a:rPr>
                        <a:t>HCO</a:t>
                      </a:r>
                      <a:r>
                        <a:rPr lang="cs-CZ" sz="1800" baseline="-25000" dirty="0">
                          <a:latin typeface="Calibri" panose="020F0502020204030204" pitchFamily="34" charset="0"/>
                          <a:cs typeface="Calibri" panose="020F0502020204030204" pitchFamily="34" charset="0"/>
                        </a:rPr>
                        <a:t>3</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3.9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9"/>
                  </a:ext>
                </a:extLst>
              </a:tr>
              <a:tr h="375328">
                <a:tc>
                  <a:txBody>
                    <a:bodyPr/>
                    <a:lstStyle/>
                    <a:p>
                      <a:r>
                        <a:rPr lang="cs-CZ" sz="1800" dirty="0">
                          <a:latin typeface="Calibri" panose="020F0502020204030204" pitchFamily="34" charset="0"/>
                          <a:cs typeface="Calibri" panose="020F0502020204030204" pitchFamily="34" charset="0"/>
                        </a:rPr>
                        <a:t>BE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- 29.9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0"/>
                  </a:ext>
                </a:extLst>
              </a:tr>
              <a:tr h="375328">
                <a:tc>
                  <a:txBody>
                    <a:bodyPr/>
                    <a:lstStyle/>
                    <a:p>
                      <a:r>
                        <a:rPr lang="cs-CZ" sz="1800" dirty="0">
                          <a:latin typeface="Calibri" panose="020F0502020204030204" pitchFamily="34" charset="0"/>
                          <a:cs typeface="Calibri" panose="020F0502020204030204" pitchFamily="34" charset="0"/>
                        </a:rPr>
                        <a:t>Lactate</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1"/>
                  </a:ext>
                </a:extLst>
              </a:tr>
              <a:tr h="4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Urine chemically</a:t>
                      </a:r>
                    </a:p>
                  </a:txBody>
                  <a:tcPr marL="91451" marR="91451" marT="45728" marB="45728"/>
                </a:tc>
                <a:tc gridSpan="2">
                  <a:txBody>
                    <a:bodyPr/>
                    <a:lstStyle/>
                    <a:p>
                      <a:r>
                        <a:rPr lang="cs-CZ" sz="1800" dirty="0">
                          <a:latin typeface="Calibri" panose="020F0502020204030204" pitchFamily="34" charset="0"/>
                          <a:cs typeface="Calibri" panose="020F0502020204030204" pitchFamily="34" charset="0"/>
                        </a:rPr>
                        <a:t>glucose 4, </a:t>
                      </a:r>
                      <a:r>
                        <a:rPr lang="cs-CZ" sz="1800" dirty="0">
                          <a:solidFill>
                            <a:schemeClr val="tx1"/>
                          </a:solidFill>
                          <a:latin typeface="Calibri" panose="020F0502020204030204" pitchFamily="34" charset="0"/>
                          <a:cs typeface="Calibri" panose="020F0502020204030204" pitchFamily="34" charset="0"/>
                        </a:rPr>
                        <a:t>ketone bodies </a:t>
                      </a:r>
                      <a:r>
                        <a:rPr lang="cs-CZ" sz="1800" dirty="0">
                          <a:latin typeface="Calibri" panose="020F0502020204030204" pitchFamily="34" charset="0"/>
                          <a:cs typeface="Calibri" panose="020F0502020204030204" pitchFamily="34" charset="0"/>
                        </a:rPr>
                        <a:t>3, blood 2</a:t>
                      </a:r>
                    </a:p>
                  </a:txBody>
                  <a:tcPr marL="91451" marR="91451" marT="45728" marB="45728"/>
                </a:tc>
                <a:tc hMerge="1">
                  <a:txBody>
                    <a:bodyPr/>
                    <a:lstStyle/>
                    <a:p>
                      <a:endParaRPr lang="cs-CZ"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3600" b="1" cap="none" noProof="0" dirty="0">
                <a:solidFill>
                  <a:schemeClr val="tx1"/>
                </a:solidFill>
                <a:latin typeface="Calibri Light" panose="020F0302020204030204" pitchFamily="34" charset="0"/>
                <a:cs typeface="Calibri Light" panose="020F0302020204030204" pitchFamily="34" charset="0"/>
              </a:rPr>
              <a:t>Patient has vomited repeatedly, </a:t>
            </a:r>
            <a:br>
              <a:rPr lang="en-GB" sz="3600" b="1" cap="none" noProof="0" dirty="0">
                <a:solidFill>
                  <a:schemeClr val="tx1"/>
                </a:solidFill>
                <a:latin typeface="Calibri Light" panose="020F0302020204030204" pitchFamily="34" charset="0"/>
                <a:cs typeface="Calibri Light" panose="020F0302020204030204" pitchFamily="34" charset="0"/>
              </a:rPr>
            </a:br>
            <a:r>
              <a:rPr lang="en-GB" sz="3600" b="1" cap="none" noProof="0" dirty="0">
                <a:solidFill>
                  <a:schemeClr val="tx1"/>
                </a:solidFill>
                <a:latin typeface="Calibri Light" panose="020F0302020204030204" pitchFamily="34" charset="0"/>
                <a:cs typeface="Calibri Light" panose="020F0302020204030204" pitchFamily="34" charset="0"/>
              </a:rPr>
              <a:t>has decreased serum chloride concentration</a:t>
            </a:r>
          </a:p>
        </p:txBody>
      </p:sp>
      <p:sp>
        <p:nvSpPr>
          <p:cNvPr id="45059" name="TPAnswers"/>
          <p:cNvSpPr>
            <a:spLocks noGrp="1" noChangeArrowheads="1"/>
          </p:cNvSpPr>
          <p:nvPr>
            <p:ph type="body" idx="1"/>
            <p:custDataLst>
              <p:tags r:id="rId2"/>
            </p:custDataLst>
          </p:nvPr>
        </p:nvSpPr>
        <p:spPr>
          <a:xfrm>
            <a:off x="468313" y="3140968"/>
            <a:ext cx="4608512" cy="1511995"/>
          </a:xfrm>
        </p:spPr>
        <p:txBody>
          <a:bodyPr/>
          <a:lstStyle/>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Yes</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No</a:t>
            </a:r>
          </a:p>
        </p:txBody>
      </p:sp>
      <p:sp>
        <p:nvSpPr>
          <p:cNvPr id="5" name="Rectangle 3"/>
          <p:cNvSpPr txBox="1">
            <a:spLocks noChangeArrowheads="1"/>
          </p:cNvSpPr>
          <p:nvPr/>
        </p:nvSpPr>
        <p:spPr bwMode="auto">
          <a:xfrm>
            <a:off x="468313" y="184467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2400"/>
              </a:spcBef>
              <a:buFont typeface="Arial" panose="020B0604020202020204" pitchFamily="34" charset="0"/>
              <a:buNone/>
            </a:pPr>
            <a:r>
              <a:rPr lang="en-GB" altLang="cs-CZ" sz="2800" b="0" dirty="0">
                <a:solidFill>
                  <a:schemeClr val="tx1"/>
                </a:solidFill>
                <a:latin typeface="Calibri" panose="020F0502020204030204" pitchFamily="34" charset="0"/>
                <a:cs typeface="Calibri" panose="020F0502020204030204" pitchFamily="34" charset="0"/>
              </a:rPr>
              <a:t>Is it really </a:t>
            </a:r>
            <a:r>
              <a:rPr lang="en-GB" altLang="cs-CZ" sz="2800" b="0" dirty="0" err="1">
                <a:solidFill>
                  <a:schemeClr val="tx1"/>
                </a:solidFill>
                <a:latin typeface="Calibri" panose="020F0502020204030204" pitchFamily="34" charset="0"/>
                <a:cs typeface="Calibri" panose="020F0502020204030204" pitchFamily="34" charset="0"/>
              </a:rPr>
              <a:t>hypochloridaemia</a:t>
            </a:r>
            <a:r>
              <a:rPr lang="en-GB" altLang="cs-CZ" sz="2800" b="0" dirty="0">
                <a:solidFill>
                  <a:schemeClr val="tx1"/>
                </a:solidFill>
                <a:latin typeface="Calibri" panose="020F0502020204030204" pitchFamily="34" charset="0"/>
                <a:cs typeface="Calibri" panose="020F0502020204030204" pitchFamily="34" charset="0"/>
              </a:rPr>
              <a:t> (with respect to Na</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concentration?)</a:t>
            </a: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45059">
                                            <p:txEl>
                                              <p:pRg st="1" end="1"/>
                                            </p:txEl>
                                          </p:spTgt>
                                        </p:tgtEl>
                                        <p:attrNameLst>
                                          <p:attrName>style.color</p:attrName>
                                        </p:attrNameLst>
                                      </p:cBhvr>
                                      <p:to>
                                        <p:clrVal>
                                          <a:srgbClr val="669900"/>
                                        </p:clrVal>
                                      </p:to>
                                    </p:set>
                                    <p:set>
                                      <p:cBhvr>
                                        <p:cTn id="19" dur="500" fill="hold"/>
                                        <p:tgtEl>
                                          <p:spTgt spid="45059">
                                            <p:txEl>
                                              <p:pRg st="1" end="1"/>
                                            </p:txEl>
                                          </p:spTgt>
                                        </p:tgtEl>
                                        <p:attrNameLst>
                                          <p:attrName>fillcolor</p:attrName>
                                        </p:attrNameLst>
                                      </p:cBhvr>
                                      <p:to>
                                        <p:clrVal>
                                          <a:srgbClr val="669900"/>
                                        </p:clrVal>
                                      </p:to>
                                    </p:set>
                                    <p:set>
                                      <p:cBhvr>
                                        <p:cTn id="20"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383226348"/>
              </p:ext>
            </p:extLst>
          </p:nvPr>
        </p:nvGraphicFramePr>
        <p:xfrm>
          <a:off x="1188341" y="1869207"/>
          <a:ext cx="6552011" cy="4656137"/>
        </p:xfrm>
        <a:graphic>
          <a:graphicData uri="http://schemas.openxmlformats.org/drawingml/2006/table">
            <a:tbl>
              <a:tblPr firstRow="1" bandRow="1">
                <a:tableStyleId>{5C22544A-7EE6-4342-B048-85BDC9FD1C3A}</a:tableStyleId>
              </a:tblPr>
              <a:tblGrid>
                <a:gridCol w="2880319">
                  <a:extLst>
                    <a:ext uri="{9D8B030D-6E8A-4147-A177-3AD203B41FA5}">
                      <a16:colId xmlns:a16="http://schemas.microsoft.com/office/drawing/2014/main" val="20000"/>
                    </a:ext>
                  </a:extLst>
                </a:gridCol>
                <a:gridCol w="1835846">
                  <a:extLst>
                    <a:ext uri="{9D8B030D-6E8A-4147-A177-3AD203B41FA5}">
                      <a16:colId xmlns:a16="http://schemas.microsoft.com/office/drawing/2014/main" val="20001"/>
                    </a:ext>
                  </a:extLst>
                </a:gridCol>
                <a:gridCol w="1835846">
                  <a:extLst>
                    <a:ext uri="{9D8B030D-6E8A-4147-A177-3AD203B41FA5}">
                      <a16:colId xmlns:a16="http://schemas.microsoft.com/office/drawing/2014/main" val="20002"/>
                    </a:ext>
                  </a:extLst>
                </a:gridCol>
              </a:tblGrid>
              <a:tr h="46653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solidFill>
                          <a:latin typeface="Calibri" panose="020F0502020204030204" pitchFamily="34" charset="0"/>
                          <a:cs typeface="Calibri" panose="020F0502020204030204" pitchFamily="34" charset="0"/>
                        </a:rPr>
                        <a:t>Method and result</a:t>
                      </a:r>
                    </a:p>
                  </a:txBody>
                  <a:tcPr marL="91437" marR="91437" marT="45737" marB="45737"/>
                </a:tc>
                <a:tc hMerge="1">
                  <a:txBody>
                    <a:bodyPr/>
                    <a:lstStyle/>
                    <a:p>
                      <a:pPr algn="ctr"/>
                      <a:endParaRPr lang="cs-CZ" dirty="0"/>
                    </a:p>
                  </a:txBody>
                  <a:tcPr/>
                </a:tc>
                <a:tc>
                  <a:txBody>
                    <a:bodyPr/>
                    <a:lstStyle/>
                    <a:p>
                      <a:pPr algn="ctr"/>
                      <a:r>
                        <a:rPr lang="en-GB" sz="2400" noProof="0" dirty="0">
                          <a:latin typeface="Calibri" panose="020F0502020204030204" pitchFamily="34" charset="0"/>
                          <a:cs typeface="Calibri" panose="020F0502020204030204" pitchFamily="34" charset="0"/>
                        </a:rPr>
                        <a:t>Unit</a:t>
                      </a:r>
                    </a:p>
                  </a:txBody>
                  <a:tcPr marL="91437" marR="91437" marT="45737" marB="45737"/>
                </a:tc>
                <a:extLst>
                  <a:ext uri="{0D108BD9-81ED-4DB2-BD59-A6C34878D82A}">
                    <a16:rowId xmlns:a16="http://schemas.microsoft.com/office/drawing/2014/main" val="10000"/>
                  </a:ext>
                </a:extLst>
              </a:tr>
              <a:tr h="466537">
                <a:tc>
                  <a:txBody>
                    <a:bodyPr/>
                    <a:lstStyle/>
                    <a:p>
                      <a:r>
                        <a:rPr lang="en-GB" sz="2400" noProof="0" dirty="0">
                          <a:latin typeface="Calibri" panose="020F0502020204030204" pitchFamily="34" charset="0"/>
                          <a:cs typeface="Calibri" panose="020F0502020204030204" pitchFamily="34" charset="0"/>
                        </a:rPr>
                        <a:t>Erythrocytes </a:t>
                      </a:r>
                      <a:endParaRPr lang="en-GB" sz="2400" baseline="-25000" noProof="0" dirty="0">
                        <a:latin typeface="Calibri" panose="020F0502020204030204" pitchFamily="34" charset="0"/>
                        <a:cs typeface="Calibri" panose="020F0502020204030204" pitchFamily="34" charset="0"/>
                      </a:endParaRPr>
                    </a:p>
                  </a:txBody>
                  <a:tcPr marL="91437" marR="91437" marT="45737" marB="45737">
                    <a:solidFill>
                      <a:srgbClr val="D0D8E8"/>
                    </a:solidFill>
                  </a:tcPr>
                </a:tc>
                <a:tc>
                  <a:txBody>
                    <a:bodyPr/>
                    <a:lstStyle/>
                    <a:p>
                      <a:pPr algn="ctr"/>
                      <a:r>
                        <a:rPr lang="en-GB" sz="2400" noProof="0" dirty="0">
                          <a:latin typeface="Calibri" panose="020F0502020204030204" pitchFamily="34" charset="0"/>
                          <a:cs typeface="Calibri" panose="020F0502020204030204" pitchFamily="34" charset="0"/>
                        </a:rPr>
                        <a:t>2.27 </a:t>
                      </a:r>
                      <a:r>
                        <a:rPr lang="en-GB" sz="2400" baseline="0" noProof="0" dirty="0">
                          <a:latin typeface="Calibri" panose="020F0502020204030204" pitchFamily="34" charset="0"/>
                          <a:cs typeface="Calibri" panose="020F0502020204030204" pitchFamily="34" charset="0"/>
                        </a:rPr>
                        <a:t>· 10</a:t>
                      </a:r>
                      <a:r>
                        <a:rPr lang="en-GB" sz="2400" baseline="30000" noProof="0" dirty="0">
                          <a:latin typeface="Calibri" panose="020F0502020204030204" pitchFamily="34" charset="0"/>
                          <a:cs typeface="Calibri" panose="020F0502020204030204" pitchFamily="34" charset="0"/>
                        </a:rPr>
                        <a:t>12</a:t>
                      </a:r>
                      <a:endParaRPr lang="en-GB" sz="2400" noProof="0" dirty="0">
                        <a:latin typeface="Calibri" panose="020F0502020204030204" pitchFamily="34" charset="0"/>
                        <a:cs typeface="Calibri" panose="020F0502020204030204" pitchFamily="34" charset="0"/>
                      </a:endParaRPr>
                    </a:p>
                  </a:txBody>
                  <a:tcPr marL="91437" marR="91437" marT="45737" marB="45737">
                    <a:solidFill>
                      <a:srgbClr val="66CCFF"/>
                    </a:solidFill>
                  </a:tcPr>
                </a:tc>
                <a:tc>
                  <a:txBody>
                    <a:bodyPr/>
                    <a:lstStyle/>
                    <a:p>
                      <a:pPr algn="ctr"/>
                      <a:r>
                        <a:rPr lang="en-GB" sz="2400" noProof="0" dirty="0">
                          <a:latin typeface="Calibri" panose="020F0502020204030204" pitchFamily="34" charset="0"/>
                          <a:cs typeface="Calibri" panose="020F0502020204030204" pitchFamily="34" charset="0"/>
                        </a:rPr>
                        <a:t>l</a:t>
                      </a:r>
                      <a:r>
                        <a:rPr lang="en-GB" sz="2400" baseline="30000" noProof="0" dirty="0">
                          <a:latin typeface="Calibri" panose="020F0502020204030204" pitchFamily="34" charset="0"/>
                          <a:cs typeface="Calibri" panose="020F0502020204030204" pitchFamily="34" charset="0"/>
                        </a:rPr>
                        <a:t>-1</a:t>
                      </a:r>
                      <a:endParaRPr lang="en-GB" sz="2400" noProof="0" dirty="0">
                        <a:latin typeface="Calibri" panose="020F0502020204030204" pitchFamily="34" charset="0"/>
                        <a:cs typeface="Calibri" panose="020F0502020204030204" pitchFamily="34" charset="0"/>
                      </a:endParaRPr>
                    </a:p>
                  </a:txBody>
                  <a:tcPr marL="91437" marR="91437" marT="45737" marB="45737">
                    <a:solidFill>
                      <a:srgbClr val="D0D8E8"/>
                    </a:solidFill>
                  </a:tcPr>
                </a:tc>
                <a:extLst>
                  <a:ext uri="{0D108BD9-81ED-4DB2-BD59-A6C34878D82A}">
                    <a16:rowId xmlns:a16="http://schemas.microsoft.com/office/drawing/2014/main" val="10001"/>
                  </a:ext>
                </a:extLst>
              </a:tr>
              <a:tr h="466537">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64.0</a:t>
                      </a:r>
                    </a:p>
                  </a:txBody>
                  <a:tcPr marL="91437" marR="91437" marT="45737" marB="45737">
                    <a:solidFill>
                      <a:srgbClr val="66CCFF"/>
                    </a:solidFill>
                  </a:tcPr>
                </a:tc>
                <a:tc>
                  <a:txBody>
                    <a:bodyPr/>
                    <a:lstStyle/>
                    <a:p>
                      <a:pPr algn="ctr"/>
                      <a:r>
                        <a:rPr lang="en-GB" sz="2400" noProof="0" dirty="0">
                          <a:latin typeface="Calibri" panose="020F0502020204030204" pitchFamily="34" charset="0"/>
                          <a:cs typeface="Calibri" panose="020F0502020204030204" pitchFamily="34" charset="0"/>
                        </a:rPr>
                        <a:t>g/l</a:t>
                      </a:r>
                    </a:p>
                  </a:txBody>
                  <a:tcPr marL="91437" marR="91437" marT="45737" marB="45737"/>
                </a:tc>
                <a:extLst>
                  <a:ext uri="{0D108BD9-81ED-4DB2-BD59-A6C34878D82A}">
                    <a16:rowId xmlns:a16="http://schemas.microsoft.com/office/drawing/2014/main" val="10002"/>
                  </a:ext>
                </a:extLst>
              </a:tr>
              <a:tr h="466537">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0.179</a:t>
                      </a:r>
                    </a:p>
                  </a:txBody>
                  <a:tcPr marL="91437" marR="91437" marT="45737" marB="45737">
                    <a:solidFill>
                      <a:srgbClr val="66CCFF"/>
                    </a:solidFill>
                  </a:tcPr>
                </a:tc>
                <a:tc>
                  <a:txBody>
                    <a:bodyPr/>
                    <a:lstStyle/>
                    <a:p>
                      <a:pPr algn="ct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3"/>
                  </a:ext>
                </a:extLst>
              </a:tr>
              <a:tr h="457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noProof="0" dirty="0" err="1">
                          <a:latin typeface="Calibri" panose="020F0502020204030204" pitchFamily="34" charset="0"/>
                          <a:cs typeface="Calibri" panose="020F0502020204030204" pitchFamily="34" charset="0"/>
                        </a:rPr>
                        <a:t>Ery</a:t>
                      </a:r>
                      <a:r>
                        <a:rPr lang="en-GB" sz="2400" noProof="0" dirty="0">
                          <a:latin typeface="Calibri" panose="020F0502020204030204" pitchFamily="34" charset="0"/>
                          <a:cs typeface="Calibri" panose="020F0502020204030204" pitchFamily="34" charset="0"/>
                        </a:rPr>
                        <a:t> volume (MCV)</a:t>
                      </a: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79</a:t>
                      </a:r>
                    </a:p>
                  </a:txBody>
                  <a:tcPr marL="91437" marR="91437" marT="45737" marB="45737">
                    <a:solidFill>
                      <a:srgbClr val="E9EDF4"/>
                    </a:solidFill>
                  </a:tcPr>
                </a:tc>
                <a:tc>
                  <a:txBody>
                    <a:bodyPr/>
                    <a:lstStyle/>
                    <a:p>
                      <a:pPr algn="ctr"/>
                      <a:r>
                        <a:rPr lang="en-GB" sz="2400" noProof="0" dirty="0" err="1">
                          <a:latin typeface="Calibri" panose="020F0502020204030204" pitchFamily="34" charset="0"/>
                          <a:cs typeface="Calibri" panose="020F0502020204030204" pitchFamily="34" charset="0"/>
                        </a:rPr>
                        <a:t>fl</a:t>
                      </a: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4"/>
                  </a:ext>
                </a:extLst>
              </a:tr>
              <a:tr h="466537">
                <a:tc>
                  <a:txBody>
                    <a:bodyPr/>
                    <a:lstStyle/>
                    <a:p>
                      <a:r>
                        <a:rPr lang="en-GB" sz="2400" noProof="0" dirty="0">
                          <a:latin typeface="Calibri" panose="020F0502020204030204" pitchFamily="34" charset="0"/>
                          <a:cs typeface="Calibri" panose="020F0502020204030204" pitchFamily="34" charset="0"/>
                        </a:rPr>
                        <a:t>Hb </a:t>
                      </a:r>
                      <a:r>
                        <a:rPr lang="en-GB" sz="2400" noProof="0" dirty="0" err="1">
                          <a:latin typeface="Calibri" panose="020F0502020204030204" pitchFamily="34" charset="0"/>
                          <a:cs typeface="Calibri" panose="020F0502020204030204" pitchFamily="34" charset="0"/>
                        </a:rPr>
                        <a:t>ery</a:t>
                      </a:r>
                      <a:endParaRPr lang="en-GB" sz="2400" noProof="0" dirty="0">
                        <a:latin typeface="Calibri" panose="020F0502020204030204" pitchFamily="34" charset="0"/>
                        <a:cs typeface="Calibri" panose="020F0502020204030204" pitchFamily="34" charset="0"/>
                      </a:endParaRP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28.4</a:t>
                      </a:r>
                    </a:p>
                  </a:txBody>
                  <a:tcPr marL="91437" marR="91437" marT="45737" marB="45737">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err="1">
                          <a:latin typeface="Calibri" panose="020F0502020204030204" pitchFamily="34" charset="0"/>
                          <a:cs typeface="Calibri" panose="020F0502020204030204" pitchFamily="34" charset="0"/>
                        </a:rPr>
                        <a:t>pg</a:t>
                      </a: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5"/>
                  </a:ext>
                </a:extLst>
              </a:tr>
              <a:tr h="466537">
                <a:tc>
                  <a:txBody>
                    <a:bodyPr/>
                    <a:lstStyle/>
                    <a:p>
                      <a:r>
                        <a:rPr lang="en-GB" sz="2400" noProof="0" dirty="0">
                          <a:latin typeface="Calibri" panose="020F0502020204030204" pitchFamily="34" charset="0"/>
                          <a:cs typeface="Calibri" panose="020F0502020204030204" pitchFamily="34" charset="0"/>
                        </a:rPr>
                        <a:t>Hb conc. </a:t>
                      </a: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359</a:t>
                      </a:r>
                    </a:p>
                  </a:txBody>
                  <a:tcPr marL="91437" marR="91437" marT="45737" marB="45737">
                    <a:solidFill>
                      <a:srgbClr val="E9EDF4"/>
                    </a:solidFill>
                  </a:tcPr>
                </a:tc>
                <a:tc>
                  <a:txBody>
                    <a:bodyPr/>
                    <a:lstStyle/>
                    <a:p>
                      <a:pPr algn="ctr"/>
                      <a:r>
                        <a:rPr lang="en-GB" sz="2400" noProof="0" dirty="0">
                          <a:latin typeface="Calibri" panose="020F0502020204030204" pitchFamily="34" charset="0"/>
                          <a:cs typeface="Calibri" panose="020F0502020204030204" pitchFamily="34" charset="0"/>
                        </a:rPr>
                        <a:t>g/l</a:t>
                      </a:r>
                    </a:p>
                  </a:txBody>
                  <a:tcPr marL="91437" marR="91437" marT="45737" marB="45737"/>
                </a:tc>
                <a:extLst>
                  <a:ext uri="{0D108BD9-81ED-4DB2-BD59-A6C34878D82A}">
                    <a16:rowId xmlns:a16="http://schemas.microsoft.com/office/drawing/2014/main" val="10006"/>
                  </a:ext>
                </a:extLst>
              </a:tr>
              <a:tr h="466537">
                <a:tc>
                  <a:txBody>
                    <a:bodyPr/>
                    <a:lstStyle/>
                    <a:p>
                      <a:r>
                        <a:rPr lang="en-GB" sz="2400" noProof="0" dirty="0">
                          <a:latin typeface="Calibri" panose="020F0502020204030204" pitchFamily="34" charset="0"/>
                          <a:cs typeface="Calibri" panose="020F0502020204030204" pitchFamily="34" charset="0"/>
                        </a:rPr>
                        <a:t>Reticulocytes</a:t>
                      </a:r>
                    </a:p>
                  </a:txBody>
                  <a:tcPr marL="91437" marR="91437" marT="45737" marB="45737"/>
                </a:tc>
                <a:tc>
                  <a:txBody>
                    <a:bodyPr/>
                    <a:lstStyle/>
                    <a:p>
                      <a:pPr algn="ctr"/>
                      <a:r>
                        <a:rPr lang="en-GB" sz="2400" noProof="0" dirty="0">
                          <a:latin typeface="Calibri" panose="020F0502020204030204" pitchFamily="34" charset="0"/>
                          <a:cs typeface="Calibri" panose="020F0502020204030204" pitchFamily="34" charset="0"/>
                        </a:rPr>
                        <a:t>0.041</a:t>
                      </a:r>
                    </a:p>
                  </a:txBody>
                  <a:tcPr marL="91437" marR="91437" marT="45737" marB="45737">
                    <a:solidFill>
                      <a:srgbClr val="FFCCCC"/>
                    </a:solidFill>
                  </a:tcPr>
                </a:tc>
                <a:tc>
                  <a:txBody>
                    <a:bodyPr/>
                    <a:lstStyle/>
                    <a:p>
                      <a:pPr algn="ct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7"/>
                  </a:ext>
                </a:extLst>
              </a:tr>
              <a:tr h="466537">
                <a:tc>
                  <a:txBody>
                    <a:bodyPr/>
                    <a:lstStyle/>
                    <a:p>
                      <a:r>
                        <a:rPr lang="en-GB" sz="2400" noProof="0" dirty="0">
                          <a:latin typeface="Calibri" panose="020F0502020204030204" pitchFamily="34" charset="0"/>
                          <a:cs typeface="Calibri" panose="020F0502020204030204" pitchFamily="34" charset="0"/>
                        </a:rPr>
                        <a:t>Leukocytes </a:t>
                      </a:r>
                    </a:p>
                  </a:txBody>
                  <a:tcPr marL="91437" marR="91437" marT="45737" marB="4573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a:latin typeface="Calibri" panose="020F0502020204030204" pitchFamily="34" charset="0"/>
                          <a:cs typeface="Calibri" panose="020F0502020204030204" pitchFamily="34" charset="0"/>
                        </a:rPr>
                        <a:t>11.3 </a:t>
                      </a:r>
                      <a:r>
                        <a:rPr lang="en-GB" sz="2400" baseline="0" noProof="0" dirty="0">
                          <a:latin typeface="Calibri" panose="020F0502020204030204" pitchFamily="34" charset="0"/>
                          <a:cs typeface="Calibri" panose="020F0502020204030204" pitchFamily="34" charset="0"/>
                        </a:rPr>
                        <a:t>· 10</a:t>
                      </a:r>
                      <a:r>
                        <a:rPr lang="en-GB" sz="2400" baseline="30000" noProof="0" dirty="0">
                          <a:latin typeface="Calibri" panose="020F0502020204030204" pitchFamily="34" charset="0"/>
                          <a:cs typeface="Calibri" panose="020F0502020204030204" pitchFamily="34" charset="0"/>
                        </a:rPr>
                        <a:t>9</a:t>
                      </a:r>
                      <a:endParaRPr lang="en-GB" sz="2400" noProof="0" dirty="0">
                        <a:latin typeface="Calibri" panose="020F0502020204030204" pitchFamily="34" charset="0"/>
                        <a:cs typeface="Calibri" panose="020F0502020204030204" pitchFamily="34" charset="0"/>
                      </a:endParaRPr>
                    </a:p>
                  </a:txBody>
                  <a:tcPr marL="91437" marR="91437" marT="45737" marB="45737">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a:latin typeface="Calibri" panose="020F0502020204030204" pitchFamily="34" charset="0"/>
                          <a:cs typeface="Calibri" panose="020F0502020204030204" pitchFamily="34" charset="0"/>
                        </a:rPr>
                        <a:t>l</a:t>
                      </a:r>
                      <a:r>
                        <a:rPr lang="en-GB" sz="2400" baseline="30000" noProof="0" dirty="0">
                          <a:latin typeface="Calibri" panose="020F0502020204030204" pitchFamily="34" charset="0"/>
                          <a:cs typeface="Calibri" panose="020F0502020204030204" pitchFamily="34" charset="0"/>
                        </a:rPr>
                        <a:t>-1</a:t>
                      </a: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8"/>
                  </a:ext>
                </a:extLst>
              </a:tr>
              <a:tr h="466537">
                <a:tc>
                  <a:txBody>
                    <a:bodyPr/>
                    <a:lstStyle/>
                    <a:p>
                      <a:r>
                        <a:rPr lang="en-GB" sz="2400" noProof="0" dirty="0">
                          <a:latin typeface="Calibri" panose="020F0502020204030204" pitchFamily="34" charset="0"/>
                          <a:cs typeface="Calibri" panose="020F0502020204030204" pitchFamily="34" charset="0"/>
                        </a:rPr>
                        <a:t>Platelets</a:t>
                      </a:r>
                    </a:p>
                  </a:txBody>
                  <a:tcPr marL="91437" marR="91437" marT="45737" marB="4573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a:latin typeface="Calibri" panose="020F0502020204030204" pitchFamily="34" charset="0"/>
                          <a:cs typeface="Calibri" panose="020F0502020204030204" pitchFamily="34" charset="0"/>
                        </a:rPr>
                        <a:t>153 </a:t>
                      </a:r>
                      <a:r>
                        <a:rPr lang="en-GB" sz="2400" baseline="0" noProof="0" dirty="0">
                          <a:latin typeface="Calibri" panose="020F0502020204030204" pitchFamily="34" charset="0"/>
                          <a:cs typeface="Calibri" panose="020F0502020204030204" pitchFamily="34" charset="0"/>
                        </a:rPr>
                        <a:t>· 10</a:t>
                      </a:r>
                      <a:r>
                        <a:rPr lang="en-GB" sz="2400" baseline="30000" noProof="0" dirty="0">
                          <a:latin typeface="Calibri" panose="020F0502020204030204" pitchFamily="34" charset="0"/>
                          <a:cs typeface="Calibri" panose="020F0502020204030204" pitchFamily="34" charset="0"/>
                        </a:rPr>
                        <a:t>9</a:t>
                      </a:r>
                      <a:endParaRPr lang="en-GB" sz="2400" noProof="0" dirty="0">
                        <a:latin typeface="Calibri" panose="020F0502020204030204" pitchFamily="34" charset="0"/>
                        <a:cs typeface="Calibri" panose="020F0502020204030204" pitchFamily="34" charset="0"/>
                      </a:endParaRPr>
                    </a:p>
                  </a:txBody>
                  <a:tcPr marL="91437" marR="91437" marT="45737" marB="45737">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noProof="0" dirty="0">
                          <a:latin typeface="Calibri" panose="020F0502020204030204" pitchFamily="34" charset="0"/>
                          <a:cs typeface="Calibri" panose="020F0502020204030204" pitchFamily="34" charset="0"/>
                        </a:rPr>
                        <a:t>l</a:t>
                      </a:r>
                      <a:r>
                        <a:rPr lang="en-GB" sz="2400" baseline="30000" noProof="0" dirty="0">
                          <a:latin typeface="Calibri" panose="020F0502020204030204" pitchFamily="34" charset="0"/>
                          <a:cs typeface="Calibri" panose="020F0502020204030204" pitchFamily="34" charset="0"/>
                        </a:rPr>
                        <a:t>-1</a:t>
                      </a:r>
                      <a:endParaRPr lang="en-GB" sz="2400" noProof="0" dirty="0">
                        <a:latin typeface="Calibri" panose="020F0502020204030204" pitchFamily="34" charset="0"/>
                        <a:cs typeface="Calibri" panose="020F0502020204030204" pitchFamily="34" charset="0"/>
                      </a:endParaRPr>
                    </a:p>
                  </a:txBody>
                  <a:tcPr marL="91437" marR="91437" marT="45737" marB="45737"/>
                </a:tc>
                <a:extLst>
                  <a:ext uri="{0D108BD9-81ED-4DB2-BD59-A6C34878D82A}">
                    <a16:rowId xmlns:a16="http://schemas.microsoft.com/office/drawing/2014/main" val="10009"/>
                  </a:ext>
                </a:extLst>
              </a:tr>
            </a:tbl>
          </a:graphicData>
        </a:graphic>
      </p:graphicFrame>
      <p:sp>
        <p:nvSpPr>
          <p:cNvPr id="26671" name="Rectangle 2"/>
          <p:cNvSpPr>
            <a:spLocks noGrp="1" noChangeArrowheads="1"/>
          </p:cNvSpPr>
          <p:nvPr>
            <p:ph type="title"/>
          </p:nvPr>
        </p:nvSpPr>
        <p:spPr bwMode="auto">
          <a:xfrm>
            <a:off x="250825" y="466725"/>
            <a:ext cx="8642350" cy="10398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Initial laboratory tests – haematology </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on question 3</a:t>
            </a:r>
          </a:p>
        </p:txBody>
      </p:sp>
      <p:sp>
        <p:nvSpPr>
          <p:cNvPr id="45059" name="Rectangle 3"/>
          <p:cNvSpPr>
            <a:spLocks noGrp="1" noChangeArrowheads="1"/>
          </p:cNvSpPr>
          <p:nvPr>
            <p:ph type="body" idx="1"/>
          </p:nvPr>
        </p:nvSpPr>
        <p:spPr>
          <a:xfrm>
            <a:off x="468313" y="1916831"/>
            <a:ext cx="8496300" cy="4391893"/>
          </a:xfrm>
        </p:spPr>
        <p:txBody>
          <a:bodyPr/>
          <a:lstStyle/>
          <a:p>
            <a:pPr marL="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The chlorides concentration should always be correlated with the sodium concentration.</a:t>
            </a:r>
          </a:p>
          <a:p>
            <a:pPr marL="0" indent="0">
              <a:spcBef>
                <a:spcPts val="18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We calculate the </a:t>
            </a:r>
            <a:r>
              <a:rPr lang="en-GB" altLang="cs-CZ" sz="2800" dirty="0">
                <a:solidFill>
                  <a:schemeClr val="accent1">
                    <a:lumMod val="75000"/>
                  </a:schemeClr>
                </a:solidFill>
                <a:latin typeface="Calibri" panose="020F0502020204030204" pitchFamily="34" charset="0"/>
                <a:cs typeface="Calibri" panose="020F0502020204030204" pitchFamily="34" charset="0"/>
              </a:rPr>
              <a:t>corrected chlorides </a:t>
            </a:r>
            <a:r>
              <a:rPr lang="en-GB" altLang="cs-CZ" sz="2800" dirty="0">
                <a:solidFill>
                  <a:schemeClr val="tx1"/>
                </a:solidFill>
                <a:latin typeface="Calibri" panose="020F0502020204030204" pitchFamily="34" charset="0"/>
                <a:cs typeface="Calibri" panose="020F0502020204030204" pitchFamily="34" charset="0"/>
              </a:rPr>
              <a:t>(i.e., the chloride concentration the patient would have with normal sodium level): </a:t>
            </a:r>
          </a:p>
          <a:p>
            <a:pPr marL="0" indent="0">
              <a:spcBef>
                <a:spcPts val="1800"/>
              </a:spcBef>
              <a:buFont typeface="Arial" charset="0"/>
              <a:buNone/>
              <a:defRPr/>
            </a:pPr>
            <a:r>
              <a:rPr lang="en-GB" sz="2800" dirty="0">
                <a:solidFill>
                  <a:schemeClr val="accent1">
                    <a:lumMod val="75000"/>
                  </a:schemeClr>
                </a:solidFill>
                <a:latin typeface="Calibri" panose="020F0502020204030204" pitchFamily="34" charset="0"/>
                <a:cs typeface="Calibri" panose="020F0502020204030204" pitchFamily="34" charset="0"/>
              </a:rPr>
              <a:t>Cl</a:t>
            </a:r>
            <a:r>
              <a:rPr lang="en-GB" sz="2800" baseline="30000" dirty="0">
                <a:solidFill>
                  <a:schemeClr val="accent1">
                    <a:lumMod val="75000"/>
                  </a:schemeClr>
                </a:solidFill>
                <a:latin typeface="Calibri" panose="020F0502020204030204" pitchFamily="34" charset="0"/>
                <a:cs typeface="Calibri" panose="020F0502020204030204" pitchFamily="34" charset="0"/>
              </a:rPr>
              <a:t>-</a:t>
            </a:r>
            <a:r>
              <a:rPr lang="en-GB" sz="2800" baseline="-25000" dirty="0" err="1">
                <a:solidFill>
                  <a:schemeClr val="accent1">
                    <a:lumMod val="75000"/>
                  </a:schemeClr>
                </a:solidFill>
                <a:latin typeface="Calibri" panose="020F0502020204030204" pitchFamily="34" charset="0"/>
                <a:cs typeface="Calibri" panose="020F0502020204030204" pitchFamily="34" charset="0"/>
              </a:rPr>
              <a:t>cor</a:t>
            </a:r>
            <a:r>
              <a:rPr lang="en-GB" sz="2800" dirty="0">
                <a:solidFill>
                  <a:schemeClr val="accent1">
                    <a:lumMod val="75000"/>
                  </a:schemeClr>
                </a:solidFill>
                <a:latin typeface="Calibri" panose="020F0502020204030204" pitchFamily="34" charset="0"/>
                <a:cs typeface="Calibri" panose="020F0502020204030204" pitchFamily="34" charset="0"/>
              </a:rPr>
              <a:t> = Cl</a:t>
            </a:r>
            <a:r>
              <a:rPr lang="en-GB" sz="2800" baseline="30000" dirty="0">
                <a:solidFill>
                  <a:schemeClr val="accent1">
                    <a:lumMod val="75000"/>
                  </a:schemeClr>
                </a:solidFill>
                <a:latin typeface="Calibri" panose="020F0502020204030204" pitchFamily="34" charset="0"/>
                <a:cs typeface="Calibri" panose="020F0502020204030204" pitchFamily="34" charset="0"/>
              </a:rPr>
              <a:t>-</a:t>
            </a:r>
            <a:r>
              <a:rPr lang="en-GB" sz="2800" baseline="-25000" dirty="0">
                <a:solidFill>
                  <a:schemeClr val="accent1">
                    <a:lumMod val="75000"/>
                  </a:schemeClr>
                </a:solidFill>
                <a:latin typeface="Calibri" panose="020F0502020204030204" pitchFamily="34" charset="0"/>
                <a:cs typeface="Calibri" panose="020F0502020204030204" pitchFamily="34" charset="0"/>
              </a:rPr>
              <a:t>measured </a:t>
            </a:r>
            <a:r>
              <a:rPr lang="en-GB" sz="2800" dirty="0">
                <a:solidFill>
                  <a:schemeClr val="accent1">
                    <a:lumMod val="75000"/>
                  </a:schemeClr>
                </a:solidFill>
                <a:latin typeface="Calibri" panose="020F0502020204030204" pitchFamily="34" charset="0"/>
                <a:cs typeface="Calibri" panose="020F0502020204030204" pitchFamily="34" charset="0"/>
              </a:rPr>
              <a:t>× </a:t>
            </a:r>
            <a:r>
              <a:rPr lang="en-GB" sz="2800" dirty="0" err="1">
                <a:solidFill>
                  <a:schemeClr val="accent1">
                    <a:lumMod val="75000"/>
                  </a:schemeClr>
                </a:solidFill>
                <a:latin typeface="Calibri" panose="020F0502020204030204" pitchFamily="34" charset="0"/>
                <a:cs typeface="Calibri" panose="020F0502020204030204" pitchFamily="34" charset="0"/>
              </a:rPr>
              <a:t>Na</a:t>
            </a:r>
            <a:r>
              <a:rPr lang="en-GB" sz="2800" baseline="30000" dirty="0" err="1">
                <a:solidFill>
                  <a:schemeClr val="accent1">
                    <a:lumMod val="75000"/>
                  </a:schemeClr>
                </a:solidFill>
                <a:latin typeface="Calibri" panose="020F0502020204030204" pitchFamily="34" charset="0"/>
                <a:cs typeface="Calibri" panose="020F0502020204030204" pitchFamily="34" charset="0"/>
              </a:rPr>
              <a:t>+</a:t>
            </a:r>
            <a:r>
              <a:rPr lang="en-GB" sz="2800" baseline="-25000" dirty="0" err="1">
                <a:solidFill>
                  <a:schemeClr val="accent1">
                    <a:lumMod val="75000"/>
                  </a:schemeClr>
                </a:solidFill>
                <a:latin typeface="Calibri" panose="020F0502020204030204" pitchFamily="34" charset="0"/>
                <a:cs typeface="Calibri" panose="020F0502020204030204" pitchFamily="34" charset="0"/>
              </a:rPr>
              <a:t>normal</a:t>
            </a:r>
            <a:r>
              <a:rPr lang="en-GB" sz="1400" baseline="-25000" dirty="0">
                <a:solidFill>
                  <a:schemeClr val="accent1">
                    <a:lumMod val="75000"/>
                  </a:schemeClr>
                </a:solidFill>
                <a:latin typeface="Calibri" panose="020F0502020204030204" pitchFamily="34" charset="0"/>
                <a:cs typeface="Calibri" panose="020F0502020204030204" pitchFamily="34" charset="0"/>
              </a:rPr>
              <a:t> </a:t>
            </a:r>
            <a:r>
              <a:rPr lang="en-GB" sz="2800" dirty="0">
                <a:solidFill>
                  <a:schemeClr val="accent1">
                    <a:lumMod val="75000"/>
                  </a:schemeClr>
                </a:solidFill>
                <a:latin typeface="Calibri" panose="020F0502020204030204" pitchFamily="34" charset="0"/>
                <a:cs typeface="Calibri" panose="020F0502020204030204" pitchFamily="34" charset="0"/>
              </a:rPr>
              <a:t>/</a:t>
            </a:r>
            <a:r>
              <a:rPr lang="en-GB" sz="2800" dirty="0" err="1">
                <a:solidFill>
                  <a:schemeClr val="accent1">
                    <a:lumMod val="75000"/>
                  </a:schemeClr>
                </a:solidFill>
                <a:latin typeface="Calibri" panose="020F0502020204030204" pitchFamily="34" charset="0"/>
                <a:cs typeface="Calibri" panose="020F0502020204030204" pitchFamily="34" charset="0"/>
              </a:rPr>
              <a:t>Na</a:t>
            </a:r>
            <a:r>
              <a:rPr lang="en-GB" sz="2800" baseline="30000" dirty="0" err="1">
                <a:solidFill>
                  <a:schemeClr val="accent1">
                    <a:lumMod val="75000"/>
                  </a:schemeClr>
                </a:solidFill>
                <a:latin typeface="Calibri" panose="020F0502020204030204" pitchFamily="34" charset="0"/>
                <a:cs typeface="Calibri" panose="020F0502020204030204" pitchFamily="34" charset="0"/>
              </a:rPr>
              <a:t>+</a:t>
            </a:r>
            <a:r>
              <a:rPr lang="en-GB" sz="2800" baseline="-25000" dirty="0" err="1">
                <a:solidFill>
                  <a:schemeClr val="accent1">
                    <a:lumMod val="75000"/>
                  </a:schemeClr>
                </a:solidFill>
                <a:latin typeface="Calibri" panose="020F0502020204030204" pitchFamily="34" charset="0"/>
                <a:cs typeface="Calibri" panose="020F0502020204030204" pitchFamily="34" charset="0"/>
              </a:rPr>
              <a:t>measured</a:t>
            </a:r>
            <a:endParaRPr lang="en-GB" altLang="cs-CZ" sz="2800" dirty="0">
              <a:solidFill>
                <a:schemeClr val="tx1"/>
              </a:solidFill>
              <a:latin typeface="Calibri" panose="020F0502020204030204" pitchFamily="34" charset="0"/>
              <a:cs typeface="Calibri" panose="020F0502020204030204" pitchFamily="34" charset="0"/>
            </a:endParaRPr>
          </a:p>
          <a:p>
            <a:pPr marL="0" indent="0">
              <a:spcBef>
                <a:spcPts val="24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A value of 101 </a:t>
            </a:r>
            <a:r>
              <a:rPr lang="en-GB" altLang="cs-CZ" sz="2800" dirty="0" err="1">
                <a:solidFill>
                  <a:schemeClr val="tx1"/>
                </a:solidFill>
                <a:latin typeface="Calibri" panose="020F0502020204030204" pitchFamily="34" charset="0"/>
                <a:cs typeface="Calibri" panose="020F0502020204030204" pitchFamily="34" charset="0"/>
              </a:rPr>
              <a:t>mmol</a:t>
            </a:r>
            <a:r>
              <a:rPr lang="en-GB" altLang="cs-CZ" sz="2800" dirty="0">
                <a:solidFill>
                  <a:schemeClr val="tx1"/>
                </a:solidFill>
                <a:latin typeface="Calibri" panose="020F0502020204030204" pitchFamily="34" charset="0"/>
                <a:cs typeface="Calibri" panose="020F0502020204030204" pitchFamily="34" charset="0"/>
              </a:rPr>
              <a:t>/l indicates </a:t>
            </a:r>
            <a:r>
              <a:rPr lang="en-GB" altLang="cs-CZ" sz="2800" dirty="0" err="1">
                <a:solidFill>
                  <a:schemeClr val="tx1"/>
                </a:solidFill>
                <a:latin typeface="Calibri" panose="020F0502020204030204" pitchFamily="34" charset="0"/>
                <a:cs typeface="Calibri" panose="020F0502020204030204" pitchFamily="34" charset="0"/>
              </a:rPr>
              <a:t>normochloridaemia</a:t>
            </a:r>
            <a:r>
              <a:rPr lang="en-GB" altLang="cs-CZ" sz="2800" dirty="0">
                <a:solidFill>
                  <a:schemeClr val="tx1"/>
                </a:solidFill>
                <a:latin typeface="Calibri" panose="020F0502020204030204" pitchFamily="34" charset="0"/>
                <a:cs typeface="Calibri" panose="020F0502020204030204" pitchFamily="34" charset="0"/>
              </a:rPr>
              <a:t>. </a:t>
            </a:r>
          </a:p>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 </a:t>
            </a:r>
          </a:p>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425450" y="404664"/>
            <a:ext cx="8261350" cy="1039813"/>
          </a:xfrm>
        </p:spPr>
        <p:txBody>
          <a:bodyPr wrap="square" numCol="1" anchorCtr="0" compatLnSpc="1">
            <a:prstTxWarp prst="textNoShape">
              <a:avLst/>
            </a:prstTxWarp>
            <a:noAutofit/>
          </a:bodyPr>
          <a:lstStyle/>
          <a:p>
            <a:pPr>
              <a:defRPr/>
            </a:pPr>
            <a:r>
              <a:rPr lang="en-GB" altLang="cs-CZ" sz="4000" b="1" cap="none" dirty="0">
                <a:solidFill>
                  <a:schemeClr val="tx1"/>
                </a:solidFill>
                <a:latin typeface="Calibri Light" panose="020F0302020204030204" pitchFamily="34" charset="0"/>
                <a:cs typeface="Calibri Light" panose="020F0302020204030204" pitchFamily="34" charset="0"/>
              </a:rPr>
              <a:t>Initial laboratory examination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cap="none" dirty="0">
                <a:solidFill>
                  <a:schemeClr val="tx1"/>
                </a:solidFill>
                <a:latin typeface="Calibri Light" panose="020F0302020204030204" pitchFamily="34" charset="0"/>
                <a:cs typeface="Calibri Light" panose="020F0302020204030204" pitchFamily="34" charset="0"/>
              </a:rPr>
              <a:t>potassium</a:t>
            </a:r>
            <a:r>
              <a:rPr lang="en-GB" altLang="cs-CZ" sz="4000" b="1" cap="none" dirty="0">
                <a:solidFill>
                  <a:schemeClr val="tx1"/>
                </a:solidFill>
                <a:latin typeface="Calibri Light" panose="020F0302020204030204" pitchFamily="34" charset="0"/>
                <a:cs typeface="Calibri Light" panose="020F0302020204030204" pitchFamily="34" charset="0"/>
              </a:rPr>
              <a:t> </a:t>
            </a:r>
          </a:p>
        </p:txBody>
      </p:sp>
      <p:graphicFrame>
        <p:nvGraphicFramePr>
          <p:cNvPr id="7" name="Tabulka 6"/>
          <p:cNvGraphicFramePr>
            <a:graphicFrameLocks noGrp="1"/>
          </p:cNvGraphicFramePr>
          <p:nvPr>
            <p:extLst>
              <p:ext uri="{D42A27DB-BD31-4B8C-83A1-F6EECF244321}">
                <p14:modId xmlns:p14="http://schemas.microsoft.com/office/powerpoint/2010/main" val="1625811082"/>
              </p:ext>
            </p:extLst>
          </p:nvPr>
        </p:nvGraphicFramePr>
        <p:xfrm>
          <a:off x="1979613" y="1628800"/>
          <a:ext cx="5091122" cy="5192852"/>
        </p:xfrm>
        <a:graphic>
          <a:graphicData uri="http://schemas.openxmlformats.org/drawingml/2006/table">
            <a:tbl>
              <a:tblPr firstRow="1" bandRow="1">
                <a:tableStyleId>{5C22544A-7EE6-4342-B048-85BDC9FD1C3A}</a:tableStyleId>
              </a:tblPr>
              <a:tblGrid>
                <a:gridCol w="1922802">
                  <a:extLst>
                    <a:ext uri="{9D8B030D-6E8A-4147-A177-3AD203B41FA5}">
                      <a16:colId xmlns:a16="http://schemas.microsoft.com/office/drawing/2014/main" val="20000"/>
                    </a:ext>
                  </a:extLst>
                </a:gridCol>
                <a:gridCol w="1080109">
                  <a:extLst>
                    <a:ext uri="{9D8B030D-6E8A-4147-A177-3AD203B41FA5}">
                      <a16:colId xmlns:a16="http://schemas.microsoft.com/office/drawing/2014/main" val="20001"/>
                    </a:ext>
                  </a:extLst>
                </a:gridCol>
                <a:gridCol w="2088211">
                  <a:extLst>
                    <a:ext uri="{9D8B030D-6E8A-4147-A177-3AD203B41FA5}">
                      <a16:colId xmlns:a16="http://schemas.microsoft.com/office/drawing/2014/main" val="20002"/>
                    </a:ext>
                  </a:extLst>
                </a:gridCol>
              </a:tblGrid>
              <a:tr h="4374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51" marR="91451" marT="45728" marB="45728"/>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51" marR="91451" marT="45728" marB="45728"/>
                </a:tc>
                <a:extLst>
                  <a:ext uri="{0D108BD9-81ED-4DB2-BD59-A6C34878D82A}">
                    <a16:rowId xmlns:a16="http://schemas.microsoft.com/office/drawing/2014/main" val="10000"/>
                  </a:ext>
                </a:extLst>
              </a:tr>
              <a:tr h="365776">
                <a:tc>
                  <a:txBody>
                    <a:bodyPr/>
                    <a:lstStyle/>
                    <a:p>
                      <a:r>
                        <a:rPr lang="cs-CZ" sz="1800" dirty="0">
                          <a:latin typeface="Calibri" panose="020F0502020204030204" pitchFamily="34" charset="0"/>
                          <a:cs typeface="Calibri" panose="020F0502020204030204" pitchFamily="34" charset="0"/>
                        </a:rPr>
                        <a:t>Glucose</a:t>
                      </a:r>
                      <a:endParaRPr lang="cs-CZ" sz="1800" baseline="-25000" dirty="0">
                        <a:latin typeface="Calibri" panose="020F0502020204030204" pitchFamily="34" charset="0"/>
                        <a:cs typeface="Calibri" panose="020F0502020204030204" pitchFamily="34" charset="0"/>
                      </a:endParaRP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solidFill>
                      <a:srgbClr val="D0D8E8"/>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D0D8E8"/>
                    </a:solidFill>
                  </a:tcPr>
                </a:tc>
                <a:extLst>
                  <a:ext uri="{0D108BD9-81ED-4DB2-BD59-A6C34878D82A}">
                    <a16:rowId xmlns:a16="http://schemas.microsoft.com/office/drawing/2014/main" val="10001"/>
                  </a:ext>
                </a:extLst>
              </a:tr>
              <a:tr h="375328">
                <a:tc>
                  <a:txBody>
                    <a:bodyPr/>
                    <a:lstStyle/>
                    <a:p>
                      <a:r>
                        <a:rPr lang="cs-CZ" sz="180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125</a:t>
                      </a: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E9EDF4"/>
                    </a:solidFill>
                  </a:tcPr>
                </a:tc>
                <a:extLst>
                  <a:ext uri="{0D108BD9-81ED-4DB2-BD59-A6C34878D82A}">
                    <a16:rowId xmlns:a16="http://schemas.microsoft.com/office/drawing/2014/main" val="10002"/>
                  </a:ext>
                </a:extLst>
              </a:tr>
              <a:tr h="375328">
                <a:tc>
                  <a:txBody>
                    <a:bodyPr/>
                    <a:lstStyle/>
                    <a:p>
                      <a:r>
                        <a:rPr lang="cs-CZ" sz="1800" dirty="0">
                          <a:latin typeface="Calibri" panose="020F0502020204030204" pitchFamily="34" charset="0"/>
                          <a:cs typeface="Calibri" panose="020F0502020204030204" pitchFamily="34" charset="0"/>
                        </a:rPr>
                        <a:t>K</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7.2</a:t>
                      </a:r>
                    </a:p>
                  </a:txBody>
                  <a:tcPr marL="91451" marR="91451" marT="45728" marB="45728">
                    <a:solidFill>
                      <a:srgbClr val="FF9999"/>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FF9999"/>
                    </a:solidFill>
                  </a:tcPr>
                </a:tc>
                <a:extLst>
                  <a:ext uri="{0D108BD9-81ED-4DB2-BD59-A6C34878D82A}">
                    <a16:rowId xmlns:a16="http://schemas.microsoft.com/office/drawing/2014/main" val="10003"/>
                  </a:ext>
                </a:extLst>
              </a:tr>
              <a:tr h="36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Cl</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90</a:t>
                      </a:r>
                    </a:p>
                  </a:txBody>
                  <a:tcPr marL="91451" marR="91451" marT="45728" marB="45728">
                    <a:solidFill>
                      <a:srgbClr val="E9EDF4"/>
                    </a:solidFill>
                  </a:tcPr>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solidFill>
                      <a:srgbClr val="E9EDF4"/>
                    </a:solidFill>
                  </a:tcPr>
                </a:tc>
                <a:extLst>
                  <a:ext uri="{0D108BD9-81ED-4DB2-BD59-A6C34878D82A}">
                    <a16:rowId xmlns:a16="http://schemas.microsoft.com/office/drawing/2014/main" val="10004"/>
                  </a:ext>
                </a:extLst>
              </a:tr>
              <a:tr h="365776">
                <a:tc>
                  <a:txBody>
                    <a:bodyPr/>
                    <a:lstStyle/>
                    <a:p>
                      <a:r>
                        <a:rPr lang="cs-CZ" sz="1800" dirty="0">
                          <a:latin typeface="Calibri" panose="020F0502020204030204" pitchFamily="34" charset="0"/>
                          <a:cs typeface="Calibri" panose="020F0502020204030204" pitchFamily="34" charset="0"/>
                        </a:rPr>
                        <a:t>Urea</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17.3</a:t>
                      </a:r>
                    </a:p>
                  </a:txBody>
                  <a:tcPr marL="91451" marR="91451"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5"/>
                  </a:ext>
                </a:extLst>
              </a:tr>
              <a:tr h="375328">
                <a:tc>
                  <a:txBody>
                    <a:bodyPr/>
                    <a:lstStyle/>
                    <a:p>
                      <a:r>
                        <a:rPr lang="cs-CZ" sz="1800" dirty="0">
                          <a:latin typeface="Calibri" panose="020F0502020204030204" pitchFamily="34" charset="0"/>
                          <a:cs typeface="Calibri" panose="020F0502020204030204" pitchFamily="34" charset="0"/>
                        </a:rPr>
                        <a:t>Creatinine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257</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µmol/l</a:t>
                      </a:r>
                    </a:p>
                  </a:txBody>
                  <a:tcPr marL="91451" marR="91451" marT="45728" marB="45728"/>
                </a:tc>
                <a:extLst>
                  <a:ext uri="{0D108BD9-81ED-4DB2-BD59-A6C34878D82A}">
                    <a16:rowId xmlns:a16="http://schemas.microsoft.com/office/drawing/2014/main" val="10006"/>
                  </a:ext>
                </a:extLst>
              </a:tr>
              <a:tr h="375328">
                <a:tc>
                  <a:txBody>
                    <a:bodyPr/>
                    <a:lstStyle/>
                    <a:p>
                      <a:r>
                        <a:rPr lang="cs-CZ" sz="1800" dirty="0">
                          <a:latin typeface="Calibri" panose="020F0502020204030204" pitchFamily="34" charset="0"/>
                          <a:cs typeface="Calibri" panose="020F0502020204030204" pitchFamily="34" charset="0"/>
                        </a:rPr>
                        <a:t>pH</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6.85</a:t>
                      </a:r>
                    </a:p>
                  </a:txBody>
                  <a:tcPr marL="91451" marR="91451" marT="45728" marB="45728"/>
                </a:tc>
                <a:tc>
                  <a:txBody>
                    <a:bodyPr/>
                    <a:lstStyle/>
                    <a:p>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7"/>
                  </a:ext>
                </a:extLst>
              </a:tr>
              <a:tr h="390668">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2.9</a:t>
                      </a:r>
                    </a:p>
                  </a:txBody>
                  <a:tcPr marL="91451" marR="91451" marT="45728" marB="45728"/>
                </a:tc>
                <a:tc>
                  <a:txBody>
                    <a:bodyPr/>
                    <a:lstStyle/>
                    <a:p>
                      <a:pPr algn="ctr"/>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51" marR="91451" marT="45728" marB="45728"/>
                </a:tc>
                <a:extLst>
                  <a:ext uri="{0D108BD9-81ED-4DB2-BD59-A6C34878D82A}">
                    <a16:rowId xmlns:a16="http://schemas.microsoft.com/office/drawing/2014/main" val="10008"/>
                  </a:ext>
                </a:extLst>
              </a:tr>
              <a:tr h="375328">
                <a:tc>
                  <a:txBody>
                    <a:bodyPr/>
                    <a:lstStyle/>
                    <a:p>
                      <a:r>
                        <a:rPr lang="cs-CZ" sz="1800" dirty="0">
                          <a:latin typeface="Calibri" panose="020F0502020204030204" pitchFamily="34" charset="0"/>
                          <a:cs typeface="Calibri" panose="020F0502020204030204" pitchFamily="34" charset="0"/>
                        </a:rPr>
                        <a:t>HCO</a:t>
                      </a:r>
                      <a:r>
                        <a:rPr lang="cs-CZ" sz="1800" baseline="-25000" dirty="0">
                          <a:latin typeface="Calibri" panose="020F0502020204030204" pitchFamily="34" charset="0"/>
                          <a:cs typeface="Calibri" panose="020F0502020204030204" pitchFamily="34" charset="0"/>
                        </a:rPr>
                        <a:t>3</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3.9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09"/>
                  </a:ext>
                </a:extLst>
              </a:tr>
              <a:tr h="375328">
                <a:tc>
                  <a:txBody>
                    <a:bodyPr/>
                    <a:lstStyle/>
                    <a:p>
                      <a:r>
                        <a:rPr lang="cs-CZ" sz="1800" dirty="0">
                          <a:latin typeface="Calibri" panose="020F0502020204030204" pitchFamily="34" charset="0"/>
                          <a:cs typeface="Calibri" panose="020F0502020204030204" pitchFamily="34" charset="0"/>
                        </a:rPr>
                        <a:t>BE </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- 29.9</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0"/>
                  </a:ext>
                </a:extLst>
              </a:tr>
              <a:tr h="375328">
                <a:tc>
                  <a:txBody>
                    <a:bodyPr/>
                    <a:lstStyle/>
                    <a:p>
                      <a:r>
                        <a:rPr lang="cs-CZ" sz="1800" dirty="0">
                          <a:latin typeface="Calibri" panose="020F0502020204030204" pitchFamily="34" charset="0"/>
                          <a:cs typeface="Calibri" panose="020F0502020204030204" pitchFamily="34" charset="0"/>
                        </a:rPr>
                        <a:t>Lactate</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5.1</a:t>
                      </a:r>
                    </a:p>
                  </a:txBody>
                  <a:tcPr marL="91451" marR="91451" marT="45728" marB="45728"/>
                </a:tc>
                <a:tc>
                  <a:txBody>
                    <a:bodyPr/>
                    <a:lstStyle/>
                    <a:p>
                      <a:pPr algn="ctr"/>
                      <a:r>
                        <a:rPr lang="cs-CZ" sz="1800" dirty="0">
                          <a:latin typeface="Calibri" panose="020F0502020204030204" pitchFamily="34" charset="0"/>
                          <a:cs typeface="Calibri" panose="020F0502020204030204" pitchFamily="34" charset="0"/>
                        </a:rPr>
                        <a:t>mmol/l</a:t>
                      </a:r>
                    </a:p>
                  </a:txBody>
                  <a:tcPr marL="91451" marR="91451" marT="45728" marB="45728"/>
                </a:tc>
                <a:extLst>
                  <a:ext uri="{0D108BD9-81ED-4DB2-BD59-A6C34878D82A}">
                    <a16:rowId xmlns:a16="http://schemas.microsoft.com/office/drawing/2014/main" val="10011"/>
                  </a:ext>
                </a:extLst>
              </a:tr>
              <a:tr h="4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Urine chemically</a:t>
                      </a:r>
                    </a:p>
                  </a:txBody>
                  <a:tcPr marL="91451" marR="91451" marT="45728" marB="45728"/>
                </a:tc>
                <a:tc gridSpan="2">
                  <a:txBody>
                    <a:bodyPr/>
                    <a:lstStyle/>
                    <a:p>
                      <a:r>
                        <a:rPr lang="cs-CZ" sz="1800" dirty="0">
                          <a:latin typeface="Calibri" panose="020F0502020204030204" pitchFamily="34" charset="0"/>
                          <a:cs typeface="Calibri" panose="020F0502020204030204" pitchFamily="34" charset="0"/>
                        </a:rPr>
                        <a:t>glucose 4, </a:t>
                      </a:r>
                      <a:r>
                        <a:rPr lang="cs-CZ" sz="1800" dirty="0">
                          <a:solidFill>
                            <a:schemeClr val="tx1"/>
                          </a:solidFill>
                          <a:latin typeface="Calibri" panose="020F0502020204030204" pitchFamily="34" charset="0"/>
                          <a:cs typeface="Calibri" panose="020F0502020204030204" pitchFamily="34" charset="0"/>
                        </a:rPr>
                        <a:t>ketone bodies </a:t>
                      </a:r>
                      <a:r>
                        <a:rPr lang="cs-CZ" sz="1800" dirty="0">
                          <a:latin typeface="Calibri" panose="020F0502020204030204" pitchFamily="34" charset="0"/>
                          <a:cs typeface="Calibri" panose="020F0502020204030204" pitchFamily="34" charset="0"/>
                        </a:rPr>
                        <a:t>3, blood 2</a:t>
                      </a:r>
                    </a:p>
                  </a:txBody>
                  <a:tcPr marL="91451" marR="91451" marT="45728" marB="45728"/>
                </a:tc>
                <a:tc hMerge="1">
                  <a:txBody>
                    <a:bodyPr/>
                    <a:lstStyle/>
                    <a:p>
                      <a:endParaRPr lang="cs-CZ"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r>
              <a:rPr lang="en-GB" altLang="cs-CZ" sz="4000" b="1" cap="none" dirty="0">
                <a:solidFill>
                  <a:schemeClr val="tx1"/>
                </a:solidFill>
                <a:latin typeface="Calibri Light" panose="020F0302020204030204" pitchFamily="34" charset="0"/>
                <a:cs typeface="Calibri Light" panose="020F0302020204030204" pitchFamily="34" charset="0"/>
              </a:rPr>
              <a:t>The patient had hyperkalaemia 7.2 </a:t>
            </a:r>
            <a:r>
              <a:rPr lang="en-GB" altLang="cs-CZ" sz="4000" b="1" cap="none" dirty="0" err="1">
                <a:solidFill>
                  <a:schemeClr val="tx1"/>
                </a:solidFill>
                <a:latin typeface="Calibri Light" panose="020F0302020204030204" pitchFamily="34" charset="0"/>
                <a:cs typeface="Calibri Light" panose="020F0302020204030204" pitchFamily="34" charset="0"/>
              </a:rPr>
              <a:t>mmol</a:t>
            </a:r>
            <a:r>
              <a:rPr lang="en-GB" altLang="cs-CZ" sz="4000" b="1" cap="none" dirty="0">
                <a:solidFill>
                  <a:schemeClr val="tx1"/>
                </a:solidFill>
                <a:latin typeface="Calibri Light" panose="020F0302020204030204" pitchFamily="34" charset="0"/>
                <a:cs typeface="Calibri Light" panose="020F0302020204030204" pitchFamily="34" charset="0"/>
              </a:rPr>
              <a:t>/l</a:t>
            </a:r>
          </a:p>
        </p:txBody>
      </p:sp>
      <p:sp>
        <p:nvSpPr>
          <p:cNvPr id="45059" name="TPAnswers"/>
          <p:cNvSpPr>
            <a:spLocks noGrp="1" noChangeArrowheads="1"/>
          </p:cNvSpPr>
          <p:nvPr>
            <p:ph type="body" idx="1"/>
            <p:custDataLst>
              <p:tags r:id="rId2"/>
            </p:custDataLst>
          </p:nvPr>
        </p:nvSpPr>
        <p:spPr>
          <a:xfrm>
            <a:off x="468313" y="2997200"/>
            <a:ext cx="4608512" cy="1871663"/>
          </a:xfrm>
        </p:spPr>
        <p:txBody>
          <a:bodyPr/>
          <a:lstStyle/>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Yes</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No</a:t>
            </a:r>
          </a:p>
        </p:txBody>
      </p:sp>
      <p:sp>
        <p:nvSpPr>
          <p:cNvPr id="5" name="Rectangle 3"/>
          <p:cNvSpPr txBox="1">
            <a:spLocks noChangeArrowheads="1"/>
          </p:cNvSpPr>
          <p:nvPr/>
        </p:nvSpPr>
        <p:spPr bwMode="auto">
          <a:xfrm>
            <a:off x="468313" y="1844675"/>
            <a:ext cx="84963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2400"/>
              </a:spcBef>
              <a:buFont typeface="Arial" panose="020B0604020202020204" pitchFamily="34" charset="0"/>
              <a:buNone/>
            </a:pPr>
            <a:r>
              <a:rPr lang="en-GB" altLang="cs-CZ" sz="2800" b="0" dirty="0" err="1">
                <a:solidFill>
                  <a:schemeClr val="tx1"/>
                </a:solidFill>
                <a:latin typeface="Calibri" panose="020F0502020204030204" pitchFamily="34" charset="0"/>
                <a:cs typeface="Calibri" panose="020F0502020204030204" pitchFamily="34" charset="0"/>
              </a:rPr>
              <a:t>Kalaemia</a:t>
            </a:r>
            <a:r>
              <a:rPr lang="en-GB" altLang="cs-CZ" sz="2800" b="0" dirty="0">
                <a:solidFill>
                  <a:schemeClr val="tx1"/>
                </a:solidFill>
                <a:latin typeface="Calibri" panose="020F0502020204030204" pitchFamily="34" charset="0"/>
                <a:cs typeface="Calibri" panose="020F0502020204030204" pitchFamily="34" charset="0"/>
              </a:rPr>
              <a:t> &gt; 6.5 </a:t>
            </a:r>
            <a:r>
              <a:rPr lang="en-GB" altLang="cs-CZ" sz="2800" b="0" dirty="0" err="1">
                <a:solidFill>
                  <a:schemeClr val="tx1"/>
                </a:solidFill>
                <a:latin typeface="Calibri" panose="020F0502020204030204" pitchFamily="34" charset="0"/>
                <a:cs typeface="Calibri" panose="020F0502020204030204" pitchFamily="34" charset="0"/>
              </a:rPr>
              <a:t>mmol</a:t>
            </a:r>
            <a:r>
              <a:rPr lang="en-GB" altLang="cs-CZ" sz="2800" b="0" dirty="0">
                <a:solidFill>
                  <a:schemeClr val="tx1"/>
                </a:solidFill>
                <a:latin typeface="Calibri" panose="020F0502020204030204" pitchFamily="34" charset="0"/>
                <a:cs typeface="Calibri" panose="020F0502020204030204" pitchFamily="34" charset="0"/>
              </a:rPr>
              <a:t>/l is an indication to start haemodialysis. Is this also true in this case?</a:t>
            </a: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45059">
                                            <p:txEl>
                                              <p:pRg st="1" end="1"/>
                                            </p:txEl>
                                          </p:spTgt>
                                        </p:tgtEl>
                                        <p:attrNameLst>
                                          <p:attrName>style.color</p:attrName>
                                        </p:attrNameLst>
                                      </p:cBhvr>
                                      <p:to>
                                        <p:clrVal>
                                          <a:srgbClr val="669900"/>
                                        </p:clrVal>
                                      </p:to>
                                    </p:set>
                                    <p:set>
                                      <p:cBhvr>
                                        <p:cTn id="19" dur="500" fill="hold"/>
                                        <p:tgtEl>
                                          <p:spTgt spid="45059">
                                            <p:txEl>
                                              <p:pRg st="1" end="1"/>
                                            </p:txEl>
                                          </p:spTgt>
                                        </p:tgtEl>
                                        <p:attrNameLst>
                                          <p:attrName>fillcolor</p:attrName>
                                        </p:attrNameLst>
                                      </p:cBhvr>
                                      <p:to>
                                        <p:clrVal>
                                          <a:srgbClr val="669900"/>
                                        </p:clrVal>
                                      </p:to>
                                    </p:set>
                                    <p:set>
                                      <p:cBhvr>
                                        <p:cTn id="20"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on question 4</a:t>
            </a:r>
          </a:p>
        </p:txBody>
      </p:sp>
      <p:sp>
        <p:nvSpPr>
          <p:cNvPr id="45059" name="Rectangle 3"/>
          <p:cNvSpPr>
            <a:spLocks noGrp="1" noChangeArrowheads="1"/>
          </p:cNvSpPr>
          <p:nvPr>
            <p:ph type="body" idx="1"/>
          </p:nvPr>
        </p:nvSpPr>
        <p:spPr>
          <a:xfrm>
            <a:off x="468313" y="1772816"/>
            <a:ext cx="8496300" cy="4824834"/>
          </a:xfrm>
        </p:spPr>
        <p:txBody>
          <a:bodyPr/>
          <a:lstStyle/>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In </a:t>
            </a:r>
            <a:r>
              <a:rPr lang="en-GB" altLang="cs-CZ" sz="2600" dirty="0" err="1">
                <a:solidFill>
                  <a:schemeClr val="tx1"/>
                </a:solidFill>
                <a:latin typeface="Calibri" panose="020F0502020204030204" pitchFamily="34" charset="0"/>
                <a:cs typeface="Calibri" panose="020F0502020204030204" pitchFamily="34" charset="0"/>
              </a:rPr>
              <a:t>acidaemia</a:t>
            </a:r>
            <a:r>
              <a:rPr lang="en-GB" altLang="cs-CZ" sz="2600" dirty="0">
                <a:solidFill>
                  <a:schemeClr val="tx1"/>
                </a:solidFill>
                <a:latin typeface="Calibri" panose="020F0502020204030204" pitchFamily="34" charset="0"/>
                <a:cs typeface="Calibri" panose="020F0502020204030204" pitchFamily="34" charset="0"/>
              </a:rPr>
              <a:t>, H</a:t>
            </a:r>
            <a:r>
              <a:rPr lang="en-GB" altLang="cs-CZ"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ions move into the cells (mainly erythrocytes) and K</a:t>
            </a:r>
            <a:r>
              <a:rPr lang="en-GB" altLang="cs-CZ"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ions leak from them into the plasma. </a:t>
            </a:r>
          </a:p>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When the pH rises, the process is reversed and plasma potassium decreases.</a:t>
            </a:r>
          </a:p>
          <a:p>
            <a:pPr marL="114300" indent="0">
              <a:spcBef>
                <a:spcPts val="1200"/>
              </a:spcBef>
              <a:buFont typeface="Arial" charset="0"/>
              <a:buNone/>
              <a:defRPr/>
            </a:pPr>
            <a:r>
              <a:rPr lang="en-GB" altLang="cs-CZ" sz="2600" dirty="0">
                <a:solidFill>
                  <a:schemeClr val="accent1">
                    <a:lumMod val="75000"/>
                  </a:schemeClr>
                </a:solidFill>
                <a:latin typeface="Calibri" panose="020F0502020204030204" pitchFamily="34" charset="0"/>
                <a:cs typeface="Calibri" panose="020F0502020204030204" pitchFamily="34" charset="0"/>
              </a:rPr>
              <a:t>A change in pH of 0.1 corresponds to a change in K</a:t>
            </a:r>
            <a:r>
              <a:rPr lang="en-GB" altLang="cs-CZ" sz="2600" baseline="30000" dirty="0">
                <a:solidFill>
                  <a:schemeClr val="accent1">
                    <a:lumMod val="75000"/>
                  </a:schemeClr>
                </a:solidFill>
                <a:latin typeface="Calibri" panose="020F0502020204030204" pitchFamily="34" charset="0"/>
                <a:cs typeface="Calibri" panose="020F0502020204030204" pitchFamily="34" charset="0"/>
              </a:rPr>
              <a:t>+</a:t>
            </a:r>
            <a:r>
              <a:rPr lang="en-GB" altLang="cs-CZ" sz="2600" dirty="0">
                <a:solidFill>
                  <a:schemeClr val="accent1">
                    <a:lumMod val="75000"/>
                  </a:schemeClr>
                </a:solidFill>
                <a:latin typeface="Calibri" panose="020F0502020204030204" pitchFamily="34" charset="0"/>
                <a:cs typeface="Calibri" panose="020F0502020204030204" pitchFamily="34" charset="0"/>
              </a:rPr>
              <a:t> concentration by approximately 0.6 </a:t>
            </a:r>
            <a:r>
              <a:rPr lang="en-GB" altLang="cs-CZ" sz="2600" dirty="0" err="1">
                <a:solidFill>
                  <a:schemeClr val="accent1">
                    <a:lumMod val="75000"/>
                  </a:schemeClr>
                </a:solidFill>
                <a:latin typeface="Calibri" panose="020F0502020204030204" pitchFamily="34" charset="0"/>
                <a:cs typeface="Calibri" panose="020F0502020204030204" pitchFamily="34" charset="0"/>
              </a:rPr>
              <a:t>mmol</a:t>
            </a:r>
            <a:r>
              <a:rPr lang="en-GB" altLang="cs-CZ" sz="2600" dirty="0">
                <a:solidFill>
                  <a:schemeClr val="accent1">
                    <a:lumMod val="75000"/>
                  </a:schemeClr>
                </a:solidFill>
                <a:latin typeface="Calibri" panose="020F0502020204030204" pitchFamily="34" charset="0"/>
                <a:cs typeface="Calibri" panose="020F0502020204030204" pitchFamily="34" charset="0"/>
              </a:rPr>
              <a:t>/l.</a:t>
            </a:r>
          </a:p>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In our case, when normalization occurs, the pH will increase from 6.85 to 7.40; i.e. increase by 0.55.</a:t>
            </a:r>
          </a:p>
          <a:p>
            <a:pPr marL="114300" indent="0">
              <a:spcBef>
                <a:spcPts val="1200"/>
              </a:spcBef>
              <a:buFont typeface="Arial" charset="0"/>
              <a:buNone/>
              <a:defRPr/>
            </a:pPr>
            <a:r>
              <a:rPr lang="en-GB" altLang="cs-CZ" sz="2600" dirty="0">
                <a:solidFill>
                  <a:schemeClr val="tx1"/>
                </a:solidFill>
                <a:latin typeface="Calibri" panose="020F0502020204030204" pitchFamily="34" charset="0"/>
                <a:cs typeface="Calibri" panose="020F0502020204030204" pitchFamily="34" charset="0"/>
              </a:rPr>
              <a:t>This corresponds to a decrease in K</a:t>
            </a:r>
            <a:r>
              <a:rPr lang="en-GB" altLang="cs-CZ"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of 5.5 × 0.6 = 3.3 </a:t>
            </a:r>
            <a:r>
              <a:rPr lang="en-GB" altLang="cs-CZ" sz="2600" dirty="0" err="1">
                <a:solidFill>
                  <a:schemeClr val="tx1"/>
                </a:solidFill>
                <a:latin typeface="Calibri" panose="020F0502020204030204" pitchFamily="34" charset="0"/>
                <a:cs typeface="Calibri" panose="020F0502020204030204" pitchFamily="34" charset="0"/>
              </a:rPr>
              <a:t>mmol</a:t>
            </a:r>
            <a:r>
              <a:rPr lang="en-GB" altLang="cs-CZ" sz="2600" dirty="0">
                <a:solidFill>
                  <a:schemeClr val="tx1"/>
                </a:solidFill>
                <a:latin typeface="Calibri" panose="020F0502020204030204" pitchFamily="34" charset="0"/>
                <a:cs typeface="Calibri" panose="020F0502020204030204" pitchFamily="34" charset="0"/>
              </a:rPr>
              <a:t>/l, final K</a:t>
            </a:r>
            <a:r>
              <a:rPr lang="en-GB" altLang="cs-CZ" sz="2600" baseline="30000" dirty="0">
                <a:solidFill>
                  <a:schemeClr val="tx1"/>
                </a:solidFill>
                <a:latin typeface="Calibri" panose="020F0502020204030204" pitchFamily="34" charset="0"/>
                <a:cs typeface="Calibri" panose="020F0502020204030204" pitchFamily="34" charset="0"/>
              </a:rPr>
              <a:t>+</a:t>
            </a:r>
            <a:r>
              <a:rPr lang="en-GB" altLang="cs-CZ" sz="2600" dirty="0">
                <a:solidFill>
                  <a:schemeClr val="tx1"/>
                </a:solidFill>
                <a:latin typeface="Calibri" panose="020F0502020204030204" pitchFamily="34" charset="0"/>
                <a:cs typeface="Calibri" panose="020F0502020204030204" pitchFamily="34" charset="0"/>
              </a:rPr>
              <a:t> level will be 7.2 – 3.3 = </a:t>
            </a:r>
            <a:r>
              <a:rPr lang="en-GB" altLang="cs-CZ" sz="2600" dirty="0">
                <a:solidFill>
                  <a:schemeClr val="accent1">
                    <a:lumMod val="75000"/>
                  </a:schemeClr>
                </a:solidFill>
                <a:latin typeface="Calibri" panose="020F0502020204030204" pitchFamily="34" charset="0"/>
                <a:cs typeface="Calibri" panose="020F0502020204030204" pitchFamily="34" charset="0"/>
              </a:rPr>
              <a:t>3.9 </a:t>
            </a:r>
            <a:r>
              <a:rPr lang="en-GB" altLang="cs-CZ" sz="2600" dirty="0" err="1">
                <a:solidFill>
                  <a:schemeClr val="accent1">
                    <a:lumMod val="75000"/>
                  </a:schemeClr>
                </a:solidFill>
                <a:latin typeface="Calibri" panose="020F0502020204030204" pitchFamily="34" charset="0"/>
                <a:cs typeface="Calibri" panose="020F0502020204030204" pitchFamily="34" charset="0"/>
              </a:rPr>
              <a:t>mmol</a:t>
            </a:r>
            <a:r>
              <a:rPr lang="en-GB" altLang="cs-CZ" sz="2600" dirty="0">
                <a:solidFill>
                  <a:schemeClr val="accent1">
                    <a:lumMod val="75000"/>
                  </a:schemeClr>
                </a:solidFill>
                <a:latin typeface="Calibri" panose="020F0502020204030204" pitchFamily="34" charset="0"/>
                <a:cs typeface="Calibri" panose="020F0502020204030204" pitchFamily="34" charset="0"/>
              </a:rPr>
              <a:t>/l</a:t>
            </a:r>
            <a:r>
              <a:rPr lang="en-GB" altLang="cs-CZ" sz="2600" dirty="0">
                <a:solidFill>
                  <a:schemeClr val="tx1"/>
                </a:solidFill>
                <a:latin typeface="Calibri" panose="020F0502020204030204" pitchFamily="34" charset="0"/>
                <a:cs typeface="Calibri" panose="020F0502020204030204" pitchFamily="34" charset="0"/>
              </a:rPr>
              <a:t>.</a:t>
            </a:r>
          </a:p>
          <a:p>
            <a:pPr marL="114300" indent="0">
              <a:spcBef>
                <a:spcPts val="1200"/>
              </a:spcBef>
              <a:buFont typeface="Arial" charset="0"/>
              <a:buNone/>
              <a:defRPr/>
            </a:pPr>
            <a:endParaRPr lang="cs-CZ" altLang="cs-CZ" sz="260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endParaRPr lang="cs-CZ" altLang="cs-CZ" sz="26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Changes in concentration of K</a:t>
            </a:r>
            <a:r>
              <a:rPr lang="cs-CZ" altLang="cs-CZ" sz="3600" b="1" cap="none" baseline="30000" dirty="0">
                <a:solidFill>
                  <a:schemeClr val="tx1"/>
                </a:solidFill>
                <a:latin typeface="Calibri Light" panose="020F0302020204030204" pitchFamily="34" charset="0"/>
                <a:cs typeface="Calibri Light" panose="020F0302020204030204" pitchFamily="34" charset="0"/>
              </a:rPr>
              <a:t>+</a:t>
            </a:r>
            <a:r>
              <a:rPr lang="cs-CZ" altLang="cs-CZ" sz="3600" b="1" cap="none" dirty="0">
                <a:solidFill>
                  <a:schemeClr val="tx1"/>
                </a:solidFill>
                <a:latin typeface="Calibri Light" panose="020F0302020204030204" pitchFamily="34" charset="0"/>
                <a:cs typeface="Calibri Light" panose="020F0302020204030204" pitchFamily="34" charset="0"/>
              </a:rPr>
              <a:t> after correction for pH</a:t>
            </a:r>
          </a:p>
        </p:txBody>
      </p:sp>
      <p:grpSp>
        <p:nvGrpSpPr>
          <p:cNvPr id="2" name="Skupina 1">
            <a:extLst>
              <a:ext uri="{FF2B5EF4-FFF2-40B4-BE49-F238E27FC236}">
                <a16:creationId xmlns:a16="http://schemas.microsoft.com/office/drawing/2014/main" id="{17CFDC1A-E803-0DBE-190C-58C60D9C348A}"/>
              </a:ext>
            </a:extLst>
          </p:cNvPr>
          <p:cNvGrpSpPr/>
          <p:nvPr/>
        </p:nvGrpSpPr>
        <p:grpSpPr>
          <a:xfrm>
            <a:off x="755650" y="1668425"/>
            <a:ext cx="7703701" cy="5052395"/>
            <a:chOff x="755650" y="1668425"/>
            <a:chExt cx="7703701" cy="5052395"/>
          </a:xfrm>
        </p:grpSpPr>
        <p:sp>
          <p:nvSpPr>
            <p:cNvPr id="31747" name="TextovéPole 2"/>
            <p:cNvSpPr txBox="1">
              <a:spLocks noChangeArrowheads="1"/>
            </p:cNvSpPr>
            <p:nvPr/>
          </p:nvSpPr>
          <p:spPr bwMode="auto">
            <a:xfrm>
              <a:off x="6804025" y="6197600"/>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1400" b="0" dirty="0"/>
                <a:t>(Hours after admission)</a:t>
              </a:r>
            </a:p>
          </p:txBody>
        </p:sp>
        <p:sp>
          <p:nvSpPr>
            <p:cNvPr id="31748" name="TextovéPole 6"/>
            <p:cNvSpPr txBox="1">
              <a:spLocks noChangeArrowheads="1"/>
            </p:cNvSpPr>
            <p:nvPr/>
          </p:nvSpPr>
          <p:spPr bwMode="auto">
            <a:xfrm rot="-5400000">
              <a:off x="477838" y="385127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1400" b="0"/>
                <a:t>(mmol/l)</a:t>
              </a:r>
            </a:p>
          </p:txBody>
        </p:sp>
        <p:graphicFrame>
          <p:nvGraphicFramePr>
            <p:cNvPr id="8" name="Graf 7"/>
            <p:cNvGraphicFramePr>
              <a:graphicFrameLocks/>
            </p:cNvGraphicFramePr>
            <p:nvPr>
              <p:extLst>
                <p:ext uri="{D42A27DB-BD31-4B8C-83A1-F6EECF244321}">
                  <p14:modId xmlns:p14="http://schemas.microsoft.com/office/powerpoint/2010/main" val="3034019947"/>
                </p:ext>
              </p:extLst>
            </p:nvPr>
          </p:nvGraphicFramePr>
          <p:xfrm>
            <a:off x="1062272" y="1668425"/>
            <a:ext cx="7397079" cy="4876939"/>
          </p:xfrm>
          <a:graphic>
            <a:graphicData uri="http://schemas.openxmlformats.org/drawingml/2006/chart">
              <c:chart xmlns:c="http://schemas.openxmlformats.org/drawingml/2006/chart" xmlns:r="http://schemas.openxmlformats.org/officeDocument/2006/relationships" r:id="rId2"/>
            </a:graphicData>
          </a:graphic>
        </p:graphicFrame>
      </p:gr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pPr>
              <a:defRPr/>
            </a:pPr>
            <a:r>
              <a:rPr lang="cs-CZ" altLang="cs-CZ" sz="3400" b="1" cap="none" dirty="0">
                <a:solidFill>
                  <a:schemeClr val="tx1"/>
                </a:solidFill>
                <a:latin typeface="Calibri Light" panose="020F0302020204030204" pitchFamily="34" charset="0"/>
                <a:cs typeface="Calibri Light" panose="020F0302020204030204" pitchFamily="34" charset="0"/>
              </a:rPr>
              <a:t>How best to assess nitrogen catabolite levels?</a:t>
            </a:r>
          </a:p>
        </p:txBody>
      </p:sp>
      <p:sp>
        <p:nvSpPr>
          <p:cNvPr id="45059" name="TPAnswers"/>
          <p:cNvSpPr>
            <a:spLocks noGrp="1" noChangeArrowheads="1"/>
          </p:cNvSpPr>
          <p:nvPr>
            <p:ph type="body" idx="1"/>
            <p:custDataLst>
              <p:tags r:id="rId2"/>
            </p:custDataLst>
          </p:nvPr>
        </p:nvSpPr>
        <p:spPr>
          <a:xfrm>
            <a:off x="468313" y="4437112"/>
            <a:ext cx="8675687" cy="2159521"/>
          </a:xfrm>
        </p:spPr>
        <p:txBody>
          <a:bodyPr>
            <a:normAutofit fontScale="92500"/>
          </a:bodyPr>
          <a:lstStyle/>
          <a:p>
            <a:pPr marL="536575" indent="-422275">
              <a:spcAft>
                <a:spcPts val="0"/>
              </a:spcAft>
              <a:buFont typeface="+mj-lt"/>
              <a:buAutoNum type="arabicPeriod"/>
              <a:defRPr/>
            </a:pPr>
            <a:r>
              <a:rPr lang="en-GB" altLang="cs-CZ" sz="2800" dirty="0">
                <a:solidFill>
                  <a:schemeClr val="tx1"/>
                </a:solidFill>
                <a:latin typeface="Calibri" panose="020F0502020204030204" pitchFamily="34" charset="0"/>
                <a:cs typeface="Calibri" panose="020F0502020204030204" pitchFamily="34" charset="0"/>
              </a:rPr>
              <a:t>Dehydration (osmotic diuresis, vomiting) with centralisation of blood circulation and renal </a:t>
            </a:r>
            <a:r>
              <a:rPr lang="en-GB" altLang="cs-CZ" sz="2800" dirty="0" err="1">
                <a:solidFill>
                  <a:schemeClr val="tx1"/>
                </a:solidFill>
                <a:latin typeface="Calibri" panose="020F0502020204030204" pitchFamily="34" charset="0"/>
                <a:cs typeface="Calibri" panose="020F0502020204030204" pitchFamily="34" charset="0"/>
              </a:rPr>
              <a:t>hypoperfusion</a:t>
            </a:r>
            <a:endParaRPr lang="en-GB" altLang="cs-CZ" sz="2800" dirty="0">
              <a:solidFill>
                <a:schemeClr val="tx1"/>
              </a:solidFill>
              <a:latin typeface="Calibri" panose="020F0502020204030204" pitchFamily="34" charset="0"/>
              <a:cs typeface="Calibri" panose="020F0502020204030204" pitchFamily="34" charset="0"/>
            </a:endParaRPr>
          </a:p>
          <a:p>
            <a:pPr marL="536575" indent="-422275">
              <a:spcBef>
                <a:spcPts val="1200"/>
              </a:spcBef>
              <a:spcAft>
                <a:spcPts val="0"/>
              </a:spcAft>
              <a:buFont typeface="+mj-lt"/>
              <a:buAutoNum type="arabicPeriod"/>
              <a:defRPr/>
            </a:pPr>
            <a:r>
              <a:rPr lang="en-GB" altLang="cs-CZ" sz="2800" dirty="0">
                <a:solidFill>
                  <a:schemeClr val="tx1"/>
                </a:solidFill>
                <a:latin typeface="Calibri" panose="020F0502020204030204" pitchFamily="34" charset="0"/>
                <a:cs typeface="Calibri" panose="020F0502020204030204" pitchFamily="34" charset="0"/>
              </a:rPr>
              <a:t>Presumed diabetic nephropathy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(DM 39 years, ACR 22.5 g/</a:t>
            </a:r>
            <a:r>
              <a:rPr lang="en-GB" altLang="cs-CZ" sz="2800" dirty="0" err="1">
                <a:solidFill>
                  <a:schemeClr val="tx1"/>
                </a:solidFill>
                <a:latin typeface="Calibri" panose="020F0502020204030204" pitchFamily="34" charset="0"/>
                <a:cs typeface="Calibri" panose="020F0502020204030204" pitchFamily="34" charset="0"/>
              </a:rPr>
              <a:t>mol</a:t>
            </a:r>
            <a:r>
              <a:rPr lang="en-GB" altLang="cs-CZ" sz="2800" dirty="0">
                <a:solidFill>
                  <a:schemeClr val="tx1"/>
                </a:solidFill>
                <a:latin typeface="Calibri" panose="020F0502020204030204" pitchFamily="34" charset="0"/>
                <a:cs typeface="Calibri" panose="020F0502020204030204" pitchFamily="34" charset="0"/>
              </a:rPr>
              <a:t> creatinine)</a:t>
            </a:r>
          </a:p>
        </p:txBody>
      </p:sp>
      <p:graphicFrame>
        <p:nvGraphicFramePr>
          <p:cNvPr id="5" name="Tabulka 4"/>
          <p:cNvGraphicFramePr>
            <a:graphicFrameLocks noGrp="1"/>
          </p:cNvGraphicFramePr>
          <p:nvPr>
            <p:extLst>
              <p:ext uri="{D42A27DB-BD31-4B8C-83A1-F6EECF244321}">
                <p14:modId xmlns:p14="http://schemas.microsoft.com/office/powerpoint/2010/main" val="2690032566"/>
              </p:ext>
            </p:extLst>
          </p:nvPr>
        </p:nvGraphicFramePr>
        <p:xfrm>
          <a:off x="611188" y="1916832"/>
          <a:ext cx="6408736" cy="1614816"/>
        </p:xfrm>
        <a:graphic>
          <a:graphicData uri="http://schemas.openxmlformats.org/drawingml/2006/table">
            <a:tbl>
              <a:tblPr firstRow="1" bandRow="1">
                <a:tableStyleId>{5C22544A-7EE6-4342-B048-85BDC9FD1C3A}</a:tableStyleId>
              </a:tblPr>
              <a:tblGrid>
                <a:gridCol w="1656466">
                  <a:extLst>
                    <a:ext uri="{9D8B030D-6E8A-4147-A177-3AD203B41FA5}">
                      <a16:colId xmlns:a16="http://schemas.microsoft.com/office/drawing/2014/main" val="20000"/>
                    </a:ext>
                  </a:extLst>
                </a:gridCol>
                <a:gridCol w="1656094">
                  <a:extLst>
                    <a:ext uri="{9D8B030D-6E8A-4147-A177-3AD203B41FA5}">
                      <a16:colId xmlns:a16="http://schemas.microsoft.com/office/drawing/2014/main" val="20001"/>
                    </a:ext>
                  </a:extLst>
                </a:gridCol>
                <a:gridCol w="1584090">
                  <a:extLst>
                    <a:ext uri="{9D8B030D-6E8A-4147-A177-3AD203B41FA5}">
                      <a16:colId xmlns:a16="http://schemas.microsoft.com/office/drawing/2014/main" val="20002"/>
                    </a:ext>
                  </a:extLst>
                </a:gridCol>
                <a:gridCol w="1512086">
                  <a:extLst>
                    <a:ext uri="{9D8B030D-6E8A-4147-A177-3AD203B41FA5}">
                      <a16:colId xmlns:a16="http://schemas.microsoft.com/office/drawing/2014/main" val="20003"/>
                    </a:ext>
                  </a:extLst>
                </a:gridCol>
              </a:tblGrid>
              <a:tr h="639867">
                <a:tc>
                  <a:txBody>
                    <a:bodyPr/>
                    <a:lstStyle/>
                    <a:p>
                      <a:r>
                        <a:rPr lang="cs-CZ" sz="2400" dirty="0">
                          <a:solidFill>
                            <a:schemeClr val="bg1"/>
                          </a:solidFill>
                          <a:latin typeface="Calibri" panose="020F0502020204030204" pitchFamily="34" charset="0"/>
                          <a:cs typeface="Calibri" panose="020F0502020204030204" pitchFamily="34" charset="0"/>
                        </a:rPr>
                        <a:t>Method </a:t>
                      </a:r>
                    </a:p>
                  </a:txBody>
                  <a:tcPr marL="91463" marR="91463" marT="45616" marB="45616"/>
                </a:tc>
                <a:tc>
                  <a:txBody>
                    <a:bodyPr/>
                    <a:lstStyle/>
                    <a:p>
                      <a:pPr algn="ctr"/>
                      <a:r>
                        <a:rPr lang="cs-CZ" sz="2000" dirty="0">
                          <a:latin typeface="Calibri" panose="020F0502020204030204" pitchFamily="34" charset="0"/>
                          <a:cs typeface="Calibri" panose="020F0502020204030204" pitchFamily="34" charset="0"/>
                        </a:rPr>
                        <a:t>On receipt</a:t>
                      </a:r>
                    </a:p>
                  </a:txBody>
                  <a:tcPr marL="91463" marR="91463" marT="45616" marB="45616"/>
                </a:tc>
                <a:tc>
                  <a:txBody>
                    <a:bodyPr/>
                    <a:lstStyle/>
                    <a:p>
                      <a:pPr algn="ctr"/>
                      <a:r>
                        <a:rPr lang="cs-CZ" sz="2000" dirty="0">
                          <a:latin typeface="Calibri" panose="020F0502020204030204" pitchFamily="34" charset="0"/>
                          <a:cs typeface="Calibri" panose="020F0502020204030204" pitchFamily="34" charset="0"/>
                        </a:rPr>
                        <a:t>Before release</a:t>
                      </a:r>
                    </a:p>
                  </a:txBody>
                  <a:tcPr marL="91463" marR="91463" marT="45616" marB="45616"/>
                </a:tc>
                <a:tc>
                  <a:txBody>
                    <a:bodyPr/>
                    <a:lstStyle/>
                    <a:p>
                      <a:r>
                        <a:rPr lang="cs-CZ" sz="2400" dirty="0">
                          <a:latin typeface="Calibri" panose="020F0502020204030204" pitchFamily="34" charset="0"/>
                          <a:cs typeface="Calibri" panose="020F0502020204030204" pitchFamily="34" charset="0"/>
                        </a:rPr>
                        <a:t>Unit</a:t>
                      </a:r>
                    </a:p>
                  </a:txBody>
                  <a:tcPr marL="91463" marR="91463" marT="45616" marB="45616"/>
                </a:tc>
                <a:extLst>
                  <a:ext uri="{0D108BD9-81ED-4DB2-BD59-A6C34878D82A}">
                    <a16:rowId xmlns:a16="http://schemas.microsoft.com/office/drawing/2014/main" val="10000"/>
                  </a:ext>
                </a:extLst>
              </a:tr>
              <a:tr h="396029">
                <a:tc>
                  <a:txBody>
                    <a:bodyPr/>
                    <a:lstStyle/>
                    <a:p>
                      <a:r>
                        <a:rPr lang="cs-CZ" sz="2400" dirty="0">
                          <a:latin typeface="Calibri" panose="020F0502020204030204" pitchFamily="34" charset="0"/>
                          <a:cs typeface="Calibri" panose="020F0502020204030204" pitchFamily="34" charset="0"/>
                        </a:rPr>
                        <a:t>Urea</a:t>
                      </a:r>
                    </a:p>
                  </a:txBody>
                  <a:tcPr marL="91463" marR="91463" marT="45616" marB="45616"/>
                </a:tc>
                <a:tc>
                  <a:txBody>
                    <a:bodyPr/>
                    <a:lstStyle/>
                    <a:p>
                      <a:pPr algn="ctr"/>
                      <a:r>
                        <a:rPr lang="cs-CZ" sz="2400" dirty="0">
                          <a:solidFill>
                            <a:schemeClr val="tx1"/>
                          </a:solidFill>
                          <a:latin typeface="Calibri" panose="020F0502020204030204" pitchFamily="34" charset="0"/>
                          <a:cs typeface="Calibri" panose="020F0502020204030204" pitchFamily="34" charset="0"/>
                        </a:rPr>
                        <a:t>17.3</a:t>
                      </a:r>
                    </a:p>
                  </a:txBody>
                  <a:tcPr marL="91463" marR="91463" marT="45616" marB="45616"/>
                </a:tc>
                <a:tc>
                  <a:txBody>
                    <a:bodyPr/>
                    <a:lstStyle/>
                    <a:p>
                      <a:pPr algn="ctr"/>
                      <a:r>
                        <a:rPr lang="cs-CZ" sz="2400" dirty="0">
                          <a:solidFill>
                            <a:schemeClr val="tx1"/>
                          </a:solidFill>
                          <a:latin typeface="Calibri" panose="020F0502020204030204" pitchFamily="34" charset="0"/>
                          <a:cs typeface="Calibri" panose="020F0502020204030204" pitchFamily="34" charset="0"/>
                        </a:rPr>
                        <a:t>3.9</a:t>
                      </a:r>
                    </a:p>
                  </a:txBody>
                  <a:tcPr marL="91463" marR="91463" marT="45616" marB="45616"/>
                </a:tc>
                <a:tc>
                  <a:txBody>
                    <a:bodyPr/>
                    <a:lstStyle/>
                    <a:p>
                      <a:r>
                        <a:rPr lang="cs-CZ" sz="2400" dirty="0">
                          <a:latin typeface="Calibri" panose="020F0502020204030204" pitchFamily="34" charset="0"/>
                          <a:cs typeface="Calibri" panose="020F0502020204030204" pitchFamily="34" charset="0"/>
                        </a:rPr>
                        <a:t>mmol/l</a:t>
                      </a:r>
                    </a:p>
                  </a:txBody>
                  <a:tcPr marL="91463" marR="91463" marT="45616" marB="45616"/>
                </a:tc>
                <a:extLst>
                  <a:ext uri="{0D108BD9-81ED-4DB2-BD59-A6C34878D82A}">
                    <a16:rowId xmlns:a16="http://schemas.microsoft.com/office/drawing/2014/main" val="10001"/>
                  </a:ext>
                </a:extLst>
              </a:tr>
              <a:tr h="396029">
                <a:tc>
                  <a:txBody>
                    <a:bodyPr/>
                    <a:lstStyle/>
                    <a:p>
                      <a:r>
                        <a:rPr lang="cs-CZ" sz="2400" dirty="0">
                          <a:latin typeface="Calibri" panose="020F0502020204030204" pitchFamily="34" charset="0"/>
                          <a:cs typeface="Calibri" panose="020F0502020204030204" pitchFamily="34" charset="0"/>
                        </a:rPr>
                        <a:t>Creatinine</a:t>
                      </a:r>
                    </a:p>
                  </a:txBody>
                  <a:tcPr marL="91463" marR="91463" marT="45616" marB="45616"/>
                </a:tc>
                <a:tc>
                  <a:txBody>
                    <a:bodyPr/>
                    <a:lstStyle/>
                    <a:p>
                      <a:pPr algn="ctr"/>
                      <a:r>
                        <a:rPr lang="cs-CZ" sz="2400" dirty="0">
                          <a:solidFill>
                            <a:schemeClr val="tx1"/>
                          </a:solidFill>
                          <a:latin typeface="Calibri" panose="020F0502020204030204" pitchFamily="34" charset="0"/>
                          <a:cs typeface="Calibri" panose="020F0502020204030204" pitchFamily="34" charset="0"/>
                        </a:rPr>
                        <a:t>257</a:t>
                      </a:r>
                    </a:p>
                  </a:txBody>
                  <a:tcPr marL="91463" marR="91463" marT="45616" marB="45616"/>
                </a:tc>
                <a:tc>
                  <a:txBody>
                    <a:bodyPr/>
                    <a:lstStyle/>
                    <a:p>
                      <a:pPr algn="ctr"/>
                      <a:r>
                        <a:rPr lang="cs-CZ" sz="2400" dirty="0">
                          <a:solidFill>
                            <a:schemeClr val="tx1"/>
                          </a:solidFill>
                          <a:latin typeface="Calibri" panose="020F0502020204030204" pitchFamily="34" charset="0"/>
                          <a:cs typeface="Calibri" panose="020F0502020204030204" pitchFamily="34" charset="0"/>
                        </a:rPr>
                        <a:t>104</a:t>
                      </a:r>
                    </a:p>
                  </a:txBody>
                  <a:tcPr marL="91463" marR="91463" marT="45616" marB="45616"/>
                </a:tc>
                <a:tc>
                  <a:txBody>
                    <a:bodyPr/>
                    <a:lstStyle/>
                    <a:p>
                      <a:r>
                        <a:rPr lang="cs-CZ" sz="2400" dirty="0">
                          <a:latin typeface="Calibri" panose="020F0502020204030204" pitchFamily="34" charset="0"/>
                          <a:cs typeface="Calibri" panose="020F0502020204030204" pitchFamily="34" charset="0"/>
                        </a:rPr>
                        <a:t>μmol/l</a:t>
                      </a:r>
                    </a:p>
                  </a:txBody>
                  <a:tcPr marL="91463" marR="91463" marT="45616" marB="45616"/>
                </a:tc>
                <a:extLst>
                  <a:ext uri="{0D108BD9-81ED-4DB2-BD59-A6C34878D82A}">
                    <a16:rowId xmlns:a16="http://schemas.microsoft.com/office/drawing/2014/main" val="10002"/>
                  </a:ext>
                </a:extLst>
              </a:tr>
            </a:tbl>
          </a:graphicData>
        </a:graphic>
      </p:graphicFrame>
      <p:sp>
        <p:nvSpPr>
          <p:cNvPr id="6" name="Rectangle 3"/>
          <p:cNvSpPr txBox="1">
            <a:spLocks noChangeArrowheads="1"/>
          </p:cNvSpPr>
          <p:nvPr/>
        </p:nvSpPr>
        <p:spPr bwMode="auto">
          <a:xfrm>
            <a:off x="468313" y="3789040"/>
            <a:ext cx="799103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buFont typeface="Arial" panose="020B0604020202020204" pitchFamily="34" charset="0"/>
              <a:buNone/>
            </a:pPr>
            <a:r>
              <a:rPr lang="en-GB" altLang="cs-CZ" sz="2800" b="0" dirty="0">
                <a:solidFill>
                  <a:schemeClr val="tx1"/>
                </a:solidFill>
                <a:latin typeface="Calibri" panose="020F0502020204030204" pitchFamily="34" charset="0"/>
                <a:cs typeface="Calibri" panose="020F0502020204030204" pitchFamily="34" charset="0"/>
              </a:rPr>
              <a:t>The cause of development of acute renal failure was: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45059">
                                            <p:txEl>
                                              <p:pRg st="0" end="0"/>
                                            </p:txEl>
                                          </p:spTgt>
                                        </p:tgtEl>
                                        <p:attrNameLst>
                                          <p:attrName>style.color</p:attrName>
                                        </p:attrNameLst>
                                      </p:cBhvr>
                                      <p:to>
                                        <p:clrVal>
                                          <a:srgbClr val="669900"/>
                                        </p:clrVal>
                                      </p:to>
                                    </p:set>
                                    <p:set>
                                      <p:cBhvr>
                                        <p:cTn id="19" dur="500" fill="hold"/>
                                        <p:tgtEl>
                                          <p:spTgt spid="45059">
                                            <p:txEl>
                                              <p:pRg st="0" end="0"/>
                                            </p:txEl>
                                          </p:spTgt>
                                        </p:tgtEl>
                                        <p:attrNameLst>
                                          <p:attrName>fillcolor</p:attrName>
                                        </p:attrNameLst>
                                      </p:cBhvr>
                                      <p:to>
                                        <p:clrVal>
                                          <a:srgbClr val="669900"/>
                                        </p:clrVal>
                                      </p:to>
                                    </p:set>
                                    <p:set>
                                      <p:cBhvr>
                                        <p:cTn id="20" dur="500" fill="hold"/>
                                        <p:tgtEl>
                                          <p:spTgt spid="45059">
                                            <p:txEl>
                                              <p:pRg st="0" end="0"/>
                                            </p:txEl>
                                          </p:spTgt>
                                        </p:tgtEl>
                                        <p:attrNameLst>
                                          <p:attrName>fill.type</p:attrName>
                                        </p:attrNameLst>
                                      </p:cBhvr>
                                      <p:to>
                                        <p:strVal val="solid"/>
                                      </p:to>
                                    </p:set>
                                  </p:childTnLst>
                                </p:cTn>
                              </p:par>
                              <p:par>
                                <p:cTn id="21" presetID="16" presetClass="emph" presetSubtype="0" fill="hold" nodeType="withEffect">
                                  <p:stCondLst>
                                    <p:cond delay="0"/>
                                  </p:stCondLst>
                                  <p:childTnLst>
                                    <p:set>
                                      <p:cBhvr override="childStyle">
                                        <p:cTn id="22" dur="500" fill="hold"/>
                                        <p:tgtEl>
                                          <p:spTgt spid="45059">
                                            <p:txEl>
                                              <p:pRg st="1" end="1"/>
                                            </p:txEl>
                                          </p:spTgt>
                                        </p:tgtEl>
                                        <p:attrNameLst>
                                          <p:attrName>style.color</p:attrName>
                                        </p:attrNameLst>
                                      </p:cBhvr>
                                      <p:to>
                                        <p:clrVal>
                                          <a:srgbClr val="669900"/>
                                        </p:clrVal>
                                      </p:to>
                                    </p:set>
                                    <p:set>
                                      <p:cBhvr>
                                        <p:cTn id="23" dur="500" fill="hold"/>
                                        <p:tgtEl>
                                          <p:spTgt spid="45059">
                                            <p:txEl>
                                              <p:pRg st="1" end="1"/>
                                            </p:txEl>
                                          </p:spTgt>
                                        </p:tgtEl>
                                        <p:attrNameLst>
                                          <p:attrName>fillcolor</p:attrName>
                                        </p:attrNameLst>
                                      </p:cBhvr>
                                      <p:to>
                                        <p:clrVal>
                                          <a:srgbClr val="669900"/>
                                        </p:clrVal>
                                      </p:to>
                                    </p:set>
                                    <p:set>
                                      <p:cBhvr>
                                        <p:cTn id="24"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5</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24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Acute renal failure was caused by </a:t>
            </a:r>
            <a:r>
              <a:rPr lang="en-GB" altLang="cs-CZ" sz="2800" dirty="0" err="1">
                <a:solidFill>
                  <a:schemeClr val="tx1"/>
                </a:solidFill>
                <a:latin typeface="Calibri" panose="020F0502020204030204" pitchFamily="34" charset="0"/>
                <a:cs typeface="Calibri" panose="020F0502020204030204" pitchFamily="34" charset="0"/>
              </a:rPr>
              <a:t>hypoperfusion</a:t>
            </a:r>
            <a:r>
              <a:rPr lang="en-GB" altLang="cs-CZ" sz="2800" dirty="0">
                <a:solidFill>
                  <a:schemeClr val="tx1"/>
                </a:solidFill>
                <a:latin typeface="Calibri" panose="020F0502020204030204" pitchFamily="34" charset="0"/>
                <a:cs typeface="Calibri" panose="020F0502020204030204" pitchFamily="34" charset="0"/>
              </a:rPr>
              <a:t> of the renal cortex during dehydration (osmotic diuresis, vomiting). </a:t>
            </a:r>
          </a:p>
          <a:p>
            <a:pPr marL="114300" indent="0">
              <a:spcBef>
                <a:spcPts val="24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It is highly likely that the present diabetic nephropathy (albuminuria, retinopathy, haematuria) contributed to the rapid deterioration of renal function.</a:t>
            </a:r>
          </a:p>
          <a:p>
            <a:pPr marL="114300" indent="0">
              <a:spcBef>
                <a:spcPts val="1200"/>
              </a:spcBef>
              <a:buFont typeface="Arial" panose="020B0604020202020204" pitchFamily="34" charset="0"/>
              <a:buNone/>
            </a:pPr>
            <a:endParaRPr lang="cs-CZ" altLang="cs-CZ" sz="280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cs-CZ" altLang="cs-CZ"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Cardiac markers </a:t>
            </a:r>
          </a:p>
        </p:txBody>
      </p:sp>
      <p:sp>
        <p:nvSpPr>
          <p:cNvPr id="45059" name="Rectangle 3"/>
          <p:cNvSpPr>
            <a:spLocks noGrp="1" noChangeArrowheads="1"/>
          </p:cNvSpPr>
          <p:nvPr>
            <p:ph type="body" idx="1"/>
          </p:nvPr>
        </p:nvSpPr>
        <p:spPr>
          <a:xfrm>
            <a:off x="468313" y="1989138"/>
            <a:ext cx="8496300" cy="4392612"/>
          </a:xfrm>
        </p:spPr>
        <p:txBody>
          <a:bodyPr/>
          <a:lstStyle/>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Levels of CK, myoglobin and cardiac-specific </a:t>
            </a:r>
            <a:r>
              <a:rPr lang="en-GB" altLang="cs-CZ" sz="2800" dirty="0" err="1">
                <a:solidFill>
                  <a:schemeClr val="tx1"/>
                </a:solidFill>
                <a:latin typeface="Calibri" panose="020F0502020204030204" pitchFamily="34" charset="0"/>
                <a:cs typeface="Calibri" panose="020F0502020204030204" pitchFamily="34" charset="0"/>
              </a:rPr>
              <a:t>hs-cTnT</a:t>
            </a:r>
            <a:r>
              <a:rPr lang="en-GB" altLang="cs-CZ" sz="2800" dirty="0">
                <a:solidFill>
                  <a:schemeClr val="tx1"/>
                </a:solidFill>
                <a:latin typeface="Calibri" panose="020F0502020204030204" pitchFamily="34" charset="0"/>
                <a:cs typeface="Calibri" panose="020F0502020204030204" pitchFamily="34" charset="0"/>
              </a:rPr>
              <a:t> showed pathological results.</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The patient had no chest pain, no ischaemic lesions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on the admission ECG.</a:t>
            </a:r>
          </a:p>
          <a:p>
            <a:pPr marL="114300" indent="0">
              <a:spcBef>
                <a:spcPts val="1800"/>
              </a:spcBef>
              <a:buFont typeface="Arial" panose="020B0604020202020204" pitchFamily="34" charset="0"/>
              <a:buNone/>
            </a:pPr>
            <a:r>
              <a:rPr lang="en-GB" altLang="cs-CZ" sz="2800" dirty="0" err="1">
                <a:solidFill>
                  <a:schemeClr val="tx1"/>
                </a:solidFill>
                <a:latin typeface="Calibri" panose="020F0502020204030204" pitchFamily="34" charset="0"/>
                <a:cs typeface="Calibri" panose="020F0502020204030204" pitchFamily="34" charset="0"/>
              </a:rPr>
              <a:t>Coronarography</a:t>
            </a:r>
            <a:r>
              <a:rPr lang="en-GB" altLang="cs-CZ" sz="2800" dirty="0">
                <a:solidFill>
                  <a:schemeClr val="tx1"/>
                </a:solidFill>
                <a:latin typeface="Calibri" panose="020F0502020204030204" pitchFamily="34" charset="0"/>
                <a:cs typeface="Calibri" panose="020F0502020204030204" pitchFamily="34" charset="0"/>
              </a:rPr>
              <a:t> did not show significant narrowing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of any of the coronary artery branches.</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Echocardiographic examination showed normal cardiac kinetics.</a:t>
            </a:r>
          </a:p>
          <a:p>
            <a:pPr marL="114300" indent="0">
              <a:spcBef>
                <a:spcPts val="1800"/>
              </a:spcBef>
              <a:buFont typeface="Arial" panose="020B0604020202020204" pitchFamily="34" charset="0"/>
              <a:buNone/>
            </a:pPr>
            <a:endParaRPr lang="cs-CZ" altLang="cs-CZ" sz="2800" dirty="0">
              <a:solidFill>
                <a:schemeClr val="tx1"/>
              </a:solidFill>
              <a:latin typeface="Calibri" panose="020F0502020204030204" pitchFamily="34" charset="0"/>
              <a:cs typeface="Calibri" panose="020F0502020204030204" pitchFamily="34" charset="0"/>
            </a:endParaRPr>
          </a:p>
          <a:p>
            <a:pPr marL="114300" indent="0">
              <a:spcBef>
                <a:spcPts val="1800"/>
              </a:spcBef>
              <a:buFont typeface="Arial" panose="020B0604020202020204" pitchFamily="34" charset="0"/>
              <a:buNone/>
            </a:pPr>
            <a:endParaRPr lang="cs-CZ" altLang="cs-CZ"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r>
              <a:rPr lang="en-GB" altLang="cs-CZ" sz="4000" b="1" cap="none" dirty="0">
                <a:solidFill>
                  <a:schemeClr val="tx1"/>
                </a:solidFill>
                <a:latin typeface="Calibri Light" panose="020F0302020204030204" pitchFamily="34" charset="0"/>
                <a:cs typeface="Calibri Light" panose="020F0302020204030204" pitchFamily="34" charset="0"/>
              </a:rPr>
              <a:t>Has the patient had a myocardial infarction</a:t>
            </a:r>
            <a:r>
              <a:rPr lang="cs-CZ" altLang="cs-CZ" sz="4000" b="1" cap="none" dirty="0">
                <a:solidFill>
                  <a:schemeClr val="tx1"/>
                </a:solidFill>
                <a:latin typeface="Calibri Light" panose="020F0302020204030204" pitchFamily="34" charset="0"/>
                <a:cs typeface="Calibri Light" panose="020F0302020204030204" pitchFamily="34" charset="0"/>
              </a:rPr>
              <a:t>?</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2847763493"/>
              </p:ext>
            </p:extLst>
          </p:nvPr>
        </p:nvGraphicFramePr>
        <p:xfrm>
          <a:off x="301625" y="1978025"/>
          <a:ext cx="8577263" cy="2103306"/>
        </p:xfrm>
        <a:graphic>
          <a:graphicData uri="http://schemas.openxmlformats.org/drawingml/2006/table">
            <a:tbl>
              <a:tblPr firstRow="1" bandRow="1">
                <a:tableStyleId>{5C22544A-7EE6-4342-B048-85BDC9FD1C3A}</a:tableStyleId>
              </a:tblPr>
              <a:tblGrid>
                <a:gridCol w="1318047">
                  <a:extLst>
                    <a:ext uri="{9D8B030D-6E8A-4147-A177-3AD203B41FA5}">
                      <a16:colId xmlns:a16="http://schemas.microsoft.com/office/drawing/2014/main" val="20000"/>
                    </a:ext>
                  </a:extLst>
                </a:gridCol>
                <a:gridCol w="1284728">
                  <a:extLst>
                    <a:ext uri="{9D8B030D-6E8A-4147-A177-3AD203B41FA5}">
                      <a16:colId xmlns:a16="http://schemas.microsoft.com/office/drawing/2014/main" val="20001"/>
                    </a:ext>
                  </a:extLst>
                </a:gridCol>
                <a:gridCol w="1224203">
                  <a:extLst>
                    <a:ext uri="{9D8B030D-6E8A-4147-A177-3AD203B41FA5}">
                      <a16:colId xmlns:a16="http://schemas.microsoft.com/office/drawing/2014/main" val="20002"/>
                    </a:ext>
                  </a:extLst>
                </a:gridCol>
                <a:gridCol w="950057">
                  <a:extLst>
                    <a:ext uri="{9D8B030D-6E8A-4147-A177-3AD203B41FA5}">
                      <a16:colId xmlns:a16="http://schemas.microsoft.com/office/drawing/2014/main" val="20003"/>
                    </a:ext>
                  </a:extLst>
                </a:gridCol>
                <a:gridCol w="950057">
                  <a:extLst>
                    <a:ext uri="{9D8B030D-6E8A-4147-A177-3AD203B41FA5}">
                      <a16:colId xmlns:a16="http://schemas.microsoft.com/office/drawing/2014/main" val="20004"/>
                    </a:ext>
                  </a:extLst>
                </a:gridCol>
                <a:gridCol w="950057">
                  <a:extLst>
                    <a:ext uri="{9D8B030D-6E8A-4147-A177-3AD203B41FA5}">
                      <a16:colId xmlns:a16="http://schemas.microsoft.com/office/drawing/2014/main" val="20005"/>
                    </a:ext>
                  </a:extLst>
                </a:gridCol>
                <a:gridCol w="950057">
                  <a:extLst>
                    <a:ext uri="{9D8B030D-6E8A-4147-A177-3AD203B41FA5}">
                      <a16:colId xmlns:a16="http://schemas.microsoft.com/office/drawing/2014/main" val="20006"/>
                    </a:ext>
                  </a:extLst>
                </a:gridCol>
                <a:gridCol w="950057">
                  <a:extLst>
                    <a:ext uri="{9D8B030D-6E8A-4147-A177-3AD203B41FA5}">
                      <a16:colId xmlns:a16="http://schemas.microsoft.com/office/drawing/2014/main" val="20007"/>
                    </a:ext>
                  </a:extLst>
                </a:gridCol>
              </a:tblGrid>
              <a:tr h="457272">
                <a:tc rowSpan="2">
                  <a:txBody>
                    <a:bodyPr/>
                    <a:lstStyle/>
                    <a:p>
                      <a:endParaRPr lang="cs-CZ" sz="2000" dirty="0">
                        <a:latin typeface="Calibri" panose="020F0502020204030204" pitchFamily="34" charset="0"/>
                        <a:cs typeface="Calibri" panose="020F0502020204030204" pitchFamily="34" charset="0"/>
                      </a:endParaRPr>
                    </a:p>
                  </a:txBody>
                  <a:tcPr marL="91445" marR="91445" marT="45727" marB="45727"/>
                </a:tc>
                <a:tc rowSpan="2">
                  <a:txBody>
                    <a:bodyPr/>
                    <a:lstStyle/>
                    <a:p>
                      <a:pPr algn="ctr"/>
                      <a:r>
                        <a:rPr lang="cs-CZ" sz="2000" dirty="0">
                          <a:latin typeface="Calibri" panose="020F0502020204030204" pitchFamily="34" charset="0"/>
                          <a:cs typeface="Calibri" panose="020F0502020204030204" pitchFamily="34" charset="0"/>
                        </a:rPr>
                        <a:t>Reference values</a:t>
                      </a:r>
                    </a:p>
                  </a:txBody>
                  <a:tcPr marL="91445" marR="91445" marT="45727" marB="45727"/>
                </a:tc>
                <a:tc rowSpan="2">
                  <a:txBody>
                    <a:bodyPr/>
                    <a:lstStyle/>
                    <a:p>
                      <a:pPr algn="ctr"/>
                      <a:r>
                        <a:rPr lang="cs-CZ" sz="2000" dirty="0">
                          <a:latin typeface="Calibri" panose="020F0502020204030204" pitchFamily="34" charset="0"/>
                          <a:cs typeface="Calibri" panose="020F0502020204030204" pitchFamily="34" charset="0"/>
                        </a:rPr>
                        <a:t>Unit</a:t>
                      </a:r>
                    </a:p>
                  </a:txBody>
                  <a:tcPr marL="91445" marR="91445" marT="45727" marB="45727"/>
                </a:tc>
                <a:tc gridSpan="5">
                  <a:txBody>
                    <a:bodyPr/>
                    <a:lstStyle/>
                    <a:p>
                      <a:pPr algn="ctr"/>
                      <a:r>
                        <a:rPr lang="cs-CZ" sz="2000" dirty="0">
                          <a:latin typeface="Calibri" panose="020F0502020204030204" pitchFamily="34" charset="0"/>
                          <a:cs typeface="Calibri" panose="020F0502020204030204" pitchFamily="34" charset="0"/>
                        </a:rPr>
                        <a:t>Time after admission</a:t>
                      </a:r>
                    </a:p>
                  </a:txBody>
                  <a:tcPr marL="91445" marR="91445" marT="45727" marB="45727"/>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457272">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2000" dirty="0">
                          <a:latin typeface="Calibri" panose="020F0502020204030204" pitchFamily="34" charset="0"/>
                          <a:cs typeface="Calibri" panose="020F0502020204030204" pitchFamily="34" charset="0"/>
                        </a:rPr>
                        <a:t>0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4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9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21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45 h</a:t>
                      </a:r>
                    </a:p>
                  </a:txBody>
                  <a:tcPr marL="91445" marR="91445" marT="45727" marB="45727"/>
                </a:tc>
                <a:extLst>
                  <a:ext uri="{0D108BD9-81ED-4DB2-BD59-A6C34878D82A}">
                    <a16:rowId xmlns:a16="http://schemas.microsoft.com/office/drawing/2014/main" val="10001"/>
                  </a:ext>
                </a:extLst>
              </a:tr>
              <a:tr h="370898">
                <a:tc>
                  <a:txBody>
                    <a:bodyPr/>
                    <a:lstStyle/>
                    <a:p>
                      <a:r>
                        <a:rPr lang="cs-CZ" sz="2000" dirty="0">
                          <a:latin typeface="Calibri" panose="020F0502020204030204" pitchFamily="34" charset="0"/>
                          <a:cs typeface="Calibri" panose="020F0502020204030204" pitchFamily="34" charset="0"/>
                        </a:rPr>
                        <a:t>CK</a:t>
                      </a:r>
                    </a:p>
                  </a:txBody>
                  <a:tcPr marL="91445" marR="91445"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&lt; 3.2</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μkat/l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6.7</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11.3</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17.6</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23.6</a:t>
                      </a:r>
                    </a:p>
                  </a:txBody>
                  <a:tcPr marL="91445" marR="91445" marT="45727" marB="45727">
                    <a:solidFill>
                      <a:srgbClr val="E9EDF4"/>
                    </a:solidFill>
                  </a:tcPr>
                </a:tc>
                <a:tc>
                  <a:txBody>
                    <a:bodyPr/>
                    <a:lstStyle/>
                    <a:p>
                      <a:pPr algn="ctr"/>
                      <a:r>
                        <a:rPr lang="cs-CZ" sz="2000" dirty="0">
                          <a:latin typeface="Calibri" panose="020F0502020204030204" pitchFamily="34" charset="0"/>
                          <a:cs typeface="Calibri" panose="020F0502020204030204" pitchFamily="34" charset="0"/>
                        </a:rPr>
                        <a:t>13.8</a:t>
                      </a:r>
                    </a:p>
                  </a:txBody>
                  <a:tcPr marL="91445" marR="91445" marT="45727" marB="45727"/>
                </a:tc>
                <a:extLst>
                  <a:ext uri="{0D108BD9-81ED-4DB2-BD59-A6C34878D82A}">
                    <a16:rowId xmlns:a16="http://schemas.microsoft.com/office/drawing/2014/main" val="10002"/>
                  </a:ext>
                </a:extLst>
              </a:tr>
              <a:tr h="370898">
                <a:tc>
                  <a:txBody>
                    <a:bodyPr/>
                    <a:lstStyle/>
                    <a:p>
                      <a:r>
                        <a:rPr lang="cs-CZ" sz="2000" dirty="0">
                          <a:latin typeface="Calibri" panose="020F0502020204030204" pitchFamily="34" charset="0"/>
                          <a:cs typeface="Calibri" panose="020F0502020204030204" pitchFamily="34" charset="0"/>
                        </a:rPr>
                        <a:t>Myoglobin </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&lt; 72</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μg/l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1380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2720</a:t>
                      </a:r>
                    </a:p>
                  </a:txBody>
                  <a:tcPr marL="91445" marR="91445" marT="45727" marB="45727">
                    <a:solidFill>
                      <a:srgbClr val="D0D8E8"/>
                    </a:solidFill>
                  </a:tcPr>
                </a:tc>
                <a:tc>
                  <a:txBody>
                    <a:bodyPr/>
                    <a:lstStyle/>
                    <a:p>
                      <a:pPr algn="ctr"/>
                      <a:r>
                        <a:rPr lang="cs-CZ" sz="2000" dirty="0">
                          <a:latin typeface="Calibri" panose="020F0502020204030204" pitchFamily="34" charset="0"/>
                          <a:cs typeface="Calibri" panose="020F0502020204030204" pitchFamily="34" charset="0"/>
                        </a:rPr>
                        <a:t>2310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1700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630</a:t>
                      </a:r>
                    </a:p>
                  </a:txBody>
                  <a:tcPr marL="91445" marR="91445" marT="45727" marB="45727"/>
                </a:tc>
                <a:extLst>
                  <a:ext uri="{0D108BD9-81ED-4DB2-BD59-A6C34878D82A}">
                    <a16:rowId xmlns:a16="http://schemas.microsoft.com/office/drawing/2014/main" val="10003"/>
                  </a:ext>
                </a:extLst>
              </a:tr>
              <a:tr h="370898">
                <a:tc>
                  <a:txBody>
                    <a:bodyPr/>
                    <a:lstStyle/>
                    <a:p>
                      <a:r>
                        <a:rPr lang="cs-CZ" sz="2000" dirty="0" err="1">
                          <a:latin typeface="Calibri" panose="020F0502020204030204" pitchFamily="34" charset="0"/>
                          <a:cs typeface="Calibri" panose="020F0502020204030204" pitchFamily="34" charset="0"/>
                        </a:rPr>
                        <a:t>hs-cTn</a:t>
                      </a:r>
                      <a:r>
                        <a:rPr lang="cs-CZ" sz="2000" dirty="0">
                          <a:latin typeface="Calibri" panose="020F0502020204030204" pitchFamily="34" charset="0"/>
                          <a:cs typeface="Calibri" panose="020F0502020204030204" pitchFamily="34" charset="0"/>
                        </a:rPr>
                        <a:t>T </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&lt; 14</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ng/l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122</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373</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1299</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2798</a:t>
                      </a:r>
                    </a:p>
                  </a:txBody>
                  <a:tcPr marL="91445" marR="91445" marT="45727" marB="45727">
                    <a:solidFill>
                      <a:srgbClr val="E9EDF4"/>
                    </a:solidFill>
                  </a:tcPr>
                </a:tc>
                <a:tc>
                  <a:txBody>
                    <a:bodyPr/>
                    <a:lstStyle/>
                    <a:p>
                      <a:pPr algn="ctr"/>
                      <a:r>
                        <a:rPr lang="cs-CZ" sz="2000" dirty="0">
                          <a:latin typeface="Calibri" panose="020F0502020204030204" pitchFamily="34" charset="0"/>
                          <a:cs typeface="Calibri" panose="020F0502020204030204" pitchFamily="34" charset="0"/>
                        </a:rPr>
                        <a:t>1421</a:t>
                      </a:r>
                    </a:p>
                  </a:txBody>
                  <a:tcPr marL="91445" marR="91445" marT="45727" marB="45727"/>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3600" b="1" cap="none">
                <a:solidFill>
                  <a:schemeClr val="tx1"/>
                </a:solidFill>
                <a:latin typeface="Calibri Light" panose="020F0302020204030204" pitchFamily="34" charset="0"/>
                <a:cs typeface="Calibri Light" panose="020F0302020204030204" pitchFamily="34" charset="0"/>
              </a:rPr>
              <a:t>Has the patient had a myocardial infarction?</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1105941076"/>
              </p:ext>
            </p:extLst>
          </p:nvPr>
        </p:nvGraphicFramePr>
        <p:xfrm>
          <a:off x="301625" y="1978025"/>
          <a:ext cx="8577263" cy="2103306"/>
        </p:xfrm>
        <a:graphic>
          <a:graphicData uri="http://schemas.openxmlformats.org/drawingml/2006/table">
            <a:tbl>
              <a:tblPr firstRow="1" bandRow="1">
                <a:tableStyleId>{5C22544A-7EE6-4342-B048-85BDC9FD1C3A}</a:tableStyleId>
              </a:tblPr>
              <a:tblGrid>
                <a:gridCol w="1318047">
                  <a:extLst>
                    <a:ext uri="{9D8B030D-6E8A-4147-A177-3AD203B41FA5}">
                      <a16:colId xmlns:a16="http://schemas.microsoft.com/office/drawing/2014/main" val="20000"/>
                    </a:ext>
                  </a:extLst>
                </a:gridCol>
                <a:gridCol w="1284728">
                  <a:extLst>
                    <a:ext uri="{9D8B030D-6E8A-4147-A177-3AD203B41FA5}">
                      <a16:colId xmlns:a16="http://schemas.microsoft.com/office/drawing/2014/main" val="20001"/>
                    </a:ext>
                  </a:extLst>
                </a:gridCol>
                <a:gridCol w="1224203">
                  <a:extLst>
                    <a:ext uri="{9D8B030D-6E8A-4147-A177-3AD203B41FA5}">
                      <a16:colId xmlns:a16="http://schemas.microsoft.com/office/drawing/2014/main" val="20002"/>
                    </a:ext>
                  </a:extLst>
                </a:gridCol>
                <a:gridCol w="950057">
                  <a:extLst>
                    <a:ext uri="{9D8B030D-6E8A-4147-A177-3AD203B41FA5}">
                      <a16:colId xmlns:a16="http://schemas.microsoft.com/office/drawing/2014/main" val="20003"/>
                    </a:ext>
                  </a:extLst>
                </a:gridCol>
                <a:gridCol w="950057">
                  <a:extLst>
                    <a:ext uri="{9D8B030D-6E8A-4147-A177-3AD203B41FA5}">
                      <a16:colId xmlns:a16="http://schemas.microsoft.com/office/drawing/2014/main" val="20004"/>
                    </a:ext>
                  </a:extLst>
                </a:gridCol>
                <a:gridCol w="950057">
                  <a:extLst>
                    <a:ext uri="{9D8B030D-6E8A-4147-A177-3AD203B41FA5}">
                      <a16:colId xmlns:a16="http://schemas.microsoft.com/office/drawing/2014/main" val="20005"/>
                    </a:ext>
                  </a:extLst>
                </a:gridCol>
                <a:gridCol w="950057">
                  <a:extLst>
                    <a:ext uri="{9D8B030D-6E8A-4147-A177-3AD203B41FA5}">
                      <a16:colId xmlns:a16="http://schemas.microsoft.com/office/drawing/2014/main" val="20006"/>
                    </a:ext>
                  </a:extLst>
                </a:gridCol>
                <a:gridCol w="950057">
                  <a:extLst>
                    <a:ext uri="{9D8B030D-6E8A-4147-A177-3AD203B41FA5}">
                      <a16:colId xmlns:a16="http://schemas.microsoft.com/office/drawing/2014/main" val="20007"/>
                    </a:ext>
                  </a:extLst>
                </a:gridCol>
              </a:tblGrid>
              <a:tr h="457272">
                <a:tc rowSpan="2">
                  <a:txBody>
                    <a:bodyPr/>
                    <a:lstStyle/>
                    <a:p>
                      <a:endParaRPr lang="cs-CZ" sz="2000" dirty="0">
                        <a:latin typeface="Calibri" panose="020F0502020204030204" pitchFamily="34" charset="0"/>
                        <a:cs typeface="Calibri" panose="020F0502020204030204" pitchFamily="34" charset="0"/>
                      </a:endParaRPr>
                    </a:p>
                  </a:txBody>
                  <a:tcPr marL="91445" marR="91445" marT="45727" marB="45727"/>
                </a:tc>
                <a:tc rowSpan="2">
                  <a:txBody>
                    <a:bodyPr/>
                    <a:lstStyle/>
                    <a:p>
                      <a:pPr algn="ctr"/>
                      <a:r>
                        <a:rPr lang="cs-CZ" sz="2000" dirty="0">
                          <a:latin typeface="Calibri" panose="020F0502020204030204" pitchFamily="34" charset="0"/>
                          <a:cs typeface="Calibri" panose="020F0502020204030204" pitchFamily="34" charset="0"/>
                        </a:rPr>
                        <a:t>Reference values</a:t>
                      </a:r>
                    </a:p>
                  </a:txBody>
                  <a:tcPr marL="91445" marR="91445" marT="45727" marB="45727"/>
                </a:tc>
                <a:tc rowSpan="2">
                  <a:txBody>
                    <a:bodyPr/>
                    <a:lstStyle/>
                    <a:p>
                      <a:pPr algn="ctr"/>
                      <a:r>
                        <a:rPr lang="cs-CZ" sz="2000" dirty="0">
                          <a:latin typeface="Calibri" panose="020F0502020204030204" pitchFamily="34" charset="0"/>
                          <a:cs typeface="Calibri" panose="020F0502020204030204" pitchFamily="34" charset="0"/>
                        </a:rPr>
                        <a:t>Unit</a:t>
                      </a:r>
                    </a:p>
                  </a:txBody>
                  <a:tcPr marL="91445" marR="91445" marT="45727" marB="45727"/>
                </a:tc>
                <a:tc gridSpan="5">
                  <a:txBody>
                    <a:bodyPr/>
                    <a:lstStyle/>
                    <a:p>
                      <a:pPr algn="ctr"/>
                      <a:r>
                        <a:rPr lang="cs-CZ" sz="2000" dirty="0">
                          <a:latin typeface="Calibri" panose="020F0502020204030204" pitchFamily="34" charset="0"/>
                          <a:cs typeface="Calibri" panose="020F0502020204030204" pitchFamily="34" charset="0"/>
                        </a:rPr>
                        <a:t>Time after admission</a:t>
                      </a:r>
                    </a:p>
                  </a:txBody>
                  <a:tcPr marL="91445" marR="91445" marT="45727" marB="45727"/>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457272">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2000" dirty="0">
                          <a:latin typeface="Calibri" panose="020F0502020204030204" pitchFamily="34" charset="0"/>
                          <a:cs typeface="Calibri" panose="020F0502020204030204" pitchFamily="34" charset="0"/>
                        </a:rPr>
                        <a:t>0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4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9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21 h</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45 h</a:t>
                      </a:r>
                    </a:p>
                  </a:txBody>
                  <a:tcPr marL="91445" marR="91445" marT="45727" marB="45727"/>
                </a:tc>
                <a:extLst>
                  <a:ext uri="{0D108BD9-81ED-4DB2-BD59-A6C34878D82A}">
                    <a16:rowId xmlns:a16="http://schemas.microsoft.com/office/drawing/2014/main" val="10001"/>
                  </a:ext>
                </a:extLst>
              </a:tr>
              <a:tr h="370898">
                <a:tc>
                  <a:txBody>
                    <a:bodyPr/>
                    <a:lstStyle/>
                    <a:p>
                      <a:r>
                        <a:rPr lang="cs-CZ" sz="2000" dirty="0">
                          <a:latin typeface="Calibri" panose="020F0502020204030204" pitchFamily="34" charset="0"/>
                          <a:cs typeface="Calibri" panose="020F0502020204030204" pitchFamily="34" charset="0"/>
                        </a:rPr>
                        <a:t>CK</a:t>
                      </a:r>
                    </a:p>
                  </a:txBody>
                  <a:tcPr marL="91445" marR="91445"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&lt; 3.2</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μkat/l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6.7</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11.3</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17.6</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23.6</a:t>
                      </a:r>
                    </a:p>
                  </a:txBody>
                  <a:tcPr marL="91445" marR="91445" marT="45727" marB="45727">
                    <a:solidFill>
                      <a:schemeClr val="accent2">
                        <a:lumMod val="40000"/>
                        <a:lumOff val="60000"/>
                      </a:schemeClr>
                    </a:solidFill>
                  </a:tcPr>
                </a:tc>
                <a:tc>
                  <a:txBody>
                    <a:bodyPr/>
                    <a:lstStyle/>
                    <a:p>
                      <a:pPr algn="ctr"/>
                      <a:r>
                        <a:rPr lang="cs-CZ" sz="2000" dirty="0">
                          <a:latin typeface="Calibri" panose="020F0502020204030204" pitchFamily="34" charset="0"/>
                          <a:cs typeface="Calibri" panose="020F0502020204030204" pitchFamily="34" charset="0"/>
                        </a:rPr>
                        <a:t>13,8</a:t>
                      </a:r>
                    </a:p>
                  </a:txBody>
                  <a:tcPr marL="91445" marR="91445" marT="45727" marB="45727"/>
                </a:tc>
                <a:extLst>
                  <a:ext uri="{0D108BD9-81ED-4DB2-BD59-A6C34878D82A}">
                    <a16:rowId xmlns:a16="http://schemas.microsoft.com/office/drawing/2014/main" val="10002"/>
                  </a:ext>
                </a:extLst>
              </a:tr>
              <a:tr h="370898">
                <a:tc>
                  <a:txBody>
                    <a:bodyPr/>
                    <a:lstStyle/>
                    <a:p>
                      <a:r>
                        <a:rPr lang="cs-CZ" sz="2000" dirty="0">
                          <a:latin typeface="Calibri" panose="020F0502020204030204" pitchFamily="34" charset="0"/>
                          <a:cs typeface="Calibri" panose="020F0502020204030204" pitchFamily="34" charset="0"/>
                        </a:rPr>
                        <a:t>Myoglobin </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&lt; 72</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μg/l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1380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2720</a:t>
                      </a:r>
                    </a:p>
                  </a:txBody>
                  <a:tcPr marL="91445" marR="91445" marT="45727" marB="45727">
                    <a:solidFill>
                      <a:schemeClr val="accent2">
                        <a:lumMod val="40000"/>
                        <a:lumOff val="60000"/>
                      </a:schemeClr>
                    </a:solidFill>
                  </a:tcPr>
                </a:tc>
                <a:tc>
                  <a:txBody>
                    <a:bodyPr/>
                    <a:lstStyle/>
                    <a:p>
                      <a:pPr algn="ctr"/>
                      <a:r>
                        <a:rPr lang="cs-CZ" sz="2000" dirty="0">
                          <a:latin typeface="Calibri" panose="020F0502020204030204" pitchFamily="34" charset="0"/>
                          <a:cs typeface="Calibri" panose="020F0502020204030204" pitchFamily="34" charset="0"/>
                        </a:rPr>
                        <a:t>2310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1700</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630</a:t>
                      </a:r>
                    </a:p>
                  </a:txBody>
                  <a:tcPr marL="91445" marR="91445" marT="45727" marB="45727"/>
                </a:tc>
                <a:extLst>
                  <a:ext uri="{0D108BD9-81ED-4DB2-BD59-A6C34878D82A}">
                    <a16:rowId xmlns:a16="http://schemas.microsoft.com/office/drawing/2014/main" val="10003"/>
                  </a:ext>
                </a:extLst>
              </a:tr>
              <a:tr h="370898">
                <a:tc>
                  <a:txBody>
                    <a:bodyPr/>
                    <a:lstStyle/>
                    <a:p>
                      <a:r>
                        <a:rPr lang="cs-CZ" sz="2000" dirty="0" err="1">
                          <a:latin typeface="Calibri" panose="020F0502020204030204" pitchFamily="34" charset="0"/>
                          <a:cs typeface="Calibri" panose="020F0502020204030204" pitchFamily="34" charset="0"/>
                        </a:rPr>
                        <a:t>hs-cTn</a:t>
                      </a:r>
                      <a:r>
                        <a:rPr lang="cs-CZ" sz="2000" dirty="0">
                          <a:latin typeface="Calibri" panose="020F0502020204030204" pitchFamily="34" charset="0"/>
                          <a:cs typeface="Calibri" panose="020F0502020204030204" pitchFamily="34" charset="0"/>
                        </a:rPr>
                        <a:t>T </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&lt; 14</a:t>
                      </a:r>
                    </a:p>
                  </a:txBody>
                  <a:tcPr marL="91445" marR="91445" marT="45727" marB="45727">
                    <a:solidFill>
                      <a:srgbClr val="C3ECAC"/>
                    </a:solidFill>
                  </a:tcPr>
                </a:tc>
                <a:tc>
                  <a:txBody>
                    <a:bodyPr/>
                    <a:lstStyle/>
                    <a:p>
                      <a:pPr algn="ctr"/>
                      <a:r>
                        <a:rPr lang="cs-CZ" sz="2000" dirty="0">
                          <a:latin typeface="Calibri" panose="020F0502020204030204" pitchFamily="34" charset="0"/>
                          <a:cs typeface="Calibri" panose="020F0502020204030204" pitchFamily="34" charset="0"/>
                        </a:rPr>
                        <a:t>ng/l</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122</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373</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1299</a:t>
                      </a:r>
                    </a:p>
                  </a:txBody>
                  <a:tcPr marL="91445" marR="91445" marT="45727" marB="45727"/>
                </a:tc>
                <a:tc>
                  <a:txBody>
                    <a:bodyPr/>
                    <a:lstStyle/>
                    <a:p>
                      <a:pPr algn="ctr"/>
                      <a:r>
                        <a:rPr lang="cs-CZ" sz="2000" dirty="0">
                          <a:latin typeface="Calibri" panose="020F0502020204030204" pitchFamily="34" charset="0"/>
                          <a:cs typeface="Calibri" panose="020F0502020204030204" pitchFamily="34" charset="0"/>
                        </a:rPr>
                        <a:t>2798</a:t>
                      </a:r>
                    </a:p>
                  </a:txBody>
                  <a:tcPr marL="91445" marR="91445" marT="45727" marB="45727">
                    <a:solidFill>
                      <a:schemeClr val="accent2">
                        <a:lumMod val="40000"/>
                        <a:lumOff val="60000"/>
                      </a:schemeClr>
                    </a:solidFill>
                  </a:tcPr>
                </a:tc>
                <a:tc>
                  <a:txBody>
                    <a:bodyPr/>
                    <a:lstStyle/>
                    <a:p>
                      <a:pPr algn="ctr"/>
                      <a:r>
                        <a:rPr lang="cs-CZ" sz="2000" dirty="0">
                          <a:latin typeface="Calibri" panose="020F0502020204030204" pitchFamily="34" charset="0"/>
                          <a:cs typeface="Calibri" panose="020F0502020204030204" pitchFamily="34" charset="0"/>
                        </a:rPr>
                        <a:t>1421</a:t>
                      </a:r>
                    </a:p>
                  </a:txBody>
                  <a:tcPr marL="91445" marR="91445" marT="45727" marB="45727"/>
                </a:tc>
                <a:extLst>
                  <a:ext uri="{0D108BD9-81ED-4DB2-BD59-A6C34878D82A}">
                    <a16:rowId xmlns:a16="http://schemas.microsoft.com/office/drawing/2014/main" val="10004"/>
                  </a:ext>
                </a:extLst>
              </a:tr>
            </a:tbl>
          </a:graphicData>
        </a:graphic>
      </p:graphicFrame>
      <p:sp>
        <p:nvSpPr>
          <p:cNvPr id="8" name="TPAnswers"/>
          <p:cNvSpPr txBox="1">
            <a:spLocks noChangeArrowheads="1"/>
          </p:cNvSpPr>
          <p:nvPr>
            <p:custDataLst>
              <p:tags r:id="rId1"/>
            </p:custDataLst>
          </p:nvPr>
        </p:nvSpPr>
        <p:spPr bwMode="auto">
          <a:xfrm>
            <a:off x="468313" y="4581525"/>
            <a:ext cx="46085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8650" indent="-51435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800"/>
              </a:spcBef>
              <a:buFont typeface="Arial" panose="020B0604020202020204" pitchFamily="34" charset="0"/>
              <a:buAutoNum type="arabicPeriod"/>
            </a:pPr>
            <a:r>
              <a:rPr lang="en-GB" altLang="cs-CZ" sz="2800" b="0" dirty="0" smtClean="0">
                <a:solidFill>
                  <a:schemeClr val="tx1"/>
                </a:solidFill>
                <a:latin typeface="Calibri" panose="020F0502020204030204" pitchFamily="34" charset="0"/>
                <a:cs typeface="Calibri" panose="020F0502020204030204" pitchFamily="34" charset="0"/>
              </a:rPr>
              <a:t>Yes</a:t>
            </a:r>
          </a:p>
          <a:p>
            <a:pPr>
              <a:spcBef>
                <a:spcPts val="1800"/>
              </a:spcBef>
              <a:buFont typeface="Arial" panose="020B0604020202020204" pitchFamily="34" charset="0"/>
              <a:buAutoNum type="arabicPeriod"/>
            </a:pPr>
            <a:r>
              <a:rPr lang="cs-CZ" altLang="cs-CZ" sz="2800" b="0" dirty="0" smtClean="0">
                <a:solidFill>
                  <a:schemeClr val="tx1"/>
                </a:solidFill>
                <a:latin typeface="Calibri" panose="020F0502020204030204" pitchFamily="34" charset="0"/>
                <a:cs typeface="Calibri" panose="020F0502020204030204" pitchFamily="34" charset="0"/>
              </a:rPr>
              <a:t>No</a:t>
            </a:r>
            <a:endParaRPr lang="cs-CZ" altLang="cs-CZ" sz="2800" b="0" dirty="0">
              <a:solidFill>
                <a:schemeClr val="tx1"/>
              </a:solidFill>
              <a:latin typeface="Calibri" panose="020F0502020204030204" pitchFamily="34" charset="0"/>
              <a:cs typeface="Calibri" panose="020F0502020204030204" pitchFamily="34" charset="0"/>
            </a:endParaRPr>
          </a:p>
        </p:txBody>
      </p:sp>
      <p:cxnSp>
        <p:nvCxnSpPr>
          <p:cNvPr id="4" name="Přímá spojnice se šipkou 3"/>
          <p:cNvCxnSpPr/>
          <p:nvPr/>
        </p:nvCxnSpPr>
        <p:spPr>
          <a:xfrm flipV="1">
            <a:off x="4643438" y="4149080"/>
            <a:ext cx="0" cy="43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8">
                                            <p:txEl>
                                              <p:pRg st="0" end="0"/>
                                            </p:txEl>
                                          </p:spTgt>
                                        </p:tgtEl>
                                        <p:attrNameLst>
                                          <p:attrName>style.color</p:attrName>
                                        </p:attrNameLst>
                                      </p:cBhvr>
                                      <p:to>
                                        <p:clrVal>
                                          <a:srgbClr val="669900"/>
                                        </p:clrVal>
                                      </p:to>
                                    </p:set>
                                    <p:set>
                                      <p:cBhvr>
                                        <p:cTn id="19" dur="500" fill="hold"/>
                                        <p:tgtEl>
                                          <p:spTgt spid="8">
                                            <p:txEl>
                                              <p:pRg st="0" end="0"/>
                                            </p:txEl>
                                          </p:spTgt>
                                        </p:tgtEl>
                                        <p:attrNameLst>
                                          <p:attrName>fillcolor</p:attrName>
                                        </p:attrNameLst>
                                      </p:cBhvr>
                                      <p:to>
                                        <p:clrVal>
                                          <a:srgbClr val="669900"/>
                                        </p:clrVal>
                                      </p:to>
                                    </p:set>
                                    <p:set>
                                      <p:cBhvr>
                                        <p:cTn id="20"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95288" y="466725"/>
            <a:ext cx="8353425" cy="1039813"/>
          </a:xfrm>
        </p:spPr>
        <p:txBody>
          <a:bodyPr wrap="square" numCol="1" anchorCtr="0" compatLnSpc="1">
            <a:prstTxWarp prst="textNoShape">
              <a:avLst/>
            </a:prstTxWarp>
            <a:normAutofit/>
          </a:bodyPr>
          <a:lstStyle/>
          <a:p>
            <a:r>
              <a:rPr lang="en-GB" sz="4000" b="1" cap="none" noProof="0">
                <a:solidFill>
                  <a:schemeClr val="tx1"/>
                </a:solidFill>
                <a:latin typeface="Calibri Light" panose="020F0302020204030204" pitchFamily="34" charset="0"/>
                <a:cs typeface="Calibri Light" panose="020F0302020204030204" pitchFamily="34" charset="0"/>
              </a:rPr>
              <a:t>Initial laboratory tests – biochemistry </a:t>
            </a:r>
          </a:p>
        </p:txBody>
      </p:sp>
      <p:graphicFrame>
        <p:nvGraphicFramePr>
          <p:cNvPr id="7" name="Tabulka 6"/>
          <p:cNvGraphicFramePr>
            <a:graphicFrameLocks noGrp="1"/>
          </p:cNvGraphicFramePr>
          <p:nvPr>
            <p:extLst>
              <p:ext uri="{D42A27DB-BD31-4B8C-83A1-F6EECF244321}">
                <p14:modId xmlns:p14="http://schemas.microsoft.com/office/powerpoint/2010/main" val="3968707153"/>
              </p:ext>
            </p:extLst>
          </p:nvPr>
        </p:nvGraphicFramePr>
        <p:xfrm>
          <a:off x="1403648" y="1862037"/>
          <a:ext cx="6408713" cy="4705347"/>
        </p:xfrm>
        <a:graphic>
          <a:graphicData uri="http://schemas.openxmlformats.org/drawingml/2006/table">
            <a:tbl>
              <a:tblPr firstRow="1" bandRow="1">
                <a:tableStyleId>{5C22544A-7EE6-4342-B048-85BDC9FD1C3A}</a:tableStyleId>
              </a:tblPr>
              <a:tblGrid>
                <a:gridCol w="2294371">
                  <a:extLst>
                    <a:ext uri="{9D8B030D-6E8A-4147-A177-3AD203B41FA5}">
                      <a16:colId xmlns:a16="http://schemas.microsoft.com/office/drawing/2014/main" val="20000"/>
                    </a:ext>
                  </a:extLst>
                </a:gridCol>
                <a:gridCol w="2057171">
                  <a:extLst>
                    <a:ext uri="{9D8B030D-6E8A-4147-A177-3AD203B41FA5}">
                      <a16:colId xmlns:a16="http://schemas.microsoft.com/office/drawing/2014/main" val="20001"/>
                    </a:ext>
                  </a:extLst>
                </a:gridCol>
                <a:gridCol w="2057171">
                  <a:extLst>
                    <a:ext uri="{9D8B030D-6E8A-4147-A177-3AD203B41FA5}">
                      <a16:colId xmlns:a16="http://schemas.microsoft.com/office/drawing/2014/main" val="20002"/>
                    </a:ext>
                  </a:extLst>
                </a:gridCol>
              </a:tblGrid>
              <a:tr h="4378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41" marR="91441" marT="45730" marB="45730"/>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41" marR="91441" marT="45730" marB="45730"/>
                </a:tc>
                <a:extLst>
                  <a:ext uri="{0D108BD9-81ED-4DB2-BD59-A6C34878D82A}">
                    <a16:rowId xmlns:a16="http://schemas.microsoft.com/office/drawing/2014/main" val="10000"/>
                  </a:ext>
                </a:extLst>
              </a:tr>
              <a:tr h="396273">
                <a:tc>
                  <a:txBody>
                    <a:bodyPr/>
                    <a:lstStyle/>
                    <a:p>
                      <a:r>
                        <a:rPr lang="cs-CZ" sz="2000" dirty="0">
                          <a:latin typeface="Calibri" panose="020F0502020204030204" pitchFamily="34" charset="0"/>
                          <a:cs typeface="Calibri" panose="020F0502020204030204" pitchFamily="34" charset="0"/>
                        </a:rPr>
                        <a:t>Total bilirubin</a:t>
                      </a:r>
                      <a:endParaRPr lang="cs-CZ" sz="2000" baseline="-25000" dirty="0">
                        <a:latin typeface="Calibri" panose="020F0502020204030204" pitchFamily="34" charset="0"/>
                        <a:cs typeface="Calibri" panose="020F0502020204030204" pitchFamily="34" charset="0"/>
                      </a:endParaRPr>
                    </a:p>
                  </a:txBody>
                  <a:tcPr marL="91441" marR="91441" marT="45730" marB="45730">
                    <a:solidFill>
                      <a:srgbClr val="D0D8E8"/>
                    </a:solidFill>
                  </a:tcPr>
                </a:tc>
                <a:tc>
                  <a:txBody>
                    <a:bodyPr/>
                    <a:lstStyle/>
                    <a:p>
                      <a:pPr algn="ctr"/>
                      <a:r>
                        <a:rPr lang="cs-CZ" sz="2000" dirty="0">
                          <a:latin typeface="Calibri" panose="020F0502020204030204" pitchFamily="34" charset="0"/>
                          <a:cs typeface="Calibri" panose="020F0502020204030204" pitchFamily="34" charset="0"/>
                        </a:rPr>
                        <a:t>160</a:t>
                      </a:r>
                    </a:p>
                  </a:txBody>
                  <a:tcPr marL="91441" marR="91441" marT="45730" marB="45730">
                    <a:solidFill>
                      <a:srgbClr val="FF9999"/>
                    </a:solidFill>
                  </a:tcPr>
                </a:tc>
                <a:tc>
                  <a:txBody>
                    <a:bodyPr/>
                    <a:lstStyle/>
                    <a:p>
                      <a:pPr algn="ctr"/>
                      <a:r>
                        <a:rPr lang="cs-CZ" sz="2000" dirty="0">
                          <a:latin typeface="Calibri" panose="020F0502020204030204" pitchFamily="34" charset="0"/>
                          <a:cs typeface="Calibri" panose="020F0502020204030204" pitchFamily="34" charset="0"/>
                        </a:rPr>
                        <a:t>µmol/l</a:t>
                      </a:r>
                    </a:p>
                  </a:txBody>
                  <a:tcPr marL="91441" marR="91441" marT="45730" marB="45730">
                    <a:solidFill>
                      <a:srgbClr val="D0D8E8"/>
                    </a:solidFill>
                  </a:tcPr>
                </a:tc>
                <a:extLst>
                  <a:ext uri="{0D108BD9-81ED-4DB2-BD59-A6C34878D82A}">
                    <a16:rowId xmlns:a16="http://schemas.microsoft.com/office/drawing/2014/main" val="10001"/>
                  </a:ext>
                </a:extLst>
              </a:tr>
              <a:tr h="396273">
                <a:tc>
                  <a:txBody>
                    <a:bodyPr/>
                    <a:lstStyle/>
                    <a:p>
                      <a:r>
                        <a:rPr lang="cs-CZ" sz="2000" dirty="0">
                          <a:latin typeface="Calibri" panose="020F0502020204030204" pitchFamily="34" charset="0"/>
                          <a:cs typeface="Calibri" panose="020F0502020204030204" pitchFamily="34" charset="0"/>
                        </a:rPr>
                        <a:t>Bilirubin </a:t>
                      </a:r>
                      <a:r>
                        <a:rPr lang="cs-CZ" sz="2000" dirty="0" err="1">
                          <a:latin typeface="Calibri" panose="020F0502020204030204" pitchFamily="34" charset="0"/>
                          <a:cs typeface="Calibri" panose="020F0502020204030204" pitchFamily="34" charset="0"/>
                        </a:rPr>
                        <a:t>conjugated</a:t>
                      </a:r>
                      <a:endParaRPr lang="cs-CZ" sz="2000" dirty="0">
                        <a:latin typeface="Calibri" panose="020F0502020204030204" pitchFamily="34" charset="0"/>
                        <a:cs typeface="Calibri" panose="020F0502020204030204" pitchFamily="34" charset="0"/>
                      </a:endParaRP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8.4</a:t>
                      </a:r>
                    </a:p>
                  </a:txBody>
                  <a:tcPr marL="91441" marR="91441" marT="45730" marB="45730">
                    <a:solidFill>
                      <a:srgbClr val="FFCCCC"/>
                    </a:solidFill>
                  </a:tcPr>
                </a:tc>
                <a:tc>
                  <a:txBody>
                    <a:bodyPr/>
                    <a:lstStyle/>
                    <a:p>
                      <a:pPr algn="ctr"/>
                      <a:r>
                        <a:rPr lang="cs-CZ" sz="2000" dirty="0">
                          <a:latin typeface="Calibri" panose="020F0502020204030204" pitchFamily="34" charset="0"/>
                          <a:cs typeface="Calibri" panose="020F0502020204030204" pitchFamily="34" charset="0"/>
                        </a:rPr>
                        <a:t>µmol/l</a:t>
                      </a:r>
                    </a:p>
                  </a:txBody>
                  <a:tcPr marL="91441" marR="91441" marT="45730" marB="45730"/>
                </a:tc>
                <a:extLst>
                  <a:ext uri="{0D108BD9-81ED-4DB2-BD59-A6C34878D82A}">
                    <a16:rowId xmlns:a16="http://schemas.microsoft.com/office/drawing/2014/main" val="10002"/>
                  </a:ext>
                </a:extLst>
              </a:tr>
              <a:tr h="396273">
                <a:tc>
                  <a:txBody>
                    <a:bodyPr/>
                    <a:lstStyle/>
                    <a:p>
                      <a:r>
                        <a:rPr lang="cs-CZ" sz="2000" dirty="0">
                          <a:latin typeface="Calibri" panose="020F0502020204030204" pitchFamily="34" charset="0"/>
                          <a:cs typeface="Calibri" panose="020F0502020204030204" pitchFamily="34" charset="0"/>
                        </a:rPr>
                        <a:t>AST</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2.16</a:t>
                      </a:r>
                    </a:p>
                  </a:txBody>
                  <a:tcPr marL="91441" marR="91441" marT="45730" marB="45730">
                    <a:solidFill>
                      <a:srgbClr val="FF9999"/>
                    </a:solidFill>
                  </a:tcPr>
                </a:tc>
                <a:tc>
                  <a:txBody>
                    <a:bodyPr/>
                    <a:lstStyle/>
                    <a:p>
                      <a:pPr algn="ctr"/>
                      <a:r>
                        <a:rPr lang="cs-CZ" sz="2000" dirty="0">
                          <a:latin typeface="Calibri" panose="020F0502020204030204" pitchFamily="34" charset="0"/>
                          <a:cs typeface="Calibri" panose="020F0502020204030204" pitchFamily="34" charset="0"/>
                        </a:rPr>
                        <a:t>µkat/l</a:t>
                      </a:r>
                    </a:p>
                  </a:txBody>
                  <a:tcPr marL="91441" marR="91441" marT="45730" marB="45730"/>
                </a:tc>
                <a:extLst>
                  <a:ext uri="{0D108BD9-81ED-4DB2-BD59-A6C34878D82A}">
                    <a16:rowId xmlns:a16="http://schemas.microsoft.com/office/drawing/2014/main" val="10003"/>
                  </a:ext>
                </a:extLst>
              </a:tr>
              <a:tr h="39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ALT</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0.37</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µkat/l</a:t>
                      </a:r>
                    </a:p>
                  </a:txBody>
                  <a:tcPr marL="91441" marR="91441" marT="45730" marB="45730"/>
                </a:tc>
                <a:extLst>
                  <a:ext uri="{0D108BD9-81ED-4DB2-BD59-A6C34878D82A}">
                    <a16:rowId xmlns:a16="http://schemas.microsoft.com/office/drawing/2014/main" val="10004"/>
                  </a:ext>
                </a:extLst>
              </a:tr>
              <a:tr h="396273">
                <a:tc>
                  <a:txBody>
                    <a:bodyPr/>
                    <a:lstStyle/>
                    <a:p>
                      <a:r>
                        <a:rPr lang="cs-CZ" sz="2000" dirty="0">
                          <a:latin typeface="Calibri" panose="020F0502020204030204" pitchFamily="34" charset="0"/>
                          <a:cs typeface="Calibri" panose="020F0502020204030204" pitchFamily="34" charset="0"/>
                        </a:rPr>
                        <a:t>Urea</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9.0</a:t>
                      </a:r>
                    </a:p>
                  </a:txBody>
                  <a:tcPr marL="91441" marR="91441" marT="45730" marB="45730">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41" marR="91441" marT="45730" marB="45730"/>
                </a:tc>
                <a:extLst>
                  <a:ext uri="{0D108BD9-81ED-4DB2-BD59-A6C34878D82A}">
                    <a16:rowId xmlns:a16="http://schemas.microsoft.com/office/drawing/2014/main" val="10005"/>
                  </a:ext>
                </a:extLst>
              </a:tr>
              <a:tr h="396273">
                <a:tc>
                  <a:txBody>
                    <a:bodyPr/>
                    <a:lstStyle/>
                    <a:p>
                      <a:r>
                        <a:rPr lang="cs-CZ" sz="2000" dirty="0">
                          <a:latin typeface="Calibri" panose="020F0502020204030204" pitchFamily="34" charset="0"/>
                          <a:cs typeface="Calibri" panose="020F0502020204030204" pitchFamily="34" charset="0"/>
                        </a:rPr>
                        <a:t>Creatinine </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34</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µmol/l</a:t>
                      </a:r>
                    </a:p>
                  </a:txBody>
                  <a:tcPr marL="91441" marR="91441" marT="45730" marB="45730"/>
                </a:tc>
                <a:extLst>
                  <a:ext uri="{0D108BD9-81ED-4DB2-BD59-A6C34878D82A}">
                    <a16:rowId xmlns:a16="http://schemas.microsoft.com/office/drawing/2014/main" val="10006"/>
                  </a:ext>
                </a:extLst>
              </a:tr>
              <a:tr h="396273">
                <a:tc>
                  <a:txBody>
                    <a:bodyPr/>
                    <a:lstStyle/>
                    <a:p>
                      <a:r>
                        <a:rPr lang="cs-CZ" sz="2000" dirty="0">
                          <a:latin typeface="Calibri" panose="020F0502020204030204" pitchFamily="34" charset="0"/>
                          <a:cs typeface="Calibri" panose="020F0502020204030204" pitchFamily="34" charset="0"/>
                        </a:rPr>
                        <a:t>CRP</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24</a:t>
                      </a:r>
                    </a:p>
                  </a:txBody>
                  <a:tcPr marL="91441" marR="91441" marT="45730" marB="45730">
                    <a:solidFill>
                      <a:srgbClr val="FFCCCC"/>
                    </a:solidFill>
                  </a:tcPr>
                </a:tc>
                <a:tc>
                  <a:txBody>
                    <a:bodyPr/>
                    <a:lstStyle/>
                    <a:p>
                      <a:pPr algn="ctr"/>
                      <a:r>
                        <a:rPr lang="cs-CZ" sz="2000" dirty="0">
                          <a:latin typeface="Calibri" panose="020F0502020204030204" pitchFamily="34" charset="0"/>
                          <a:cs typeface="Calibri" panose="020F0502020204030204" pitchFamily="34" charset="0"/>
                        </a:rPr>
                        <a:t>mg/l</a:t>
                      </a:r>
                    </a:p>
                  </a:txBody>
                  <a:tcPr marL="91441" marR="91441" marT="45730" marB="45730"/>
                </a:tc>
                <a:extLst>
                  <a:ext uri="{0D108BD9-81ED-4DB2-BD59-A6C34878D82A}">
                    <a16:rowId xmlns:a16="http://schemas.microsoft.com/office/drawing/2014/main" val="10007"/>
                  </a:ext>
                </a:extLst>
              </a:tr>
              <a:tr h="396273">
                <a:tc>
                  <a:txBody>
                    <a:bodyPr/>
                    <a:lstStyle/>
                    <a:p>
                      <a:r>
                        <a:rPr lang="en-GB" sz="2000" noProof="0" dirty="0" err="1" smtClean="0">
                          <a:latin typeface="Calibri" panose="020F0502020204030204" pitchFamily="34" charset="0"/>
                          <a:cs typeface="Calibri" panose="020F0502020204030204" pitchFamily="34" charset="0"/>
                        </a:rPr>
                        <a:t>Procalcitonin</a:t>
                      </a:r>
                      <a:r>
                        <a:rPr lang="cs-CZ" sz="2000" dirty="0" smtClean="0">
                          <a:latin typeface="Calibri" panose="020F0502020204030204" pitchFamily="34" charset="0"/>
                          <a:cs typeface="Calibri" panose="020F0502020204030204" pitchFamily="34" charset="0"/>
                        </a:rPr>
                        <a:t> </a:t>
                      </a:r>
                      <a:endParaRPr lang="cs-CZ" sz="2000" dirty="0">
                        <a:latin typeface="Calibri" panose="020F0502020204030204" pitchFamily="34" charset="0"/>
                        <a:cs typeface="Calibri" panose="020F0502020204030204" pitchFamily="34" charset="0"/>
                      </a:endParaRP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90.2</a:t>
                      </a:r>
                    </a:p>
                  </a:txBody>
                  <a:tcPr marL="91441" marR="91441" marT="45730" marB="45730">
                    <a:solidFill>
                      <a:srgbClr val="FF9999"/>
                    </a:solidFill>
                  </a:tcPr>
                </a:tc>
                <a:tc>
                  <a:txBody>
                    <a:bodyPr/>
                    <a:lstStyle/>
                    <a:p>
                      <a:pPr algn="ctr"/>
                      <a:r>
                        <a:rPr lang="cs-CZ" sz="2000" dirty="0">
                          <a:latin typeface="Calibri" panose="020F0502020204030204" pitchFamily="34" charset="0"/>
                          <a:cs typeface="Calibri" panose="020F0502020204030204" pitchFamily="34" charset="0"/>
                        </a:rPr>
                        <a:t>µg/l</a:t>
                      </a:r>
                    </a:p>
                  </a:txBody>
                  <a:tcPr marL="91441" marR="91441" marT="45730" marB="45730"/>
                </a:tc>
                <a:extLst>
                  <a:ext uri="{0D108BD9-81ED-4DB2-BD59-A6C34878D82A}">
                    <a16:rowId xmlns:a16="http://schemas.microsoft.com/office/drawing/2014/main" val="10008"/>
                  </a:ext>
                </a:extLst>
              </a:tr>
              <a:tr h="396273">
                <a:tc>
                  <a:txBody>
                    <a:bodyPr/>
                    <a:lstStyle/>
                    <a:p>
                      <a:r>
                        <a:rPr lang="cs-CZ" sz="2000" dirty="0">
                          <a:latin typeface="Calibri" panose="020F0502020204030204" pitchFamily="34" charset="0"/>
                          <a:cs typeface="Calibri" panose="020F0502020204030204" pitchFamily="34" charset="0"/>
                        </a:rPr>
                        <a:t>Lactate</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1.88</a:t>
                      </a:r>
                    </a:p>
                  </a:txBody>
                  <a:tcPr marL="91441" marR="91441" marT="45730" marB="45730"/>
                </a:tc>
                <a:tc>
                  <a:txBody>
                    <a:bodyPr/>
                    <a:lstStyle/>
                    <a:p>
                      <a:pPr algn="ctr"/>
                      <a:r>
                        <a:rPr lang="cs-CZ" sz="2000" dirty="0">
                          <a:latin typeface="Calibri" panose="020F0502020204030204" pitchFamily="34" charset="0"/>
                          <a:cs typeface="Calibri" panose="020F0502020204030204" pitchFamily="34" charset="0"/>
                        </a:rPr>
                        <a:t>mmol/l</a:t>
                      </a:r>
                    </a:p>
                  </a:txBody>
                  <a:tcPr marL="91441" marR="91441" marT="45730" marB="45730"/>
                </a:tc>
                <a:extLst>
                  <a:ext uri="{0D108BD9-81ED-4DB2-BD59-A6C34878D82A}">
                    <a16:rowId xmlns:a16="http://schemas.microsoft.com/office/drawing/2014/main" val="10009"/>
                  </a:ext>
                </a:extLst>
              </a:tr>
              <a:tr h="701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Urine chemically + sediment</a:t>
                      </a:r>
                    </a:p>
                  </a:txBody>
                  <a:tcPr marL="91441" marR="91441" marT="45730" marB="4573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solidFill>
                            <a:srgbClr val="C00000"/>
                          </a:solidFill>
                          <a:latin typeface="Calibri" panose="020F0502020204030204" pitchFamily="34" charset="0"/>
                          <a:cs typeface="Calibri" panose="020F0502020204030204" pitchFamily="34" charset="0"/>
                        </a:rPr>
                        <a:t>protein 2, ketone bodies 2, blood 3, </a:t>
                      </a:r>
                      <a:r>
                        <a:rPr lang="cs-CZ" sz="2000" baseline="0" dirty="0" err="1">
                          <a:solidFill>
                            <a:srgbClr val="C00000"/>
                          </a:solidFill>
                          <a:latin typeface="Calibri" panose="020F0502020204030204" pitchFamily="34" charset="0"/>
                          <a:cs typeface="Calibri" panose="020F0502020204030204" pitchFamily="34" charset="0"/>
                        </a:rPr>
                        <a:t>leukocytes</a:t>
                      </a:r>
                      <a:r>
                        <a:rPr lang="cs-CZ" sz="2000" baseline="0" dirty="0">
                          <a:solidFill>
                            <a:srgbClr val="C00000"/>
                          </a:solidFill>
                          <a:latin typeface="Calibri" panose="020F0502020204030204" pitchFamily="34" charset="0"/>
                          <a:cs typeface="Calibri" panose="020F0502020204030204" pitchFamily="34" charset="0"/>
                        </a:rPr>
                        <a:t> </a:t>
                      </a:r>
                      <a:r>
                        <a:rPr lang="cs-CZ" sz="2000" dirty="0">
                          <a:solidFill>
                            <a:srgbClr val="C00000"/>
                          </a:solidFill>
                          <a:latin typeface="Calibri" panose="020F0502020204030204" pitchFamily="34" charset="0"/>
                          <a:cs typeface="Calibri" panose="020F0502020204030204" pitchFamily="34" charset="0"/>
                        </a:rPr>
                        <a:t>27/µl</a:t>
                      </a:r>
                      <a:r>
                        <a:rPr lang="cs-CZ" sz="2000" dirty="0">
                          <a:latin typeface="Calibri" panose="020F0502020204030204" pitchFamily="34" charset="0"/>
                          <a:cs typeface="Calibri" panose="020F0502020204030204" pitchFamily="34" charset="0"/>
                        </a:rPr>
                        <a:t>, erythrocytes 1/µl</a:t>
                      </a:r>
                    </a:p>
                  </a:txBody>
                  <a:tcPr marL="91441" marR="91441" marT="45730" marB="45730"/>
                </a:tc>
                <a:tc hMerge="1">
                  <a:txBody>
                    <a:bodyPr/>
                    <a:lstStyle/>
                    <a:p>
                      <a:endParaRPr lang="cs-CZ" dirty="0"/>
                    </a:p>
                  </a:txBody>
                  <a:tcPr marL="91452" marR="91452" marT="45730" marB="45730"/>
                </a:tc>
                <a:extLst>
                  <a:ext uri="{0D108BD9-81ED-4DB2-BD59-A6C34878D82A}">
                    <a16:rowId xmlns:a16="http://schemas.microsoft.com/office/drawing/2014/main" val="10010"/>
                  </a:ext>
                </a:extLst>
              </a:tr>
            </a:tbl>
          </a:graphicData>
        </a:graphic>
      </p:graphicFrame>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6</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2400"/>
              </a:spcBef>
              <a:buFont typeface="Arial" panose="020B0604020202020204" pitchFamily="34" charset="0"/>
              <a:buNone/>
            </a:pPr>
            <a:r>
              <a:rPr lang="en-GB" altLang="cs-CZ" sz="2800" dirty="0">
                <a:latin typeface="Calibri" panose="020F0502020204030204" pitchFamily="34" charset="0"/>
                <a:cs typeface="Calibri" panose="020F0502020204030204" pitchFamily="34" charset="0"/>
              </a:rPr>
              <a:t>Patient had an acute non-Q myocardial infarction </a:t>
            </a:r>
            <a:br>
              <a:rPr lang="en-GB" altLang="cs-CZ" sz="2800" dirty="0">
                <a:latin typeface="Calibri" panose="020F0502020204030204" pitchFamily="34" charset="0"/>
                <a:cs typeface="Calibri" panose="020F0502020204030204" pitchFamily="34" charset="0"/>
              </a:rPr>
            </a:br>
            <a:r>
              <a:rPr lang="en-GB" altLang="cs-CZ" sz="2800" dirty="0">
                <a:latin typeface="Calibri" panose="020F0502020204030204" pitchFamily="34" charset="0"/>
                <a:cs typeface="Calibri" panose="020F0502020204030204" pitchFamily="34" charset="0"/>
              </a:rPr>
              <a:t>Type 2 in the acute state: infarction caused by ischaemic imbalance – according to the 4th universal definition of MI (European Society of Cardiology Guidelines).</a:t>
            </a:r>
            <a:endParaRPr lang="en-GB" altLang="cs-CZ" sz="2800" dirty="0">
              <a:solidFill>
                <a:schemeClr val="tx1"/>
              </a:solidFill>
              <a:latin typeface="Calibri" panose="020F0502020204030204" pitchFamily="34" charset="0"/>
              <a:cs typeface="Calibri" panose="020F0502020204030204" pitchFamily="34" charset="0"/>
            </a:endParaRPr>
          </a:p>
          <a:p>
            <a:pPr marL="114300" indent="0">
              <a:spcBef>
                <a:spcPts val="24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The cause was myocardial </a:t>
            </a:r>
            <a:r>
              <a:rPr lang="en-GB" altLang="cs-CZ" sz="2800" dirty="0" err="1">
                <a:solidFill>
                  <a:schemeClr val="tx1"/>
                </a:solidFill>
                <a:latin typeface="Calibri" panose="020F0502020204030204" pitchFamily="34" charset="0"/>
                <a:cs typeface="Calibri" panose="020F0502020204030204" pitchFamily="34" charset="0"/>
              </a:rPr>
              <a:t>hypoperfusion</a:t>
            </a:r>
            <a:r>
              <a:rPr lang="en-GB" altLang="cs-CZ" sz="2800" dirty="0">
                <a:solidFill>
                  <a:schemeClr val="tx1"/>
                </a:solidFill>
                <a:latin typeface="Calibri" panose="020F0502020204030204" pitchFamily="34" charset="0"/>
                <a:cs typeface="Calibri" panose="020F0502020204030204" pitchFamily="34" charset="0"/>
              </a:rPr>
              <a:t> during dehydration and hypotension, not occlusion of a large branch of the coronary artery.</a:t>
            </a:r>
          </a:p>
          <a:p>
            <a:pPr marL="114300" indent="0">
              <a:spcBef>
                <a:spcPts val="1200"/>
              </a:spcBef>
              <a:buFont typeface="Arial" panose="020B0604020202020204" pitchFamily="34" charset="0"/>
              <a:buNone/>
            </a:pPr>
            <a:endParaRPr lang="cs-CZ" altLang="cs-CZ"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Further fate of the patient</a:t>
            </a:r>
          </a:p>
        </p:txBody>
      </p:sp>
      <p:sp>
        <p:nvSpPr>
          <p:cNvPr id="45059" name="Rectangle 3"/>
          <p:cNvSpPr>
            <a:spLocks noGrp="1" noChangeArrowheads="1"/>
          </p:cNvSpPr>
          <p:nvPr>
            <p:ph type="body" idx="1"/>
          </p:nvPr>
        </p:nvSpPr>
        <p:spPr>
          <a:xfrm>
            <a:off x="468313" y="1916113"/>
            <a:ext cx="8496300" cy="4392612"/>
          </a:xfrm>
        </p:spPr>
        <p:txBody>
          <a:bodyPr/>
          <a:lstStyle/>
          <a:p>
            <a:pPr marL="446088" indent="-430213">
              <a:spcBef>
                <a:spcPts val="1200"/>
              </a:spcBef>
              <a:buFont typeface="Arial" charset="0"/>
              <a:buChar char="•"/>
              <a:tabLst>
                <a:tab pos="446088" algn="l"/>
              </a:tabLst>
              <a:defRPr/>
            </a:pPr>
            <a:r>
              <a:rPr lang="cs-CZ" sz="2800" dirty="0">
                <a:solidFill>
                  <a:schemeClr val="tx1"/>
                </a:solidFill>
                <a:latin typeface="Calibri" panose="020F0502020204030204" pitchFamily="34" charset="0"/>
                <a:cs typeface="Calibri" panose="020F0502020204030204" pitchFamily="34" charset="0"/>
              </a:rPr>
              <a:t>Patient introduced to fractionated insulin administration by pen. </a:t>
            </a:r>
          </a:p>
          <a:p>
            <a:pPr marL="446088" indent="-430213">
              <a:spcBef>
                <a:spcPts val="1200"/>
              </a:spcBef>
              <a:buFont typeface="Arial" charset="0"/>
              <a:buChar char="•"/>
              <a:tabLst>
                <a:tab pos="446088" algn="l"/>
              </a:tabLst>
              <a:defRPr/>
            </a:pPr>
            <a:r>
              <a:rPr lang="cs-CZ" sz="2800" dirty="0">
                <a:solidFill>
                  <a:schemeClr val="tx1"/>
                </a:solidFill>
                <a:latin typeface="Calibri" panose="020F0502020204030204" pitchFamily="34" charset="0"/>
                <a:cs typeface="Calibri" panose="020F0502020204030204" pitchFamily="34" charset="0"/>
              </a:rPr>
              <a:t>For paroxysmal atrial fibrillation with a tendency </a:t>
            </a:r>
            <a:br>
              <a:rPr lang="cs-CZ" sz="2800" dirty="0">
                <a:solidFill>
                  <a:schemeClr val="tx1"/>
                </a:solidFill>
                <a:latin typeface="Calibri" panose="020F0502020204030204" pitchFamily="34" charset="0"/>
                <a:cs typeface="Calibri" panose="020F0502020204030204" pitchFamily="34" charset="0"/>
              </a:rPr>
            </a:br>
            <a:r>
              <a:rPr lang="cs-CZ" sz="2800" dirty="0">
                <a:solidFill>
                  <a:schemeClr val="tx1"/>
                </a:solidFill>
                <a:latin typeface="Calibri" panose="020F0502020204030204" pitchFamily="34" charset="0"/>
                <a:cs typeface="Calibri" panose="020F0502020204030204" pitchFamily="34" charset="0"/>
              </a:rPr>
              <a:t>to rapid ventricular response, beta-</a:t>
            </a:r>
            <a:r>
              <a:rPr lang="cs-CZ" sz="2800" dirty="0" err="1">
                <a:solidFill>
                  <a:schemeClr val="tx1"/>
                </a:solidFill>
                <a:latin typeface="Calibri" panose="020F0502020204030204" pitchFamily="34" charset="0"/>
                <a:cs typeface="Calibri" panose="020F0502020204030204" pitchFamily="34" charset="0"/>
              </a:rPr>
              <a:t>blocker</a:t>
            </a:r>
            <a:r>
              <a:rPr lang="cs-CZ" sz="2800" dirty="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therapy was enhanced. </a:t>
            </a:r>
          </a:p>
          <a:p>
            <a:pPr marL="446088" indent="-430213">
              <a:spcBef>
                <a:spcPts val="1200"/>
              </a:spcBef>
              <a:buFont typeface="Arial" charset="0"/>
              <a:buChar char="•"/>
              <a:tabLst>
                <a:tab pos="446088" algn="l"/>
              </a:tabLst>
              <a:defRPr/>
            </a:pPr>
            <a:r>
              <a:rPr lang="en-GB" sz="2800" dirty="0" smtClean="0">
                <a:solidFill>
                  <a:schemeClr val="tx1"/>
                </a:solidFill>
                <a:latin typeface="Calibri" panose="020F0502020204030204" pitchFamily="34" charset="0"/>
                <a:cs typeface="Calibri" panose="020F0502020204030204" pitchFamily="34" charset="0"/>
              </a:rPr>
              <a:t>The patient was discharged home after 16 days of hospitalization and transferred to outpatient diabetes care. </a:t>
            </a:r>
          </a:p>
          <a:p>
            <a:pPr>
              <a:spcBef>
                <a:spcPts val="1200"/>
              </a:spcBef>
              <a:buFont typeface="Arial" charset="0"/>
              <a:buChar char="•"/>
              <a:defRPr/>
            </a:pPr>
            <a:endParaRPr lang="cs-CZ" sz="2800" dirty="0">
              <a:latin typeface="Calibri" panose="020F0502020204030204" pitchFamily="34" charset="0"/>
              <a:cs typeface="Calibri" panose="020F0502020204030204" pitchFamily="34" charset="0"/>
            </a:endParaRPr>
          </a:p>
          <a:p>
            <a:pPr marL="114300" indent="0">
              <a:spcBef>
                <a:spcPts val="1200"/>
              </a:spcBef>
              <a:buFont typeface="Arial" charset="0"/>
              <a:buNone/>
              <a:defRPr/>
            </a:pPr>
            <a:endParaRPr lang="cs-CZ" altLang="cs-CZ"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Final acute diagnoses</a:t>
            </a:r>
          </a:p>
        </p:txBody>
      </p:sp>
      <p:sp>
        <p:nvSpPr>
          <p:cNvPr id="45059" name="Rectangle 3"/>
          <p:cNvSpPr>
            <a:spLocks noGrp="1" noChangeArrowheads="1"/>
          </p:cNvSpPr>
          <p:nvPr>
            <p:ph type="body" idx="1"/>
          </p:nvPr>
        </p:nvSpPr>
        <p:spPr>
          <a:xfrm>
            <a:off x="468313" y="1916113"/>
            <a:ext cx="8496300" cy="4608512"/>
          </a:xfrm>
        </p:spPr>
        <p:txBody>
          <a:bodyPr/>
          <a:lstStyle/>
          <a:p>
            <a:pPr marL="446088" indent="-446088">
              <a:spcBef>
                <a:spcPts val="1200"/>
              </a:spcBef>
              <a:buFont typeface="Arial" charset="0"/>
              <a:buChar char="•"/>
              <a:defRPr/>
            </a:pPr>
            <a:r>
              <a:rPr lang="en-GB" sz="2800" dirty="0">
                <a:solidFill>
                  <a:schemeClr val="tx1"/>
                </a:solidFill>
                <a:latin typeface="Calibri" panose="020F0502020204030204" pitchFamily="34" charset="0"/>
                <a:cs typeface="Calibri" panose="020F0502020204030204" pitchFamily="34" charset="0"/>
              </a:rPr>
              <a:t>Diabetic ketoacidosis as a consequence of insulin pump shutdown</a:t>
            </a:r>
          </a:p>
          <a:p>
            <a:pPr marL="446088" indent="-446088">
              <a:spcBef>
                <a:spcPts val="1200"/>
              </a:spcBef>
              <a:buFont typeface="Arial" charset="0"/>
              <a:buChar char="•"/>
              <a:defRPr/>
            </a:pPr>
            <a:r>
              <a:rPr lang="en-GB" sz="2800" dirty="0">
                <a:solidFill>
                  <a:schemeClr val="tx1"/>
                </a:solidFill>
                <a:latin typeface="Calibri" panose="020F0502020204030204" pitchFamily="34" charset="0"/>
                <a:cs typeface="Calibri" panose="020F0502020204030204" pitchFamily="34" charset="0"/>
              </a:rPr>
              <a:t>Renal insufficiency from </a:t>
            </a:r>
            <a:r>
              <a:rPr lang="en-GB" sz="2800" dirty="0" err="1">
                <a:solidFill>
                  <a:schemeClr val="tx1"/>
                </a:solidFill>
                <a:latin typeface="Calibri" panose="020F0502020204030204" pitchFamily="34" charset="0"/>
                <a:cs typeface="Calibri" panose="020F0502020204030204" pitchFamily="34" charset="0"/>
              </a:rPr>
              <a:t>prerenal</a:t>
            </a:r>
            <a:r>
              <a:rPr lang="en-GB" sz="2800" dirty="0">
                <a:solidFill>
                  <a:schemeClr val="tx1"/>
                </a:solidFill>
                <a:latin typeface="Calibri" panose="020F0502020204030204" pitchFamily="34" charset="0"/>
                <a:cs typeface="Calibri" panose="020F0502020204030204" pitchFamily="34" charset="0"/>
              </a:rPr>
              <a:t> cause in diabetic ketoacidosis</a:t>
            </a:r>
          </a:p>
          <a:p>
            <a:pPr marL="446088" indent="-446088">
              <a:spcBef>
                <a:spcPts val="1200"/>
              </a:spcBef>
              <a:buFont typeface="Arial" charset="0"/>
              <a:buChar char="•"/>
              <a:defRPr/>
            </a:pPr>
            <a:r>
              <a:rPr lang="en-GB" sz="2800" dirty="0">
                <a:solidFill>
                  <a:schemeClr val="tx1"/>
                </a:solidFill>
                <a:latin typeface="Calibri" panose="020F0502020204030204" pitchFamily="34" charset="0"/>
                <a:cs typeface="Calibri" panose="020F0502020204030204" pitchFamily="34" charset="0"/>
              </a:rPr>
              <a:t>Disorders of mineral metabolism </a:t>
            </a:r>
            <a:r>
              <a:rPr lang="en-GB" altLang="cs-CZ" sz="2800" dirty="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hyponatraemia, </a:t>
            </a:r>
            <a:r>
              <a:rPr lang="en-GB" sz="2800" dirty="0" err="1">
                <a:solidFill>
                  <a:schemeClr val="tx1"/>
                </a:solidFill>
                <a:latin typeface="Calibri" panose="020F0502020204030204" pitchFamily="34" charset="0"/>
                <a:cs typeface="Calibri" panose="020F0502020204030204" pitchFamily="34" charset="0"/>
              </a:rPr>
              <a:t>hypochloraemia</a:t>
            </a:r>
            <a:r>
              <a:rPr lang="en-GB" sz="2800" dirty="0">
                <a:solidFill>
                  <a:schemeClr val="tx1"/>
                </a:solidFill>
                <a:latin typeface="Calibri" panose="020F0502020204030204" pitchFamily="34" charset="0"/>
                <a:cs typeface="Calibri" panose="020F0502020204030204" pitchFamily="34" charset="0"/>
              </a:rPr>
              <a:t>, hyperkalaemia</a:t>
            </a:r>
          </a:p>
          <a:p>
            <a:pPr marL="446088" indent="-446088">
              <a:spcBef>
                <a:spcPts val="1200"/>
              </a:spcBef>
              <a:buFont typeface="Arial" charset="0"/>
              <a:buChar char="•"/>
              <a:defRPr/>
            </a:pPr>
            <a:r>
              <a:rPr lang="en-GB" sz="2800" dirty="0">
                <a:solidFill>
                  <a:schemeClr val="tx1"/>
                </a:solidFill>
                <a:latin typeface="Calibri" panose="020F0502020204030204" pitchFamily="34" charset="0"/>
                <a:cs typeface="Calibri" panose="020F0502020204030204" pitchFamily="34" charset="0"/>
              </a:rPr>
              <a:t>Acute non-Q type 2 myocardial infarction in the acute state</a:t>
            </a:r>
          </a:p>
          <a:p>
            <a:pPr marL="446088" indent="-331788">
              <a:spcBef>
                <a:spcPts val="1200"/>
              </a:spcBef>
              <a:buFont typeface="Arial" charset="0"/>
              <a:buChar char="•"/>
              <a:defRPr/>
            </a:pPr>
            <a:r>
              <a:rPr lang="en-GB" sz="2800" dirty="0">
                <a:solidFill>
                  <a:schemeClr val="tx1"/>
                </a:solidFill>
                <a:latin typeface="Calibri" panose="020F0502020204030204" pitchFamily="34" charset="0"/>
                <a:cs typeface="Calibri" panose="020F0502020204030204" pitchFamily="34" charset="0"/>
              </a:rPr>
              <a:t>Paroxysmal atrial fibrillation, </a:t>
            </a:r>
            <a:r>
              <a:rPr lang="en-GB" sz="2800" dirty="0" err="1">
                <a:solidFill>
                  <a:schemeClr val="tx1"/>
                </a:solidFill>
                <a:latin typeface="Calibri" panose="020F0502020204030204" pitchFamily="34" charset="0"/>
                <a:cs typeface="Calibri" panose="020F0502020204030204" pitchFamily="34" charset="0"/>
              </a:rPr>
              <a:t>warfarinization</a:t>
            </a:r>
            <a:endParaRPr lang="en-GB"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a:t>
            </a:r>
            <a:r>
              <a:rPr lang="cs-CZ" sz="4800" dirty="0">
                <a:latin typeface="Calibri Light" panose="020F0302020204030204" pitchFamily="34" charset="0"/>
                <a:cs typeface="Calibri Light" panose="020F0302020204030204" pitchFamily="34" charset="0"/>
              </a:rPr>
              <a:t> </a:t>
            </a:r>
            <a:r>
              <a:rPr lang="cs-CZ" sz="4800" b="1" dirty="0">
                <a:latin typeface="Calibri Light" panose="020F0302020204030204" pitchFamily="34" charset="0"/>
                <a:cs typeface="Calibri Light" panose="020F0302020204030204" pitchFamily="34" charset="0"/>
              </a:rPr>
              <a:t>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en-GB" sz="2800" b="1" dirty="0" err="1">
                <a:latin typeface="Calibri Light" panose="020F0302020204030204" pitchFamily="34" charset="0"/>
                <a:cs typeface="Calibri Light" panose="020F0302020204030204" pitchFamily="34" charset="0"/>
              </a:rPr>
              <a:t>Methaemoglobinaemia</a:t>
            </a:r>
            <a:endParaRPr lang="en-GB" sz="2800" b="1"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History</a:t>
            </a:r>
          </a:p>
        </p:txBody>
      </p:sp>
      <p:sp>
        <p:nvSpPr>
          <p:cNvPr id="14339" name="Rectangle 5"/>
          <p:cNvSpPr>
            <a:spLocks noGrp="1" noChangeArrowheads="1"/>
          </p:cNvSpPr>
          <p:nvPr>
            <p:ph type="body" idx="1"/>
          </p:nvPr>
        </p:nvSpPr>
        <p:spPr>
          <a:xfrm>
            <a:off x="539750" y="1773238"/>
            <a:ext cx="8496300" cy="4751387"/>
          </a:xfrm>
          <a:noFill/>
        </p:spPr>
        <p:txBody>
          <a:bodyPr/>
          <a:lstStyle/>
          <a:p>
            <a:pPr marL="452438" indent="-338138">
              <a:spcBef>
                <a:spcPts val="1200"/>
              </a:spcBef>
              <a:buFontTx/>
              <a:buChar char="•"/>
            </a:pPr>
            <a:r>
              <a:rPr lang="en-GB" altLang="cs-CZ" sz="2700" dirty="0">
                <a:solidFill>
                  <a:schemeClr val="tx1"/>
                </a:solidFill>
                <a:latin typeface="Calibri" panose="020F0502020204030204" pitchFamily="34" charset="0"/>
                <a:cs typeface="Calibri" panose="020F0502020204030204" pitchFamily="34" charset="0"/>
              </a:rPr>
              <a:t>2.5-year-old boy</a:t>
            </a:r>
          </a:p>
          <a:p>
            <a:pPr marL="452438" indent="-338138">
              <a:spcBef>
                <a:spcPts val="1200"/>
              </a:spcBef>
              <a:buFontTx/>
              <a:buChar char="•"/>
            </a:pPr>
            <a:r>
              <a:rPr lang="en-GB" altLang="cs-CZ" sz="2700" dirty="0">
                <a:solidFill>
                  <a:schemeClr val="tx1"/>
                </a:solidFill>
                <a:latin typeface="Calibri" panose="020F0502020204030204" pitchFamily="34" charset="0"/>
                <a:cs typeface="Calibri" panose="020F0502020204030204" pitchFamily="34" charset="0"/>
              </a:rPr>
              <a:t>Spontaneous delivery at 32 weeks by cephalic delivery, birth weight 2000 g, length 46 cm, Apgar score 9-10-10 points</a:t>
            </a:r>
          </a:p>
          <a:p>
            <a:pPr marL="452438" indent="-338138">
              <a:spcBef>
                <a:spcPts val="1200"/>
              </a:spcBef>
              <a:buFontTx/>
              <a:buChar char="•"/>
            </a:pPr>
            <a:r>
              <a:rPr lang="en-GB" altLang="cs-CZ" sz="2700" dirty="0">
                <a:solidFill>
                  <a:schemeClr val="tx1"/>
                </a:solidFill>
                <a:latin typeface="Calibri" panose="020F0502020204030204" pitchFamily="34" charset="0"/>
                <a:cs typeface="Calibri" panose="020F0502020204030204" pitchFamily="34" charset="0"/>
              </a:rPr>
              <a:t>Gradual development of dyspnoea, exogenous surfactant given, </a:t>
            </a:r>
            <a:r>
              <a:rPr lang="en-GB" altLang="cs-CZ" sz="2700" dirty="0" err="1">
                <a:solidFill>
                  <a:schemeClr val="tx1"/>
                </a:solidFill>
                <a:latin typeface="Calibri" panose="020F0502020204030204" pitchFamily="34" charset="0"/>
                <a:cs typeface="Calibri" panose="020F0502020204030204" pitchFamily="34" charset="0"/>
              </a:rPr>
              <a:t>ventilatory</a:t>
            </a:r>
            <a:r>
              <a:rPr lang="en-GB" altLang="cs-CZ" sz="2700" dirty="0">
                <a:solidFill>
                  <a:schemeClr val="tx1"/>
                </a:solidFill>
                <a:latin typeface="Calibri" panose="020F0502020204030204" pitchFamily="34" charset="0"/>
                <a:cs typeface="Calibri" panose="020F0502020204030204" pitchFamily="34" charset="0"/>
              </a:rPr>
              <a:t> support 4 days, oxygen therapy 3 days</a:t>
            </a:r>
          </a:p>
          <a:p>
            <a:pPr marL="452438" indent="-338138">
              <a:spcBef>
                <a:spcPts val="1200"/>
              </a:spcBef>
              <a:buFontTx/>
              <a:buChar char="•"/>
            </a:pPr>
            <a:r>
              <a:rPr lang="en-GB" altLang="cs-CZ" sz="2700" dirty="0">
                <a:solidFill>
                  <a:schemeClr val="tx1"/>
                </a:solidFill>
                <a:latin typeface="Calibri" panose="020F0502020204030204" pitchFamily="34" charset="0"/>
                <a:cs typeface="Calibri" panose="020F0502020204030204" pitchFamily="34" charset="0"/>
              </a:rPr>
              <a:t>Further development normal, eliminated at 6 months </a:t>
            </a:r>
            <a:br>
              <a:rPr lang="en-GB" altLang="cs-CZ" sz="2700" dirty="0">
                <a:solidFill>
                  <a:schemeClr val="tx1"/>
                </a:solidFill>
                <a:latin typeface="Calibri" panose="020F0502020204030204" pitchFamily="34" charset="0"/>
                <a:cs typeface="Calibri" panose="020F0502020204030204" pitchFamily="34" charset="0"/>
              </a:rPr>
            </a:br>
            <a:r>
              <a:rPr lang="en-GB" altLang="cs-CZ" sz="2700" dirty="0">
                <a:solidFill>
                  <a:schemeClr val="tx1"/>
                </a:solidFill>
                <a:latin typeface="Calibri" panose="020F0502020204030204" pitchFamily="34" charset="0"/>
                <a:cs typeface="Calibri" panose="020F0502020204030204" pitchFamily="34" charset="0"/>
              </a:rPr>
              <a:t>off the register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Current disease</a:t>
            </a:r>
          </a:p>
        </p:txBody>
      </p:sp>
      <p:sp>
        <p:nvSpPr>
          <p:cNvPr id="14339" name="Rectangle 5"/>
          <p:cNvSpPr>
            <a:spLocks noGrp="1" noChangeArrowheads="1"/>
          </p:cNvSpPr>
          <p:nvPr>
            <p:ph type="body" idx="1"/>
          </p:nvPr>
        </p:nvSpPr>
        <p:spPr>
          <a:xfrm>
            <a:off x="539750" y="1773238"/>
            <a:ext cx="8496300" cy="4679950"/>
          </a:xfrm>
          <a:noFill/>
        </p:spPr>
        <p:txBody>
          <a:bodyPr/>
          <a:lstStyle/>
          <a:p>
            <a:pPr marL="452438" indent="-368300">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Boy brought to the </a:t>
            </a:r>
            <a:r>
              <a:rPr lang="en-GB" altLang="cs-CZ" sz="2800" dirty="0" err="1">
                <a:solidFill>
                  <a:schemeClr val="tx1"/>
                </a:solidFill>
                <a:latin typeface="Calibri" panose="020F0502020204030204" pitchFamily="34" charset="0"/>
                <a:cs typeface="Calibri" panose="020F0502020204030204" pitchFamily="34" charset="0"/>
              </a:rPr>
              <a:t>pediatric</a:t>
            </a:r>
            <a:r>
              <a:rPr lang="en-GB" altLang="cs-CZ" sz="2800" dirty="0">
                <a:solidFill>
                  <a:schemeClr val="tx1"/>
                </a:solidFill>
                <a:latin typeface="Calibri" panose="020F0502020204030204" pitchFamily="34" charset="0"/>
                <a:cs typeface="Calibri" panose="020F0502020204030204" pitchFamily="34" charset="0"/>
              </a:rPr>
              <a:t> ICU severely cyanotic, with fluctuating state of consciousness, repeatedly vomiting</a:t>
            </a:r>
          </a:p>
          <a:p>
            <a:pPr marL="452438" indent="-368300">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Normal body temperature, mild tachycardia (HR 160/min), normotensive (BP 110/60 </a:t>
            </a:r>
            <a:r>
              <a:rPr lang="en-GB" altLang="cs-CZ" sz="2800" dirty="0" err="1">
                <a:solidFill>
                  <a:schemeClr val="tx1"/>
                </a:solidFill>
                <a:latin typeface="Calibri" panose="020F0502020204030204" pitchFamily="34" charset="0"/>
                <a:cs typeface="Calibri" panose="020F0502020204030204" pitchFamily="34" charset="0"/>
              </a:rPr>
              <a:t>torr</a:t>
            </a:r>
            <a:r>
              <a:rPr lang="en-GB" altLang="cs-CZ" sz="2800" dirty="0">
                <a:solidFill>
                  <a:schemeClr val="tx1"/>
                </a:solidFill>
                <a:latin typeface="Calibri" panose="020F0502020204030204" pitchFamily="34" charset="0"/>
                <a:cs typeface="Calibri" panose="020F0502020204030204" pitchFamily="34" charset="0"/>
              </a:rPr>
              <a:t>), </a:t>
            </a:r>
            <a:r>
              <a:rPr lang="en-GB" altLang="cs-CZ" sz="2800" dirty="0" err="1">
                <a:solidFill>
                  <a:schemeClr val="tx1"/>
                </a:solidFill>
                <a:latin typeface="Calibri" panose="020F0502020204030204" pitchFamily="34" charset="0"/>
                <a:cs typeface="Calibri" panose="020F0502020204030204" pitchFamily="34" charset="0"/>
              </a:rPr>
              <a:t>eupnoic</a:t>
            </a:r>
            <a:r>
              <a:rPr lang="en-GB" altLang="cs-CZ" sz="2800" dirty="0">
                <a:solidFill>
                  <a:schemeClr val="tx1"/>
                </a:solidFill>
                <a:latin typeface="Calibri" panose="020F0502020204030204" pitchFamily="34" charset="0"/>
                <a:cs typeface="Calibri" panose="020F0502020204030204" pitchFamily="34" charset="0"/>
              </a:rPr>
              <a:t>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(BR 22/min)</a:t>
            </a:r>
          </a:p>
          <a:p>
            <a:pPr marL="452438" indent="-368300">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Other physical findings normal </a:t>
            </a:r>
          </a:p>
          <a:p>
            <a:pPr marL="452438" indent="-368300">
              <a:spcBef>
                <a:spcPts val="1800"/>
              </a:spcBef>
              <a:buFontTx/>
              <a:buChar char="•"/>
            </a:pPr>
            <a:r>
              <a:rPr lang="en-GB" altLang="cs-CZ" sz="2800" dirty="0">
                <a:solidFill>
                  <a:schemeClr val="tx1"/>
                </a:solidFill>
                <a:latin typeface="Calibri" panose="020F0502020204030204" pitchFamily="34" charset="0"/>
                <a:cs typeface="Calibri" panose="020F0502020204030204" pitchFamily="34" charset="0"/>
              </a:rPr>
              <a:t>Blood taken for blood gas and acid-base tests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2E2B-3A72-C56E-3865-3BC2C01B92C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23263AD7-DDF0-56BA-1FE5-2BD6F5486CFA}"/>
              </a:ext>
            </a:extLst>
          </p:cNvPr>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Examination of blood gases</a:t>
            </a:r>
          </a:p>
        </p:txBody>
      </p:sp>
      <p:graphicFrame>
        <p:nvGraphicFramePr>
          <p:cNvPr id="3" name="Tabulka 2">
            <a:extLst>
              <a:ext uri="{FF2B5EF4-FFF2-40B4-BE49-F238E27FC236}">
                <a16:creationId xmlns:a16="http://schemas.microsoft.com/office/drawing/2014/main" id="{DF9A6B22-0604-8E53-E2B0-F447519C94D8}"/>
              </a:ext>
            </a:extLst>
          </p:cNvPr>
          <p:cNvGraphicFramePr>
            <a:graphicFrameLocks noGrp="1"/>
          </p:cNvGraphicFramePr>
          <p:nvPr>
            <p:extLst>
              <p:ext uri="{D42A27DB-BD31-4B8C-83A1-F6EECF244321}">
                <p14:modId xmlns:p14="http://schemas.microsoft.com/office/powerpoint/2010/main" val="3077330031"/>
              </p:ext>
            </p:extLst>
          </p:nvPr>
        </p:nvGraphicFramePr>
        <p:xfrm>
          <a:off x="752475" y="1882775"/>
          <a:ext cx="4679950" cy="4657726"/>
        </p:xfrm>
        <a:graphic>
          <a:graphicData uri="http://schemas.openxmlformats.org/drawingml/2006/table">
            <a:tbl>
              <a:tblPr firstRow="1" bandRow="1">
                <a:tableStyleId>{5C22544A-7EE6-4342-B048-85BDC9FD1C3A}</a:tableStyleId>
              </a:tblPr>
              <a:tblGrid>
                <a:gridCol w="2879969">
                  <a:extLst>
                    <a:ext uri="{9D8B030D-6E8A-4147-A177-3AD203B41FA5}">
                      <a16:colId xmlns:a16="http://schemas.microsoft.com/office/drawing/2014/main" val="20000"/>
                    </a:ext>
                  </a:extLst>
                </a:gridCol>
                <a:gridCol w="1799981">
                  <a:extLst>
                    <a:ext uri="{9D8B030D-6E8A-4147-A177-3AD203B41FA5}">
                      <a16:colId xmlns:a16="http://schemas.microsoft.com/office/drawing/2014/main" val="20001"/>
                    </a:ext>
                  </a:extLst>
                </a:gridCol>
              </a:tblGrid>
              <a:tr h="1030249">
                <a:tc>
                  <a:txBody>
                    <a:bodyPr/>
                    <a:lstStyle/>
                    <a:p>
                      <a:endParaRPr lang="cs-CZ" sz="1600" dirty="0">
                        <a:latin typeface="Calibri" panose="020F0502020204030204" pitchFamily="34" charset="0"/>
                        <a:cs typeface="Calibri" panose="020F0502020204030204" pitchFamily="34" charset="0"/>
                      </a:endParaRPr>
                    </a:p>
                  </a:txBody>
                  <a:tcPr marL="91429" marR="91429" marT="45725" marB="45725"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21.20 h</a:t>
                      </a:r>
                    </a:p>
                  </a:txBody>
                  <a:tcPr marL="91429" marR="91429" marT="45725" marB="45725" horzOverflow="overflow"/>
                </a:tc>
                <a:extLst>
                  <a:ext uri="{0D108BD9-81ED-4DB2-BD59-A6C34878D82A}">
                    <a16:rowId xmlns:a16="http://schemas.microsoft.com/office/drawing/2014/main" val="10000"/>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7.05</a:t>
                      </a:r>
                    </a:p>
                  </a:txBody>
                  <a:tcPr marL="91429" marR="91429" marT="45725" marB="45725"/>
                </a:tc>
                <a:extLst>
                  <a:ext uri="{0D108BD9-81ED-4DB2-BD59-A6C34878D82A}">
                    <a16:rowId xmlns:a16="http://schemas.microsoft.com/office/drawing/2014/main" val="10001"/>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9.9</a:t>
                      </a:r>
                    </a:p>
                  </a:txBody>
                  <a:tcPr marL="91429" marR="91429" marT="45725" marB="45725"/>
                </a:tc>
                <a:extLst>
                  <a:ext uri="{0D108BD9-81ED-4DB2-BD59-A6C34878D82A}">
                    <a16:rowId xmlns:a16="http://schemas.microsoft.com/office/drawing/2014/main" val="10002"/>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3</a:t>
                      </a:r>
                      <a:r>
                        <a:rPr kumimoji="0" lang="cs-CZ" altLang="cs-CZ"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19.9</a:t>
                      </a:r>
                    </a:p>
                  </a:txBody>
                  <a:tcPr marL="91429" marR="91429" marT="45725" marB="45725"/>
                </a:tc>
                <a:extLst>
                  <a:ext uri="{0D108BD9-81ED-4DB2-BD59-A6C34878D82A}">
                    <a16:rowId xmlns:a16="http://schemas.microsoft.com/office/drawing/2014/main" val="10003"/>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- 9.2</a:t>
                      </a:r>
                    </a:p>
                  </a:txBody>
                  <a:tcPr marL="91429" marR="91429" marT="45725" marB="45725"/>
                </a:tc>
                <a:extLst>
                  <a:ext uri="{0D108BD9-81ED-4DB2-BD59-A6C34878D82A}">
                    <a16:rowId xmlns:a16="http://schemas.microsoft.com/office/drawing/2014/main" val="10004"/>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29" marR="91429" marT="45725" marB="45725" horzOverflow="overflow">
                    <a:solidFill>
                      <a:srgbClr val="FF9999"/>
                    </a:solidFill>
                  </a:tcPr>
                </a:tc>
                <a:tc>
                  <a:txBody>
                    <a:bodyPr/>
                    <a:lstStyle/>
                    <a:p>
                      <a:pPr algn="ctr"/>
                      <a:endParaRPr lang="cs-CZ" sz="2400" b="1" dirty="0">
                        <a:latin typeface="Calibri" panose="020F0502020204030204" pitchFamily="34" charset="0"/>
                        <a:cs typeface="Calibri" panose="020F0502020204030204" pitchFamily="34" charset="0"/>
                      </a:endParaRPr>
                    </a:p>
                  </a:txBody>
                  <a:tcPr marL="91429" marR="91429" marT="45725" marB="45725">
                    <a:solidFill>
                      <a:srgbClr val="FF9999"/>
                    </a:solidFill>
                  </a:tcPr>
                </a:tc>
                <a:extLst>
                  <a:ext uri="{0D108BD9-81ED-4DB2-BD59-A6C34878D82A}">
                    <a16:rowId xmlns:a16="http://schemas.microsoft.com/office/drawing/2014/main" val="10005"/>
                  </a:ext>
                </a:extLst>
              </a:tr>
              <a:tr h="518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29" marR="91429" marT="45725" marB="45725" horzOverflow="overflow">
                    <a:solidFill>
                      <a:srgbClr val="FF9999"/>
                    </a:solidFill>
                  </a:tcPr>
                </a:tc>
                <a:tc>
                  <a:txBody>
                    <a:bodyPr/>
                    <a:lstStyle/>
                    <a:p>
                      <a:pPr algn="ctr"/>
                      <a:endParaRPr lang="cs-CZ" sz="2400" b="1" dirty="0">
                        <a:latin typeface="Calibri" panose="020F0502020204030204" pitchFamily="34" charset="0"/>
                        <a:cs typeface="Calibri" panose="020F0502020204030204" pitchFamily="34" charset="0"/>
                      </a:endParaRPr>
                    </a:p>
                  </a:txBody>
                  <a:tcPr marL="91429" marR="91429" marT="45725" marB="45725">
                    <a:solidFill>
                      <a:srgbClr val="FF9999"/>
                    </a:solidFill>
                  </a:tcPr>
                </a:tc>
                <a:extLst>
                  <a:ext uri="{0D108BD9-81ED-4DB2-BD59-A6C34878D82A}">
                    <a16:rowId xmlns:a16="http://schemas.microsoft.com/office/drawing/2014/main" val="10006"/>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Lactate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6.51</a:t>
                      </a:r>
                    </a:p>
                  </a:txBody>
                  <a:tcPr marL="91429" marR="91429" marT="45725" marB="45725"/>
                </a:tc>
                <a:extLst>
                  <a:ext uri="{0D108BD9-81ED-4DB2-BD59-A6C34878D82A}">
                    <a16:rowId xmlns:a16="http://schemas.microsoft.com/office/drawing/2014/main" val="10007"/>
                  </a:ext>
                </a:extLst>
              </a:tr>
            </a:tbl>
          </a:graphicData>
        </a:graphic>
      </p:graphicFrame>
      <p:sp>
        <p:nvSpPr>
          <p:cNvPr id="10" name="Rectangle 3">
            <a:extLst>
              <a:ext uri="{FF2B5EF4-FFF2-40B4-BE49-F238E27FC236}">
                <a16:creationId xmlns:a16="http://schemas.microsoft.com/office/drawing/2014/main" id="{E486C7A3-241F-10FD-CF7E-1A64849DBFFA}"/>
              </a:ext>
            </a:extLst>
          </p:cNvPr>
          <p:cNvSpPr>
            <a:spLocks noChangeArrowheads="1"/>
          </p:cNvSpPr>
          <p:nvPr/>
        </p:nvSpPr>
        <p:spPr bwMode="auto">
          <a:xfrm>
            <a:off x="5796136" y="2908141"/>
            <a:ext cx="2814463" cy="1697909"/>
          </a:xfrm>
          <a:prstGeom prst="rect">
            <a:avLst/>
          </a:prstGeom>
          <a:solidFill>
            <a:srgbClr val="DDDDDD">
              <a:alpha val="56000"/>
            </a:srgb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noProof="0" dirty="0">
                <a:ln>
                  <a:noFill/>
                </a:ln>
                <a:solidFill>
                  <a:srgbClr val="1F1F1F"/>
                </a:solidFill>
                <a:effectLst/>
                <a:latin typeface="inherit"/>
              </a:rPr>
              <a:t>What kind of acid-base balance disorder was present</a:t>
            </a:r>
            <a:r>
              <a:rPr kumimoji="0" lang="cs-CZ" altLang="cs-CZ" sz="2800" b="0" i="0" u="none" strike="noStrike" cap="none" normalizeH="0" baseline="0" dirty="0">
                <a:ln>
                  <a:noFill/>
                </a:ln>
                <a:solidFill>
                  <a:srgbClr val="1F1F1F"/>
                </a:solidFill>
                <a:effectLst/>
                <a:latin typeface="inherit"/>
              </a:rPr>
              <a:t>?</a:t>
            </a:r>
            <a:r>
              <a:rPr kumimoji="0" lang="cs-CZ" altLang="cs-CZ" sz="800" b="0" i="0" u="none" strike="noStrike" cap="none" normalizeH="0" baseline="0" dirty="0">
                <a:ln>
                  <a:noFill/>
                </a:ln>
                <a:solidFill>
                  <a:schemeClr val="tx1"/>
                </a:solidFill>
                <a:effectLst/>
              </a:rPr>
              <a:t> </a:t>
            </a:r>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665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07A2-4EC8-2293-966E-8EC921A9E84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4087C3EC-FBDE-240E-A19C-54CD3E3BD8DC}"/>
              </a:ext>
            </a:extLst>
          </p:cNvPr>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Evaluation of </a:t>
            </a:r>
            <a:r>
              <a:rPr lang="cs-CZ" altLang="cs-CZ" sz="4400" b="1" cap="none" dirty="0">
                <a:solidFill>
                  <a:schemeClr val="tx1"/>
                </a:solidFill>
                <a:latin typeface="Calibri Light" panose="020F0302020204030204" pitchFamily="34" charset="0"/>
                <a:cs typeface="Calibri Light" panose="020F0302020204030204" pitchFamily="34" charset="0"/>
              </a:rPr>
              <a:t>acid-base balance</a:t>
            </a:r>
            <a:endParaRPr lang="en-GB" altLang="cs-CZ" sz="4400" b="1" cap="none" dirty="0">
              <a:solidFill>
                <a:schemeClr val="tx1"/>
              </a:solidFill>
              <a:latin typeface="Calibri Light" panose="020F0302020204030204" pitchFamily="34" charset="0"/>
              <a:cs typeface="Calibri Light" panose="020F0302020204030204" pitchFamily="34" charset="0"/>
            </a:endParaRPr>
          </a:p>
        </p:txBody>
      </p:sp>
      <p:pic>
        <p:nvPicPr>
          <p:cNvPr id="4" name="Picture 2" descr="C:\Users\racek\Downloads\base exces.png">
            <a:extLst>
              <a:ext uri="{FF2B5EF4-FFF2-40B4-BE49-F238E27FC236}">
                <a16:creationId xmlns:a16="http://schemas.microsoft.com/office/drawing/2014/main" id="{F1F3C299-FF50-F3E2-55C8-FCABDD696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29" y="1607974"/>
            <a:ext cx="77882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a:extLst>
              <a:ext uri="{FF2B5EF4-FFF2-40B4-BE49-F238E27FC236}">
                <a16:creationId xmlns:a16="http://schemas.microsoft.com/office/drawing/2014/main" id="{574B6BF5-869D-DA71-5EF6-44846D9CB27D}"/>
              </a:ext>
            </a:extLst>
          </p:cNvPr>
          <p:cNvSpPr/>
          <p:nvPr/>
        </p:nvSpPr>
        <p:spPr>
          <a:xfrm>
            <a:off x="3059832" y="292494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spTree>
    <p:extLst>
      <p:ext uri="{BB962C8B-B14F-4D97-AF65-F5344CB8AC3E}">
        <p14:creationId xmlns:p14="http://schemas.microsoft.com/office/powerpoint/2010/main" val="2207337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Examination of blood gases</a:t>
            </a:r>
          </a:p>
        </p:txBody>
      </p:sp>
      <p:graphicFrame>
        <p:nvGraphicFramePr>
          <p:cNvPr id="3" name="Tabulka 2"/>
          <p:cNvGraphicFramePr>
            <a:graphicFrameLocks noGrp="1"/>
          </p:cNvGraphicFramePr>
          <p:nvPr>
            <p:extLst>
              <p:ext uri="{D42A27DB-BD31-4B8C-83A1-F6EECF244321}">
                <p14:modId xmlns:p14="http://schemas.microsoft.com/office/powerpoint/2010/main" val="999586148"/>
              </p:ext>
            </p:extLst>
          </p:nvPr>
        </p:nvGraphicFramePr>
        <p:xfrm>
          <a:off x="752475" y="1882775"/>
          <a:ext cx="4679950" cy="4657726"/>
        </p:xfrm>
        <a:graphic>
          <a:graphicData uri="http://schemas.openxmlformats.org/drawingml/2006/table">
            <a:tbl>
              <a:tblPr firstRow="1" bandRow="1">
                <a:tableStyleId>{5C22544A-7EE6-4342-B048-85BDC9FD1C3A}</a:tableStyleId>
              </a:tblPr>
              <a:tblGrid>
                <a:gridCol w="2879969">
                  <a:extLst>
                    <a:ext uri="{9D8B030D-6E8A-4147-A177-3AD203B41FA5}">
                      <a16:colId xmlns:a16="http://schemas.microsoft.com/office/drawing/2014/main" val="20000"/>
                    </a:ext>
                  </a:extLst>
                </a:gridCol>
                <a:gridCol w="1799981">
                  <a:extLst>
                    <a:ext uri="{9D8B030D-6E8A-4147-A177-3AD203B41FA5}">
                      <a16:colId xmlns:a16="http://schemas.microsoft.com/office/drawing/2014/main" val="20001"/>
                    </a:ext>
                  </a:extLst>
                </a:gridCol>
              </a:tblGrid>
              <a:tr h="1030249">
                <a:tc>
                  <a:txBody>
                    <a:bodyPr/>
                    <a:lstStyle/>
                    <a:p>
                      <a:endParaRPr lang="cs-CZ" sz="1600" dirty="0">
                        <a:latin typeface="Calibri" panose="020F0502020204030204" pitchFamily="34" charset="0"/>
                        <a:cs typeface="Calibri" panose="020F0502020204030204" pitchFamily="34" charset="0"/>
                      </a:endParaRPr>
                    </a:p>
                  </a:txBody>
                  <a:tcPr marL="91429" marR="91429" marT="45725" marB="45725"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21.20 h</a:t>
                      </a:r>
                    </a:p>
                  </a:txBody>
                  <a:tcPr marL="91429" marR="91429" marT="45725" marB="45725" horzOverflow="overflow"/>
                </a:tc>
                <a:extLst>
                  <a:ext uri="{0D108BD9-81ED-4DB2-BD59-A6C34878D82A}">
                    <a16:rowId xmlns:a16="http://schemas.microsoft.com/office/drawing/2014/main" val="10000"/>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7.05</a:t>
                      </a:r>
                    </a:p>
                  </a:txBody>
                  <a:tcPr marL="91429" marR="91429" marT="45725" marB="45725"/>
                </a:tc>
                <a:extLst>
                  <a:ext uri="{0D108BD9-81ED-4DB2-BD59-A6C34878D82A}">
                    <a16:rowId xmlns:a16="http://schemas.microsoft.com/office/drawing/2014/main" val="10001"/>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9.9</a:t>
                      </a:r>
                    </a:p>
                  </a:txBody>
                  <a:tcPr marL="91429" marR="91429" marT="45725" marB="45725"/>
                </a:tc>
                <a:extLst>
                  <a:ext uri="{0D108BD9-81ED-4DB2-BD59-A6C34878D82A}">
                    <a16:rowId xmlns:a16="http://schemas.microsoft.com/office/drawing/2014/main" val="10002"/>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3</a:t>
                      </a:r>
                      <a:r>
                        <a:rPr kumimoji="0" lang="cs-CZ" altLang="cs-CZ"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19.9</a:t>
                      </a:r>
                    </a:p>
                  </a:txBody>
                  <a:tcPr marL="91429" marR="91429" marT="45725" marB="45725"/>
                </a:tc>
                <a:extLst>
                  <a:ext uri="{0D108BD9-81ED-4DB2-BD59-A6C34878D82A}">
                    <a16:rowId xmlns:a16="http://schemas.microsoft.com/office/drawing/2014/main" val="10003"/>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- 9.2</a:t>
                      </a:r>
                    </a:p>
                  </a:txBody>
                  <a:tcPr marL="91429" marR="91429" marT="45725" marB="45725"/>
                </a:tc>
                <a:extLst>
                  <a:ext uri="{0D108BD9-81ED-4DB2-BD59-A6C34878D82A}">
                    <a16:rowId xmlns:a16="http://schemas.microsoft.com/office/drawing/2014/main" val="10004"/>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Hb</a:t>
                      </a:r>
                      <a:endPar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29" marR="91429" marT="45725" marB="45725" horzOverflow="overflow">
                    <a:solidFill>
                      <a:srgbClr val="FF9999"/>
                    </a:solidFill>
                  </a:tcPr>
                </a:tc>
                <a:tc>
                  <a:txBody>
                    <a:bodyPr/>
                    <a:lstStyle/>
                    <a:p>
                      <a:pPr algn="ctr"/>
                      <a:r>
                        <a:rPr lang="cs-CZ" sz="2400" b="1" dirty="0">
                          <a:latin typeface="Calibri" panose="020F0502020204030204" pitchFamily="34" charset="0"/>
                          <a:cs typeface="Calibri" panose="020F0502020204030204" pitchFamily="34" charset="0"/>
                        </a:rPr>
                        <a:t>1.00</a:t>
                      </a:r>
                    </a:p>
                  </a:txBody>
                  <a:tcPr marL="91429" marR="91429" marT="45725" marB="45725">
                    <a:solidFill>
                      <a:srgbClr val="FF9999"/>
                    </a:solidFill>
                  </a:tcPr>
                </a:tc>
                <a:extLst>
                  <a:ext uri="{0D108BD9-81ED-4DB2-BD59-A6C34878D82A}">
                    <a16:rowId xmlns:a16="http://schemas.microsoft.com/office/drawing/2014/main" val="10005"/>
                  </a:ext>
                </a:extLst>
              </a:tr>
              <a:tr h="518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p>
                  </a:txBody>
                  <a:tcPr marL="91429" marR="91429" marT="45725" marB="45725" horzOverflow="overflow">
                    <a:solidFill>
                      <a:srgbClr val="FF9999"/>
                    </a:solidFill>
                  </a:tcPr>
                </a:tc>
                <a:tc>
                  <a:txBody>
                    <a:bodyPr/>
                    <a:lstStyle/>
                    <a:p>
                      <a:pPr algn="ctr"/>
                      <a:r>
                        <a:rPr lang="cs-CZ" sz="2400" b="1" dirty="0">
                          <a:latin typeface="Calibri" panose="020F0502020204030204" pitchFamily="34" charset="0"/>
                          <a:cs typeface="Calibri" panose="020F0502020204030204" pitchFamily="34" charset="0"/>
                        </a:rPr>
                        <a:t>0.42</a:t>
                      </a:r>
                    </a:p>
                  </a:txBody>
                  <a:tcPr marL="91429" marR="91429" marT="45725" marB="45725">
                    <a:solidFill>
                      <a:srgbClr val="FF9999"/>
                    </a:solidFill>
                  </a:tcPr>
                </a:tc>
                <a:extLst>
                  <a:ext uri="{0D108BD9-81ED-4DB2-BD59-A6C34878D82A}">
                    <a16:rowId xmlns:a16="http://schemas.microsoft.com/office/drawing/2014/main" val="10006"/>
                  </a:ext>
                </a:extLst>
              </a:tr>
              <a:tr h="5182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Lactate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5" marB="45725" horzOverflow="overflow"/>
                </a:tc>
                <a:tc>
                  <a:txBody>
                    <a:bodyPr/>
                    <a:lstStyle/>
                    <a:p>
                      <a:pPr algn="ctr"/>
                      <a:r>
                        <a:rPr lang="cs-CZ" sz="2400" dirty="0">
                          <a:latin typeface="Calibri" panose="020F0502020204030204" pitchFamily="34" charset="0"/>
                          <a:cs typeface="Calibri" panose="020F0502020204030204" pitchFamily="34" charset="0"/>
                        </a:rPr>
                        <a:t>6.51</a:t>
                      </a:r>
                    </a:p>
                  </a:txBody>
                  <a:tcPr marL="91429" marR="91429" marT="45725" marB="45725"/>
                </a:tc>
                <a:extLst>
                  <a:ext uri="{0D108BD9-81ED-4DB2-BD59-A6C34878D82A}">
                    <a16:rowId xmlns:a16="http://schemas.microsoft.com/office/drawing/2014/main" val="10007"/>
                  </a:ext>
                </a:extLst>
              </a:tr>
            </a:tbl>
          </a:graphicData>
        </a:graphic>
      </p:graphicFrame>
      <p:sp>
        <p:nvSpPr>
          <p:cNvPr id="2" name="Obdélník 1"/>
          <p:cNvSpPr>
            <a:spLocks noChangeArrowheads="1"/>
          </p:cNvSpPr>
          <p:nvPr/>
        </p:nvSpPr>
        <p:spPr bwMode="auto">
          <a:xfrm>
            <a:off x="5751513" y="4429125"/>
            <a:ext cx="2924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2200" dirty="0">
                <a:solidFill>
                  <a:srgbClr val="0066FF"/>
                </a:solidFill>
                <a:latin typeface="Calibri" panose="020F0502020204030204" pitchFamily="34" charset="0"/>
                <a:cs typeface="Calibri" panose="020F0502020204030204" pitchFamily="34" charset="0"/>
              </a:rPr>
              <a:t>Functional saturation </a:t>
            </a:r>
            <a:r>
              <a:rPr lang="en-GB" altLang="cs-CZ" sz="2200" b="0" dirty="0">
                <a:solidFill>
                  <a:srgbClr val="0066FF"/>
                </a:solidFill>
                <a:latin typeface="Calibri" panose="020F0502020204030204" pitchFamily="34" charset="0"/>
                <a:cs typeface="Calibri" panose="020F0502020204030204" pitchFamily="34" charset="0"/>
              </a:rPr>
              <a:t>= O</a:t>
            </a:r>
            <a:r>
              <a:rPr lang="en-GB" altLang="cs-CZ" sz="2200" b="0" baseline="-25000" dirty="0">
                <a:solidFill>
                  <a:srgbClr val="0066FF"/>
                </a:solidFill>
                <a:latin typeface="Calibri" panose="020F0502020204030204" pitchFamily="34" charset="0"/>
                <a:cs typeface="Calibri" panose="020F0502020204030204" pitchFamily="34" charset="0"/>
              </a:rPr>
              <a:t>2</a:t>
            </a:r>
            <a:r>
              <a:rPr lang="en-GB" altLang="cs-CZ" sz="2200" b="0" dirty="0">
                <a:solidFill>
                  <a:srgbClr val="0066FF"/>
                </a:solidFill>
                <a:latin typeface="Calibri" panose="020F0502020204030204" pitchFamily="34" charset="0"/>
                <a:cs typeface="Calibri" panose="020F0502020204030204" pitchFamily="34" charset="0"/>
              </a:rPr>
              <a:t>Hb/</a:t>
            </a:r>
            <a:r>
              <a:rPr lang="en-GB" altLang="cs-CZ" sz="2200" b="0" dirty="0" err="1">
                <a:solidFill>
                  <a:srgbClr val="0066FF"/>
                </a:solidFill>
                <a:latin typeface="Calibri" panose="020F0502020204030204" pitchFamily="34" charset="0"/>
                <a:cs typeface="Calibri" panose="020F0502020204030204" pitchFamily="34" charset="0"/>
              </a:rPr>
              <a:t>Hb</a:t>
            </a:r>
            <a:r>
              <a:rPr lang="en-GB" altLang="cs-CZ" sz="2200" b="0" dirty="0">
                <a:solidFill>
                  <a:srgbClr val="0066FF"/>
                </a:solidFill>
                <a:latin typeface="Calibri" panose="020F0502020204030204" pitchFamily="34" charset="0"/>
                <a:cs typeface="Calibri" panose="020F0502020204030204" pitchFamily="34" charset="0"/>
              </a:rPr>
              <a:t> capable of carrying oxygen </a:t>
            </a:r>
            <a:endParaRPr lang="en-GB" altLang="cs-CZ" sz="2200" b="0" dirty="0">
              <a:latin typeface="Calibri" panose="020F0502020204030204" pitchFamily="34" charset="0"/>
              <a:cs typeface="Calibri" panose="020F0502020204030204" pitchFamily="34" charset="0"/>
            </a:endParaRPr>
          </a:p>
        </p:txBody>
      </p:sp>
      <p:sp>
        <p:nvSpPr>
          <p:cNvPr id="5" name="Obdélník 4"/>
          <p:cNvSpPr>
            <a:spLocks noChangeArrowheads="1"/>
          </p:cNvSpPr>
          <p:nvPr/>
        </p:nvSpPr>
        <p:spPr bwMode="auto">
          <a:xfrm>
            <a:off x="5751513" y="5661248"/>
            <a:ext cx="2924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2200" dirty="0">
                <a:solidFill>
                  <a:srgbClr val="0066FF"/>
                </a:solidFill>
                <a:latin typeface="Calibri" panose="020F0502020204030204" pitchFamily="34" charset="0"/>
                <a:cs typeface="Calibri" panose="020F0502020204030204" pitchFamily="34" charset="0"/>
              </a:rPr>
              <a:t>Fractional saturation </a:t>
            </a:r>
            <a:r>
              <a:rPr lang="en-GB" altLang="cs-CZ" sz="2200" b="0" dirty="0">
                <a:solidFill>
                  <a:srgbClr val="0066FF"/>
                </a:solidFill>
                <a:latin typeface="Calibri" panose="020F0502020204030204" pitchFamily="34" charset="0"/>
                <a:cs typeface="Calibri" panose="020F0502020204030204" pitchFamily="34" charset="0"/>
              </a:rPr>
              <a:t>= O</a:t>
            </a:r>
            <a:r>
              <a:rPr lang="en-GB" altLang="cs-CZ" sz="2200" b="0" baseline="-25000" dirty="0">
                <a:solidFill>
                  <a:srgbClr val="0066FF"/>
                </a:solidFill>
                <a:latin typeface="Calibri" panose="020F0502020204030204" pitchFamily="34" charset="0"/>
                <a:cs typeface="Calibri" panose="020F0502020204030204" pitchFamily="34" charset="0"/>
              </a:rPr>
              <a:t>2</a:t>
            </a:r>
            <a:r>
              <a:rPr lang="en-GB" altLang="cs-CZ" sz="2200" b="0" dirty="0">
                <a:solidFill>
                  <a:srgbClr val="0066FF"/>
                </a:solidFill>
                <a:latin typeface="Calibri" panose="020F0502020204030204" pitchFamily="34" charset="0"/>
                <a:cs typeface="Calibri" panose="020F0502020204030204" pitchFamily="34" charset="0"/>
              </a:rPr>
              <a:t>Hb/</a:t>
            </a:r>
            <a:r>
              <a:rPr lang="en-GB" altLang="cs-CZ" sz="2200" b="0" dirty="0" err="1">
                <a:solidFill>
                  <a:srgbClr val="0066FF"/>
                </a:solidFill>
                <a:latin typeface="Calibri" panose="020F0502020204030204" pitchFamily="34" charset="0"/>
                <a:cs typeface="Calibri" panose="020F0502020204030204" pitchFamily="34" charset="0"/>
              </a:rPr>
              <a:t>Hb</a:t>
            </a:r>
            <a:r>
              <a:rPr lang="en-GB" altLang="cs-CZ" sz="2200" b="0" dirty="0">
                <a:solidFill>
                  <a:srgbClr val="0066FF"/>
                </a:solidFill>
                <a:latin typeface="Calibri" panose="020F0502020204030204" pitchFamily="34" charset="0"/>
                <a:cs typeface="Calibri" panose="020F0502020204030204" pitchFamily="34" charset="0"/>
              </a:rPr>
              <a:t> total</a:t>
            </a:r>
            <a:endParaRPr lang="en-GB" altLang="cs-CZ" sz="2200" b="0" dirty="0">
              <a:latin typeface="Calibri" panose="020F0502020204030204" pitchFamily="34" charset="0"/>
              <a:cs typeface="Calibri" panose="020F0502020204030204" pitchFamily="34" charset="0"/>
            </a:endParaRPr>
          </a:p>
        </p:txBody>
      </p:sp>
      <p:cxnSp>
        <p:nvCxnSpPr>
          <p:cNvPr id="6" name="Přímá spojnice se šipkou 5"/>
          <p:cNvCxnSpPr/>
          <p:nvPr/>
        </p:nvCxnSpPr>
        <p:spPr>
          <a:xfrm flipH="1">
            <a:off x="5435600" y="4941888"/>
            <a:ext cx="504825"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5435600" y="5784850"/>
            <a:ext cx="504825"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Next procedure</a:t>
            </a:r>
          </a:p>
        </p:txBody>
      </p:sp>
      <p:sp>
        <p:nvSpPr>
          <p:cNvPr id="14339" name="Rectangle 5"/>
          <p:cNvSpPr>
            <a:spLocks noGrp="1" noChangeArrowheads="1"/>
          </p:cNvSpPr>
          <p:nvPr>
            <p:ph type="body" idx="1"/>
          </p:nvPr>
        </p:nvSpPr>
        <p:spPr>
          <a:xfrm>
            <a:off x="539750" y="1697084"/>
            <a:ext cx="8496300" cy="5084762"/>
          </a:xfrm>
          <a:noFill/>
        </p:spPr>
        <p:txBody>
          <a:bodyPr/>
          <a:lstStyle/>
          <a:p>
            <a:pPr indent="-342900">
              <a:spcBef>
                <a:spcPts val="1200"/>
              </a:spcBef>
              <a:buFontTx/>
              <a:buChar char="•"/>
            </a:pPr>
            <a:r>
              <a:rPr lang="en-GB" altLang="cs-CZ" dirty="0">
                <a:solidFill>
                  <a:schemeClr val="tx1"/>
                </a:solidFill>
                <a:latin typeface="Calibri" panose="020F0502020204030204" pitchFamily="34" charset="0"/>
                <a:cs typeface="Calibri" panose="020F0502020204030204" pitchFamily="34" charset="0"/>
              </a:rPr>
              <a:t>The difference between the functional and fractional saturation must lead to the suspicion of the presence of </a:t>
            </a:r>
            <a:r>
              <a:rPr lang="en-GB" altLang="cs-CZ" dirty="0" err="1">
                <a:solidFill>
                  <a:schemeClr val="tx1"/>
                </a:solidFill>
                <a:latin typeface="Calibri" panose="020F0502020204030204" pitchFamily="34" charset="0"/>
                <a:cs typeface="Calibri" panose="020F0502020204030204" pitchFamily="34" charset="0"/>
              </a:rPr>
              <a:t>dyshaemoglobin</a:t>
            </a:r>
            <a:r>
              <a:rPr lang="en-GB" altLang="cs-CZ" dirty="0">
                <a:solidFill>
                  <a:schemeClr val="tx1"/>
                </a:solidFill>
                <a:latin typeface="Calibri" panose="020F0502020204030204" pitchFamily="34" charset="0"/>
                <a:cs typeface="Calibri" panose="020F0502020204030204" pitchFamily="34" charset="0"/>
              </a:rPr>
              <a:t> (</a:t>
            </a:r>
            <a:r>
              <a:rPr lang="en-GB" altLang="cs-CZ" dirty="0" err="1">
                <a:solidFill>
                  <a:schemeClr val="tx1"/>
                </a:solidFill>
                <a:latin typeface="Calibri" panose="020F0502020204030204" pitchFamily="34" charset="0"/>
                <a:cs typeface="Calibri" panose="020F0502020204030204" pitchFamily="34" charset="0"/>
              </a:rPr>
              <a:t>COHb</a:t>
            </a:r>
            <a:r>
              <a:rPr lang="en-GB" altLang="cs-CZ" dirty="0">
                <a:solidFill>
                  <a:schemeClr val="tx1"/>
                </a:solidFill>
                <a:latin typeface="Calibri" panose="020F0502020204030204" pitchFamily="34" charset="0"/>
                <a:cs typeface="Calibri" panose="020F0502020204030204" pitchFamily="34" charset="0"/>
              </a:rPr>
              <a:t>, </a:t>
            </a:r>
            <a:r>
              <a:rPr lang="en-GB" altLang="cs-CZ" dirty="0" err="1">
                <a:solidFill>
                  <a:schemeClr val="tx1"/>
                </a:solidFill>
                <a:latin typeface="Calibri" panose="020F0502020204030204" pitchFamily="34" charset="0"/>
                <a:cs typeface="Calibri" panose="020F0502020204030204" pitchFamily="34" charset="0"/>
              </a:rPr>
              <a:t>metHb</a:t>
            </a:r>
            <a:r>
              <a:rPr lang="en-GB" altLang="cs-CZ" dirty="0">
                <a:solidFill>
                  <a:schemeClr val="tx1"/>
                </a:solidFill>
                <a:latin typeface="Calibri" panose="020F0502020204030204" pitchFamily="34" charset="0"/>
                <a:cs typeface="Calibri" panose="020F0502020204030204" pitchFamily="34" charset="0"/>
              </a:rPr>
              <a:t>)</a:t>
            </a:r>
          </a:p>
          <a:p>
            <a:pPr indent="-342900">
              <a:spcBef>
                <a:spcPts val="900"/>
              </a:spcBef>
              <a:buFontTx/>
              <a:buChar char="•"/>
            </a:pPr>
            <a:r>
              <a:rPr lang="en-GB" altLang="cs-CZ" dirty="0">
                <a:solidFill>
                  <a:schemeClr val="tx1"/>
                </a:solidFill>
                <a:latin typeface="Calibri" panose="020F0502020204030204" pitchFamily="34" charset="0"/>
                <a:cs typeface="Calibri" panose="020F0502020204030204" pitchFamily="34" charset="0"/>
              </a:rPr>
              <a:t>The mother ruled out carbon monoxide intoxication, the child was not given any medication</a:t>
            </a:r>
          </a:p>
          <a:p>
            <a:pPr indent="-342900">
              <a:spcBef>
                <a:spcPts val="900"/>
              </a:spcBef>
              <a:buFontTx/>
              <a:buChar char="•"/>
            </a:pPr>
            <a:r>
              <a:rPr lang="en-GB" altLang="cs-CZ" dirty="0">
                <a:solidFill>
                  <a:schemeClr val="tx1"/>
                </a:solidFill>
                <a:latin typeface="Calibri" panose="020F0502020204030204" pitchFamily="34" charset="0"/>
                <a:cs typeface="Calibri" panose="020F0502020204030204" pitchFamily="34" charset="0"/>
              </a:rPr>
              <a:t>For dinner, he had a dish of raw pumpkin (up to 500 ml) and was put to sleep; after about 15 minutes of sleep, his mother noticed a pronounced cyanosis</a:t>
            </a:r>
          </a:p>
          <a:p>
            <a:pPr indent="-342900">
              <a:spcBef>
                <a:spcPts val="900"/>
              </a:spcBef>
              <a:buFontTx/>
              <a:buChar char="•"/>
            </a:pPr>
            <a:r>
              <a:rPr lang="en-GB" altLang="cs-CZ" dirty="0">
                <a:solidFill>
                  <a:schemeClr val="tx1"/>
                </a:solidFill>
                <a:latin typeface="Calibri" panose="020F0502020204030204" pitchFamily="34" charset="0"/>
                <a:cs typeface="Calibri" panose="020F0502020204030204" pitchFamily="34" charset="0"/>
              </a:rPr>
              <a:t>Laboratory evidence of </a:t>
            </a:r>
            <a:r>
              <a:rPr lang="en-GB" altLang="cs-CZ" dirty="0" err="1">
                <a:solidFill>
                  <a:schemeClr val="tx1"/>
                </a:solidFill>
                <a:latin typeface="Calibri" panose="020F0502020204030204" pitchFamily="34" charset="0"/>
                <a:cs typeface="Calibri" panose="020F0502020204030204" pitchFamily="34" charset="0"/>
              </a:rPr>
              <a:t>methaemoglobin</a:t>
            </a:r>
            <a:r>
              <a:rPr lang="en-GB" altLang="cs-CZ" dirty="0">
                <a:solidFill>
                  <a:schemeClr val="tx1"/>
                </a:solidFill>
                <a:latin typeface="Calibri" panose="020F0502020204030204" pitchFamily="34" charset="0"/>
                <a:cs typeface="Calibri" panose="020F0502020204030204" pitchFamily="34" charset="0"/>
              </a:rPr>
              <a:t> &gt; 30 % (must have been at least 50 % according to clinical signs!)</a:t>
            </a:r>
          </a:p>
          <a:p>
            <a:pPr indent="-342900">
              <a:spcBef>
                <a:spcPts val="900"/>
              </a:spcBef>
              <a:buFontTx/>
              <a:buChar char="•"/>
            </a:pPr>
            <a:r>
              <a:rPr lang="en-GB" altLang="cs-CZ" dirty="0">
                <a:solidFill>
                  <a:schemeClr val="tx1"/>
                </a:solidFill>
                <a:latin typeface="Calibri" panose="020F0502020204030204" pitchFamily="34" charset="0"/>
                <a:cs typeface="Calibri" panose="020F0502020204030204" pitchFamily="34" charset="0"/>
              </a:rPr>
              <a:t>Oxygen therapy started, methylene blue </a:t>
            </a:r>
            <a:r>
              <a:rPr lang="en-GB" altLang="cs-CZ" i="1" dirty="0" err="1">
                <a:solidFill>
                  <a:schemeClr val="tx1"/>
                </a:solidFill>
                <a:latin typeface="Calibri" panose="020F0502020204030204" pitchFamily="34" charset="0"/>
                <a:cs typeface="Calibri" panose="020F0502020204030204" pitchFamily="34" charset="0"/>
              </a:rPr>
              <a:t>i.v.</a:t>
            </a:r>
            <a:r>
              <a:rPr lang="en-GB" altLang="cs-CZ" dirty="0">
                <a:solidFill>
                  <a:schemeClr val="tx1"/>
                </a:solidFill>
                <a:latin typeface="Calibri" panose="020F0502020204030204" pitchFamily="34" charset="0"/>
                <a:cs typeface="Calibri" panose="020F0502020204030204" pitchFamily="34" charset="0"/>
              </a:rPr>
              <a:t>, aspiration of stomach contents performed at the time of admission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PQuestion"/>
          <p:cNvSpPr>
            <a:spLocks noGrp="1" noChangeArrowheads="1"/>
          </p:cNvSpPr>
          <p:nvPr>
            <p:ph type="title"/>
          </p:nvPr>
        </p:nvSpPr>
        <p:spPr bwMode="auto"/>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What type of icterus is it?</a:t>
            </a:r>
          </a:p>
        </p:txBody>
      </p:sp>
      <p:graphicFrame>
        <p:nvGraphicFramePr>
          <p:cNvPr id="5" name="Tabulka 4"/>
          <p:cNvGraphicFramePr>
            <a:graphicFrameLocks noGrp="1"/>
          </p:cNvGraphicFramePr>
          <p:nvPr>
            <p:extLst>
              <p:ext uri="{D42A27DB-BD31-4B8C-83A1-F6EECF244321}">
                <p14:modId xmlns:p14="http://schemas.microsoft.com/office/powerpoint/2010/main" val="1124449078"/>
              </p:ext>
            </p:extLst>
          </p:nvPr>
        </p:nvGraphicFramePr>
        <p:xfrm>
          <a:off x="3131841" y="1984288"/>
          <a:ext cx="5688631" cy="3028888"/>
        </p:xfrm>
        <a:graphic>
          <a:graphicData uri="http://schemas.openxmlformats.org/drawingml/2006/table">
            <a:tbl>
              <a:tblPr firstRow="1" bandRow="1">
                <a:tableStyleId>{5C22544A-7EE6-4342-B048-85BDC9FD1C3A}</a:tableStyleId>
              </a:tblPr>
              <a:tblGrid>
                <a:gridCol w="2376263">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43783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latin typeface="Calibri" panose="020F0502020204030204" pitchFamily="34" charset="0"/>
                          <a:cs typeface="Calibri" panose="020F0502020204030204" pitchFamily="34" charset="0"/>
                        </a:rPr>
                        <a:t>Method and result</a:t>
                      </a:r>
                    </a:p>
                  </a:txBody>
                  <a:tcPr marL="91432" marR="91432" marT="45733" marB="45733"/>
                </a:tc>
                <a:tc hMerge="1">
                  <a:txBody>
                    <a:bodyPr/>
                    <a:lstStyle/>
                    <a:p>
                      <a:pPr algn="ctr"/>
                      <a:endParaRPr lang="cs-CZ" dirty="0"/>
                    </a:p>
                  </a:txBody>
                  <a:tcPr/>
                </a:tc>
                <a:tc>
                  <a:txBody>
                    <a:bodyPr/>
                    <a:lstStyle/>
                    <a:p>
                      <a:pPr algn="ctr"/>
                      <a:r>
                        <a:rPr lang="cs-CZ" sz="1800" dirty="0">
                          <a:latin typeface="Calibri" panose="020F0502020204030204" pitchFamily="34" charset="0"/>
                          <a:cs typeface="Calibri" panose="020F0502020204030204" pitchFamily="34" charset="0"/>
                        </a:rPr>
                        <a:t>Unit</a:t>
                      </a:r>
                    </a:p>
                  </a:txBody>
                  <a:tcPr marL="91432" marR="91432" marT="45733" marB="45733"/>
                </a:tc>
                <a:extLst>
                  <a:ext uri="{0D108BD9-81ED-4DB2-BD59-A6C34878D82A}">
                    <a16:rowId xmlns:a16="http://schemas.microsoft.com/office/drawing/2014/main" val="10000"/>
                  </a:ext>
                </a:extLst>
              </a:tr>
              <a:tr h="396298">
                <a:tc>
                  <a:txBody>
                    <a:bodyPr/>
                    <a:lstStyle/>
                    <a:p>
                      <a:r>
                        <a:rPr lang="cs-CZ" sz="2000" dirty="0">
                          <a:latin typeface="Calibri" panose="020F0502020204030204" pitchFamily="34" charset="0"/>
                          <a:cs typeface="Calibri" panose="020F0502020204030204" pitchFamily="34" charset="0"/>
                        </a:rPr>
                        <a:t>Total bilirubin</a:t>
                      </a:r>
                      <a:endParaRPr lang="cs-CZ" sz="2000" baseline="-25000" dirty="0">
                        <a:latin typeface="Calibri" panose="020F0502020204030204" pitchFamily="34" charset="0"/>
                        <a:cs typeface="Calibri" panose="020F0502020204030204" pitchFamily="34" charset="0"/>
                      </a:endParaRPr>
                    </a:p>
                  </a:txBody>
                  <a:tcPr marL="91432" marR="91432" marT="45733" marB="45733">
                    <a:solidFill>
                      <a:srgbClr val="D0D8E8"/>
                    </a:solidFill>
                  </a:tcPr>
                </a:tc>
                <a:tc>
                  <a:txBody>
                    <a:bodyPr/>
                    <a:lstStyle/>
                    <a:p>
                      <a:pPr algn="ctr"/>
                      <a:r>
                        <a:rPr lang="cs-CZ" sz="2000" dirty="0">
                          <a:latin typeface="Calibri" panose="020F0502020204030204" pitchFamily="34" charset="0"/>
                          <a:cs typeface="Calibri" panose="020F0502020204030204" pitchFamily="34" charset="0"/>
                        </a:rPr>
                        <a:t>160</a:t>
                      </a:r>
                    </a:p>
                  </a:txBody>
                  <a:tcPr marL="91432" marR="91432" marT="45733" marB="45733">
                    <a:solidFill>
                      <a:srgbClr val="FF9999"/>
                    </a:solidFill>
                  </a:tcPr>
                </a:tc>
                <a:tc>
                  <a:txBody>
                    <a:bodyPr/>
                    <a:lstStyle/>
                    <a:p>
                      <a:pPr algn="ctr"/>
                      <a:r>
                        <a:rPr lang="cs-CZ" sz="2000" dirty="0">
                          <a:latin typeface="Calibri" panose="020F0502020204030204" pitchFamily="34" charset="0"/>
                          <a:cs typeface="Calibri" panose="020F0502020204030204" pitchFamily="34" charset="0"/>
                        </a:rPr>
                        <a:t>µmol/l</a:t>
                      </a:r>
                    </a:p>
                  </a:txBody>
                  <a:tcPr marL="91432" marR="91432" marT="45733" marB="45733">
                    <a:solidFill>
                      <a:srgbClr val="D0D8E8"/>
                    </a:solidFill>
                  </a:tcPr>
                </a:tc>
                <a:extLst>
                  <a:ext uri="{0D108BD9-81ED-4DB2-BD59-A6C34878D82A}">
                    <a16:rowId xmlns:a16="http://schemas.microsoft.com/office/drawing/2014/main" val="10001"/>
                  </a:ext>
                </a:extLst>
              </a:tr>
              <a:tr h="396298">
                <a:tc>
                  <a:txBody>
                    <a:bodyPr/>
                    <a:lstStyle/>
                    <a:p>
                      <a:r>
                        <a:rPr lang="cs-CZ" sz="2000" dirty="0">
                          <a:latin typeface="Calibri" panose="020F0502020204030204" pitchFamily="34" charset="0"/>
                          <a:cs typeface="Calibri" panose="020F0502020204030204" pitchFamily="34" charset="0"/>
                        </a:rPr>
                        <a:t>Bilirubin </a:t>
                      </a:r>
                      <a:r>
                        <a:rPr lang="cs-CZ" sz="2000" dirty="0" err="1">
                          <a:latin typeface="Calibri" panose="020F0502020204030204" pitchFamily="34" charset="0"/>
                          <a:cs typeface="Calibri" panose="020F0502020204030204" pitchFamily="34" charset="0"/>
                        </a:rPr>
                        <a:t>conjugated</a:t>
                      </a:r>
                      <a:endParaRPr lang="cs-CZ" sz="2000" dirty="0">
                        <a:latin typeface="Calibri" panose="020F0502020204030204" pitchFamily="34" charset="0"/>
                        <a:cs typeface="Calibri" panose="020F0502020204030204" pitchFamily="34" charset="0"/>
                      </a:endParaRPr>
                    </a:p>
                  </a:txBody>
                  <a:tcPr marL="91432" marR="91432" marT="45733" marB="45733"/>
                </a:tc>
                <a:tc>
                  <a:txBody>
                    <a:bodyPr/>
                    <a:lstStyle/>
                    <a:p>
                      <a:pPr algn="ctr"/>
                      <a:r>
                        <a:rPr lang="cs-CZ" sz="2000" dirty="0">
                          <a:latin typeface="Calibri" panose="020F0502020204030204" pitchFamily="34" charset="0"/>
                          <a:cs typeface="Calibri" panose="020F0502020204030204" pitchFamily="34" charset="0"/>
                        </a:rPr>
                        <a:t>8.4</a:t>
                      </a:r>
                    </a:p>
                  </a:txBody>
                  <a:tcPr marL="91432" marR="91432" marT="45733" marB="45733">
                    <a:solidFill>
                      <a:srgbClr val="FFCCCC"/>
                    </a:solidFill>
                  </a:tcPr>
                </a:tc>
                <a:tc>
                  <a:txBody>
                    <a:bodyPr/>
                    <a:lstStyle/>
                    <a:p>
                      <a:pPr algn="ctr"/>
                      <a:r>
                        <a:rPr lang="cs-CZ" sz="2000" dirty="0">
                          <a:latin typeface="Calibri" panose="020F0502020204030204" pitchFamily="34" charset="0"/>
                          <a:cs typeface="Calibri" panose="020F0502020204030204" pitchFamily="34" charset="0"/>
                        </a:rPr>
                        <a:t>µmol/l</a:t>
                      </a:r>
                    </a:p>
                  </a:txBody>
                  <a:tcPr marL="91432" marR="91432" marT="45733" marB="45733"/>
                </a:tc>
                <a:extLst>
                  <a:ext uri="{0D108BD9-81ED-4DB2-BD59-A6C34878D82A}">
                    <a16:rowId xmlns:a16="http://schemas.microsoft.com/office/drawing/2014/main" val="10002"/>
                  </a:ext>
                </a:extLst>
              </a:tr>
              <a:tr h="396298">
                <a:tc>
                  <a:txBody>
                    <a:bodyPr/>
                    <a:lstStyle/>
                    <a:p>
                      <a:r>
                        <a:rPr lang="cs-CZ" sz="2000" dirty="0">
                          <a:latin typeface="Calibri" panose="020F0502020204030204" pitchFamily="34" charset="0"/>
                          <a:cs typeface="Calibri" panose="020F0502020204030204" pitchFamily="34" charset="0"/>
                        </a:rPr>
                        <a:t>AST</a:t>
                      </a:r>
                    </a:p>
                  </a:txBody>
                  <a:tcPr marL="91432" marR="91432" marT="45733" marB="45733"/>
                </a:tc>
                <a:tc>
                  <a:txBody>
                    <a:bodyPr/>
                    <a:lstStyle/>
                    <a:p>
                      <a:pPr algn="ctr"/>
                      <a:r>
                        <a:rPr lang="cs-CZ" sz="2000" dirty="0">
                          <a:latin typeface="Calibri" panose="020F0502020204030204" pitchFamily="34" charset="0"/>
                          <a:cs typeface="Calibri" panose="020F0502020204030204" pitchFamily="34" charset="0"/>
                        </a:rPr>
                        <a:t>2.16</a:t>
                      </a:r>
                    </a:p>
                  </a:txBody>
                  <a:tcPr marL="91432" marR="91432" marT="45733" marB="45733">
                    <a:solidFill>
                      <a:srgbClr val="FF9999"/>
                    </a:solidFill>
                  </a:tcPr>
                </a:tc>
                <a:tc>
                  <a:txBody>
                    <a:bodyPr/>
                    <a:lstStyle/>
                    <a:p>
                      <a:pPr algn="ctr"/>
                      <a:r>
                        <a:rPr lang="cs-CZ" sz="2000" dirty="0">
                          <a:latin typeface="Calibri" panose="020F0502020204030204" pitchFamily="34" charset="0"/>
                          <a:cs typeface="Calibri" panose="020F0502020204030204" pitchFamily="34" charset="0"/>
                        </a:rPr>
                        <a:t>µkat/l</a:t>
                      </a:r>
                    </a:p>
                  </a:txBody>
                  <a:tcPr marL="91432" marR="91432" marT="45733" marB="45733"/>
                </a:tc>
                <a:extLst>
                  <a:ext uri="{0D108BD9-81ED-4DB2-BD59-A6C34878D82A}">
                    <a16:rowId xmlns:a16="http://schemas.microsoft.com/office/drawing/2014/main" val="10003"/>
                  </a:ext>
                </a:extLst>
              </a:tr>
              <a:tr h="396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ALT</a:t>
                      </a:r>
                    </a:p>
                  </a:txBody>
                  <a:tcPr marL="91432" marR="91432" marT="45733" marB="45733"/>
                </a:tc>
                <a:tc>
                  <a:txBody>
                    <a:bodyPr/>
                    <a:lstStyle/>
                    <a:p>
                      <a:pPr algn="ctr"/>
                      <a:r>
                        <a:rPr lang="cs-CZ" sz="2000" dirty="0">
                          <a:latin typeface="Calibri" panose="020F0502020204030204" pitchFamily="34" charset="0"/>
                          <a:cs typeface="Calibri" panose="020F0502020204030204" pitchFamily="34" charset="0"/>
                        </a:rPr>
                        <a:t>0.37</a:t>
                      </a:r>
                    </a:p>
                  </a:txBody>
                  <a:tcPr marL="91432" marR="91432" marT="45733" marB="45733"/>
                </a:tc>
                <a:tc>
                  <a:txBody>
                    <a:bodyPr/>
                    <a:lstStyle/>
                    <a:p>
                      <a:pPr algn="ctr"/>
                      <a:r>
                        <a:rPr lang="cs-CZ" sz="2000" dirty="0">
                          <a:latin typeface="Calibri" panose="020F0502020204030204" pitchFamily="34" charset="0"/>
                          <a:cs typeface="Calibri" panose="020F0502020204030204" pitchFamily="34" charset="0"/>
                        </a:rPr>
                        <a:t>µkat/l</a:t>
                      </a:r>
                    </a:p>
                  </a:txBody>
                  <a:tcPr marL="91432" marR="91432" marT="45733" marB="45733"/>
                </a:tc>
                <a:extLst>
                  <a:ext uri="{0D108BD9-81ED-4DB2-BD59-A6C34878D82A}">
                    <a16:rowId xmlns:a16="http://schemas.microsoft.com/office/drawing/2014/main" val="10004"/>
                  </a:ext>
                </a:extLst>
              </a:tr>
              <a:tr h="701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Urine chemistry:</a:t>
                      </a:r>
                    </a:p>
                  </a:txBody>
                  <a:tcPr marL="91432" marR="91432" marT="45733" marB="45733"/>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protein 2, </a:t>
                      </a:r>
                      <a:r>
                        <a:rPr lang="cs-CZ" sz="2000" dirty="0">
                          <a:solidFill>
                            <a:schemeClr val="tx1"/>
                          </a:solidFill>
                          <a:latin typeface="Calibri" panose="020F0502020204030204" pitchFamily="34" charset="0"/>
                          <a:cs typeface="Calibri" panose="020F0502020204030204" pitchFamily="34" charset="0"/>
                        </a:rPr>
                        <a:t>ketone bodies </a:t>
                      </a:r>
                      <a:r>
                        <a:rPr lang="cs-CZ" sz="2000" dirty="0">
                          <a:latin typeface="Calibri" panose="020F0502020204030204" pitchFamily="34" charset="0"/>
                          <a:cs typeface="Calibri" panose="020F0502020204030204" pitchFamily="34" charset="0"/>
                        </a:rPr>
                        <a:t>2, </a:t>
                      </a:r>
                      <a:r>
                        <a:rPr lang="cs-CZ" sz="2000" b="0" dirty="0">
                          <a:solidFill>
                            <a:schemeClr val="accent2"/>
                          </a:solidFill>
                          <a:latin typeface="Calibri" panose="020F0502020204030204" pitchFamily="34" charset="0"/>
                          <a:cs typeface="Calibri" panose="020F0502020204030204" pitchFamily="34" charset="0"/>
                        </a:rPr>
                        <a:t>blood 3</a:t>
                      </a:r>
                      <a:r>
                        <a:rPr lang="cs-CZ" sz="2000" b="0" dirty="0">
                          <a:latin typeface="Calibri" panose="020F0502020204030204" pitchFamily="34" charset="0"/>
                          <a:cs typeface="Calibri" panose="020F0502020204030204" pitchFamily="34" charset="0"/>
                        </a:rPr>
                        <a:t>, </a:t>
                      </a:r>
                      <a:r>
                        <a:rPr lang="cs-CZ" sz="2000" b="0" baseline="0" dirty="0" err="1">
                          <a:latin typeface="Calibri" panose="020F0502020204030204" pitchFamily="34" charset="0"/>
                          <a:cs typeface="Calibri" panose="020F0502020204030204" pitchFamily="34" charset="0"/>
                        </a:rPr>
                        <a:t>leukocytes</a:t>
                      </a:r>
                      <a:r>
                        <a:rPr lang="cs-CZ" sz="2000" b="0" baseline="0" dirty="0">
                          <a:latin typeface="Calibri" panose="020F0502020204030204" pitchFamily="34" charset="0"/>
                          <a:cs typeface="Calibri" panose="020F0502020204030204" pitchFamily="34" charset="0"/>
                        </a:rPr>
                        <a:t> 27/µl</a:t>
                      </a:r>
                      <a:r>
                        <a:rPr lang="cs-CZ" sz="2000" b="0" dirty="0">
                          <a:latin typeface="Calibri" panose="020F0502020204030204" pitchFamily="34" charset="0"/>
                          <a:cs typeface="Calibri" panose="020F0502020204030204" pitchFamily="34" charset="0"/>
                        </a:rPr>
                        <a:t>, erythrocytes </a:t>
                      </a:r>
                      <a:r>
                        <a:rPr lang="cs-CZ" sz="2000" b="0" dirty="0">
                          <a:solidFill>
                            <a:schemeClr val="accent2"/>
                          </a:solidFill>
                          <a:latin typeface="Calibri" panose="020F0502020204030204" pitchFamily="34" charset="0"/>
                          <a:cs typeface="Calibri" panose="020F0502020204030204" pitchFamily="34" charset="0"/>
                        </a:rPr>
                        <a:t>1/µl</a:t>
                      </a:r>
                    </a:p>
                  </a:txBody>
                  <a:tcPr marL="91432" marR="91432" marT="45733" marB="45733"/>
                </a:tc>
                <a:tc hMerge="1">
                  <a:txBody>
                    <a:bodyPr/>
                    <a:lstStyle/>
                    <a:p>
                      <a:endParaRPr lang="cs-CZ" dirty="0"/>
                    </a:p>
                  </a:txBody>
                  <a:tcPr marL="91452" marR="91452" marT="45730" marB="45730"/>
                </a:tc>
                <a:extLst>
                  <a:ext uri="{0D108BD9-81ED-4DB2-BD59-A6C34878D82A}">
                    <a16:rowId xmlns:a16="http://schemas.microsoft.com/office/drawing/2014/main" val="10005"/>
                  </a:ext>
                </a:extLst>
              </a:tr>
            </a:tbl>
          </a:graphicData>
        </a:graphic>
      </p:graphicFrame>
      <p:sp>
        <p:nvSpPr>
          <p:cNvPr id="7" name="TPAnswers"/>
          <p:cNvSpPr>
            <a:spLocks noGrp="1"/>
          </p:cNvSpPr>
          <p:nvPr>
            <p:ph idx="1"/>
            <p:custDataLst>
              <p:tags r:id="rId2"/>
            </p:custDataLst>
          </p:nvPr>
        </p:nvSpPr>
        <p:spPr>
          <a:xfrm>
            <a:off x="395288" y="4654550"/>
            <a:ext cx="3313112" cy="1943100"/>
          </a:xfrm>
        </p:spPr>
        <p:txBody>
          <a:bodyPr/>
          <a:lstStyle/>
          <a:p>
            <a:pPr marL="571500" indent="-457200">
              <a:spcBef>
                <a:spcPts val="18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Prehepatic</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Hepatocellular </a:t>
            </a:r>
          </a:p>
          <a:p>
            <a:pPr marL="571500" indent="-457200">
              <a:spcBef>
                <a:spcPts val="1800"/>
              </a:spcBef>
              <a:buFont typeface="Arial" panose="020B0604020202020204" pitchFamily="34" charset="0"/>
              <a:buAutoNum type="arabicPeriod"/>
            </a:pPr>
            <a:r>
              <a:rPr lang="en-GB" sz="2800" noProof="0" dirty="0" err="1">
                <a:solidFill>
                  <a:schemeClr val="tx1"/>
                </a:solidFill>
                <a:latin typeface="Calibri" panose="020F0502020204030204" pitchFamily="34" charset="0"/>
                <a:cs typeface="Calibri" panose="020F0502020204030204" pitchFamily="34" charset="0"/>
              </a:rPr>
              <a:t>Posthepatic</a:t>
            </a:r>
            <a:endParaRPr lang="en-GB" sz="28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7">
                                            <p:txEl>
                                              <p:pRg st="0" end="0"/>
                                            </p:txEl>
                                          </p:spTgt>
                                        </p:tgtEl>
                                        <p:attrNameLst>
                                          <p:attrName>style.color</p:attrName>
                                        </p:attrNameLst>
                                      </p:cBhvr>
                                      <p:to>
                                        <p:clrVal>
                                          <a:srgbClr val="669900"/>
                                        </p:clrVal>
                                      </p:to>
                                    </p:set>
                                    <p:set>
                                      <p:cBhvr>
                                        <p:cTn id="19" dur="500" fill="hold"/>
                                        <p:tgtEl>
                                          <p:spTgt spid="7">
                                            <p:txEl>
                                              <p:pRg st="0" end="0"/>
                                            </p:txEl>
                                          </p:spTgt>
                                        </p:tgtEl>
                                        <p:attrNameLst>
                                          <p:attrName>fillcolor</p:attrName>
                                        </p:attrNameLst>
                                      </p:cBhvr>
                                      <p:to>
                                        <p:clrVal>
                                          <a:srgbClr val="669900"/>
                                        </p:clrVal>
                                      </p:to>
                                    </p:set>
                                    <p:set>
                                      <p:cBhvr>
                                        <p:cTn id="20"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cs-CZ" altLang="cs-CZ" sz="4000" b="1" cap="none" dirty="0">
                <a:solidFill>
                  <a:schemeClr val="tx1"/>
                </a:solidFill>
                <a:latin typeface="Calibri Light" panose="020F0302020204030204" pitchFamily="34" charset="0"/>
                <a:cs typeface="Calibri Light" panose="020F0302020204030204" pitchFamily="34" charset="0"/>
              </a:rPr>
              <a:t>Examination of blood gases after treatment</a:t>
            </a:r>
          </a:p>
        </p:txBody>
      </p:sp>
      <p:graphicFrame>
        <p:nvGraphicFramePr>
          <p:cNvPr id="3" name="Tabulka 2"/>
          <p:cNvGraphicFramePr>
            <a:graphicFrameLocks noGrp="1"/>
          </p:cNvGraphicFramePr>
          <p:nvPr>
            <p:extLst>
              <p:ext uri="{D42A27DB-BD31-4B8C-83A1-F6EECF244321}">
                <p14:modId xmlns:p14="http://schemas.microsoft.com/office/powerpoint/2010/main" val="2968089712"/>
              </p:ext>
            </p:extLst>
          </p:nvPr>
        </p:nvGraphicFramePr>
        <p:xfrm>
          <a:off x="1258888" y="1844675"/>
          <a:ext cx="6456363" cy="4657723"/>
        </p:xfrm>
        <a:graphic>
          <a:graphicData uri="http://schemas.openxmlformats.org/drawingml/2006/table">
            <a:tbl>
              <a:tblPr firstRow="1" bandRow="1">
                <a:tableStyleId>{5C22544A-7EE6-4342-B048-85BDC9FD1C3A}</a:tableStyleId>
              </a:tblPr>
              <a:tblGrid>
                <a:gridCol w="2880463">
                  <a:extLst>
                    <a:ext uri="{9D8B030D-6E8A-4147-A177-3AD203B41FA5}">
                      <a16:colId xmlns:a16="http://schemas.microsoft.com/office/drawing/2014/main" val="20000"/>
                    </a:ext>
                  </a:extLst>
                </a:gridCol>
                <a:gridCol w="1800290">
                  <a:extLst>
                    <a:ext uri="{9D8B030D-6E8A-4147-A177-3AD203B41FA5}">
                      <a16:colId xmlns:a16="http://schemas.microsoft.com/office/drawing/2014/main" val="20001"/>
                    </a:ext>
                  </a:extLst>
                </a:gridCol>
                <a:gridCol w="1775610">
                  <a:extLst>
                    <a:ext uri="{9D8B030D-6E8A-4147-A177-3AD203B41FA5}">
                      <a16:colId xmlns:a16="http://schemas.microsoft.com/office/drawing/2014/main" val="20002"/>
                    </a:ext>
                  </a:extLst>
                </a:gridCol>
              </a:tblGrid>
              <a:tr h="1030309">
                <a:tc>
                  <a:txBody>
                    <a:bodyPr/>
                    <a:lstStyle/>
                    <a:p>
                      <a:endParaRPr lang="cs-CZ" sz="1600" dirty="0">
                        <a:latin typeface="Calibri" panose="020F0502020204030204" pitchFamily="34" charset="0"/>
                        <a:cs typeface="Calibri" panose="020F0502020204030204" pitchFamily="34" charset="0"/>
                      </a:endParaRPr>
                    </a:p>
                  </a:txBody>
                  <a:tcPr marL="91445" marR="91445" marT="45724" marB="45724"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21.20 h</a:t>
                      </a:r>
                    </a:p>
                  </a:txBody>
                  <a:tcPr marL="91445" marR="91445" marT="45724" marB="45724"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12. 10.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6.20 h</a:t>
                      </a:r>
                    </a:p>
                  </a:txBody>
                  <a:tcPr marL="91445" marR="91445" marT="45724" marB="45724" horzOverflow="overflow"/>
                </a:tc>
                <a:extLst>
                  <a:ext uri="{0D108BD9-81ED-4DB2-BD59-A6C34878D82A}">
                    <a16:rowId xmlns:a16="http://schemas.microsoft.com/office/drawing/2014/main" val="10000"/>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7.05</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7.39</a:t>
                      </a:r>
                    </a:p>
                  </a:txBody>
                  <a:tcPr marL="91445" marR="91445" marT="45724" marB="45724" horzOverflow="overflow"/>
                </a:tc>
                <a:extLst>
                  <a:ext uri="{0D108BD9-81ED-4DB2-BD59-A6C34878D82A}">
                    <a16:rowId xmlns:a16="http://schemas.microsoft.com/office/drawing/2014/main" val="10001"/>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9.9</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4.7</a:t>
                      </a:r>
                    </a:p>
                  </a:txBody>
                  <a:tcPr marL="91445" marR="91445" marT="45724" marB="45724" horzOverflow="overflow"/>
                </a:tc>
                <a:extLst>
                  <a:ext uri="{0D108BD9-81ED-4DB2-BD59-A6C34878D82A}">
                    <a16:rowId xmlns:a16="http://schemas.microsoft.com/office/drawing/2014/main" val="10002"/>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HCO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3</a:t>
                      </a:r>
                      <a:r>
                        <a:rPr kumimoji="0" lang="cs-CZ" altLang="cs-CZ" sz="2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19.9</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21.3</a:t>
                      </a:r>
                    </a:p>
                  </a:txBody>
                  <a:tcPr marL="91445" marR="91445" marT="45724" marB="45724" horzOverflow="overflow"/>
                </a:tc>
                <a:extLst>
                  <a:ext uri="{0D108BD9-81ED-4DB2-BD59-A6C34878D82A}">
                    <a16:rowId xmlns:a16="http://schemas.microsoft.com/office/drawing/2014/main" val="10003"/>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- 9.2</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- 3.4</a:t>
                      </a:r>
                    </a:p>
                  </a:txBody>
                  <a:tcPr marL="91445" marR="91445" marT="45724" marB="45724" horzOverflow="overflow"/>
                </a:tc>
                <a:extLst>
                  <a:ext uri="{0D108BD9-81ED-4DB2-BD59-A6C34878D82A}">
                    <a16:rowId xmlns:a16="http://schemas.microsoft.com/office/drawing/2014/main" val="10004"/>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Hb</a:t>
                      </a:r>
                      <a:endPar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1.00</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0.99</a:t>
                      </a:r>
                    </a:p>
                  </a:txBody>
                  <a:tcPr marL="91445" marR="91445" marT="45724" marB="45724" horzOverflow="overflow">
                    <a:solidFill>
                      <a:srgbClr val="FF9999"/>
                    </a:solidFill>
                  </a:tcPr>
                </a:tc>
                <a:extLst>
                  <a:ext uri="{0D108BD9-81ED-4DB2-BD59-A6C34878D82A}">
                    <a16:rowId xmlns:a16="http://schemas.microsoft.com/office/drawing/2014/main" val="10005"/>
                  </a:ext>
                </a:extLst>
              </a:tr>
              <a:tr h="518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a:t>
                      </a:r>
                      <a:r>
                        <a:rPr kumimoji="0" lang="cs-CZ" altLang="cs-CZ" sz="24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0.42</a:t>
                      </a:r>
                    </a:p>
                  </a:txBody>
                  <a:tcPr marL="91445" marR="91445" marT="45724" marB="45724">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0.98</a:t>
                      </a:r>
                    </a:p>
                  </a:txBody>
                  <a:tcPr marL="91445" marR="91445" marT="45724" marB="45724" horzOverflow="overflow">
                    <a:solidFill>
                      <a:srgbClr val="FF9999"/>
                    </a:solidFill>
                  </a:tcPr>
                </a:tc>
                <a:extLst>
                  <a:ext uri="{0D108BD9-81ED-4DB2-BD59-A6C34878D82A}">
                    <a16:rowId xmlns:a16="http://schemas.microsoft.com/office/drawing/2014/main" val="10006"/>
                  </a:ext>
                </a:extLst>
              </a:tr>
              <a:tr h="51820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Lactate (</a:t>
                      </a:r>
                      <a:r>
                        <a:rPr kumimoji="0" lang="cs-CZ" altLang="cs-CZ"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5" marR="91445" marT="45724" marB="45724" horzOverflow="overflow"/>
                </a:tc>
                <a:tc>
                  <a:txBody>
                    <a:bodyPr/>
                    <a:lstStyle/>
                    <a:p>
                      <a:pPr algn="ctr"/>
                      <a:r>
                        <a:rPr lang="cs-CZ" sz="2400" dirty="0">
                          <a:latin typeface="Calibri" panose="020F0502020204030204" pitchFamily="34" charset="0"/>
                          <a:cs typeface="Calibri" panose="020F0502020204030204" pitchFamily="34" charset="0"/>
                        </a:rPr>
                        <a:t>6.51</a:t>
                      </a:r>
                    </a:p>
                  </a:txBody>
                  <a:tcPr marL="91445" marR="91445" marT="45724" marB="45724"/>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1.72</a:t>
                      </a:r>
                    </a:p>
                  </a:txBody>
                  <a:tcPr marL="91445" marR="91445" marT="45724" marB="45724" horzOverflow="overflow">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r>
              <a:rPr lang="en-GB" altLang="cs-CZ" sz="4400" b="1" cap="none" dirty="0">
                <a:solidFill>
                  <a:schemeClr val="tx1"/>
                </a:solidFill>
                <a:latin typeface="Calibri Light" panose="020F0302020204030204" pitchFamily="34" charset="0"/>
                <a:cs typeface="Calibri Light" panose="020F0302020204030204" pitchFamily="34" charset="0"/>
              </a:rPr>
              <a:t>Conclusion</a:t>
            </a:r>
          </a:p>
        </p:txBody>
      </p:sp>
      <p:sp>
        <p:nvSpPr>
          <p:cNvPr id="14339" name="Rectangle 5"/>
          <p:cNvSpPr>
            <a:spLocks noGrp="1" noChangeArrowheads="1"/>
          </p:cNvSpPr>
          <p:nvPr>
            <p:ph type="body" idx="1"/>
          </p:nvPr>
        </p:nvSpPr>
        <p:spPr>
          <a:xfrm>
            <a:off x="395288" y="1773238"/>
            <a:ext cx="8748712" cy="4824412"/>
          </a:xfrm>
        </p:spPr>
        <p:txBody>
          <a:bodyPr/>
          <a:lstStyle/>
          <a:p>
            <a:pPr marL="452438" indent="-368300">
              <a:spcBef>
                <a:spcPts val="900"/>
              </a:spcBef>
              <a:buFontTx/>
              <a:buChar char="•"/>
              <a:defRPr/>
            </a:pPr>
            <a:r>
              <a:rPr lang="en-GB" altLang="cs-CZ" dirty="0">
                <a:solidFill>
                  <a:schemeClr val="tx1"/>
                </a:solidFill>
                <a:latin typeface="Calibri" panose="020F0502020204030204" pitchFamily="34" charset="0"/>
                <a:cs typeface="Calibri" panose="020F0502020204030204" pitchFamily="34" charset="0"/>
              </a:rPr>
              <a:t>The cause of </a:t>
            </a:r>
            <a:r>
              <a:rPr lang="en-GB" altLang="cs-CZ" dirty="0" err="1">
                <a:solidFill>
                  <a:schemeClr val="tx1"/>
                </a:solidFill>
                <a:latin typeface="Calibri" panose="020F0502020204030204" pitchFamily="34" charset="0"/>
                <a:cs typeface="Calibri" panose="020F0502020204030204" pitchFamily="34" charset="0"/>
              </a:rPr>
              <a:t>methaemoglobinaemia</a:t>
            </a:r>
            <a:r>
              <a:rPr lang="en-GB" altLang="cs-CZ" dirty="0">
                <a:solidFill>
                  <a:schemeClr val="tx1"/>
                </a:solidFill>
                <a:latin typeface="Calibri" panose="020F0502020204030204" pitchFamily="34" charset="0"/>
                <a:cs typeface="Calibri" panose="020F0502020204030204" pitchFamily="34" charset="0"/>
              </a:rPr>
              <a:t> was high nitrate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in pumpkin bought at the market (several times the legal limit), improper processing and large quantities of ingested pumpkin </a:t>
            </a:r>
          </a:p>
          <a:p>
            <a:pPr marL="452438" indent="-368300">
              <a:spcBef>
                <a:spcPts val="900"/>
              </a:spcBef>
              <a:buFontTx/>
              <a:buChar char="•"/>
              <a:defRPr/>
            </a:pPr>
            <a:r>
              <a:rPr lang="en-GB" altLang="cs-CZ" dirty="0">
                <a:solidFill>
                  <a:schemeClr val="tx1"/>
                </a:solidFill>
                <a:latin typeface="Calibri" panose="020F0502020204030204" pitchFamily="34" charset="0"/>
                <a:cs typeface="Calibri" panose="020F0502020204030204" pitchFamily="34" charset="0"/>
              </a:rPr>
              <a:t>Child discharged home after 9-day hospitalization in good condition with the following diagnoses:</a:t>
            </a:r>
          </a:p>
          <a:p>
            <a:pPr marL="114300" indent="0">
              <a:spcBef>
                <a:spcPts val="1200"/>
              </a:spcBef>
              <a:buFont typeface="Arial" charset="0"/>
              <a:buNone/>
              <a:defRPr/>
            </a:pPr>
            <a:r>
              <a:rPr lang="en-GB" sz="1600" b="1" dirty="0">
                <a:latin typeface="Calibri" panose="020F0502020204030204" pitchFamily="34" charset="0"/>
                <a:cs typeface="Calibri" panose="020F0502020204030204" pitchFamily="34" charset="0"/>
              </a:rPr>
              <a:t>D748 </a:t>
            </a:r>
            <a:r>
              <a:rPr lang="en-GB" sz="1600" dirty="0" err="1">
                <a:latin typeface="Calibri" panose="020F0502020204030204" pitchFamily="34" charset="0"/>
                <a:cs typeface="Calibri" panose="020F0502020204030204" pitchFamily="34" charset="0"/>
              </a:rPr>
              <a:t>Methaemoglobinaemia</a:t>
            </a:r>
            <a:r>
              <a:rPr lang="en-GB" sz="1600" dirty="0">
                <a:latin typeface="Calibri" panose="020F0502020204030204" pitchFamily="34" charset="0"/>
                <a:cs typeface="Calibri" panose="020F0502020204030204" pitchFamily="34" charset="0"/>
              </a:rPr>
              <a:t> – acute &gt; 30%</a:t>
            </a:r>
          </a:p>
          <a:p>
            <a:pPr marL="114300" indent="0">
              <a:buFont typeface="Arial" charset="0"/>
              <a:buNone/>
              <a:defRPr/>
            </a:pPr>
            <a:r>
              <a:rPr lang="en-GB" sz="1600" b="1" dirty="0">
                <a:latin typeface="Calibri" panose="020F0502020204030204" pitchFamily="34" charset="0"/>
                <a:cs typeface="Calibri" panose="020F0502020204030204" pitchFamily="34" charset="0"/>
              </a:rPr>
              <a:t>T659 </a:t>
            </a:r>
            <a:r>
              <a:rPr lang="en-GB" sz="1600" dirty="0">
                <a:latin typeface="Calibri" panose="020F0502020204030204" pitchFamily="34" charset="0"/>
                <a:cs typeface="Calibri" panose="020F0502020204030204" pitchFamily="34" charset="0"/>
              </a:rPr>
              <a:t>Toxic effect of other and unspecified substances – toxic effect of unspecified substance</a:t>
            </a:r>
          </a:p>
          <a:p>
            <a:pPr marL="114300" indent="0">
              <a:buFont typeface="Arial" charset="0"/>
              <a:buNone/>
              <a:defRPr/>
            </a:pPr>
            <a:r>
              <a:rPr lang="en-GB" sz="1600" b="1" dirty="0">
                <a:latin typeface="Calibri" panose="020F0502020204030204" pitchFamily="34" charset="0"/>
                <a:cs typeface="Calibri" panose="020F0502020204030204" pitchFamily="34" charset="0"/>
              </a:rPr>
              <a:t>J690 </a:t>
            </a:r>
            <a:r>
              <a:rPr lang="en-GB" sz="1600" dirty="0">
                <a:latin typeface="Calibri" panose="020F0502020204030204" pitchFamily="34" charset="0"/>
                <a:cs typeface="Calibri" panose="020F0502020204030204" pitchFamily="34" charset="0"/>
              </a:rPr>
              <a:t>Pneumonia on the right caused by food and vomit </a:t>
            </a:r>
          </a:p>
          <a:p>
            <a:pPr marL="114300" indent="0">
              <a:buFont typeface="Arial" charset="0"/>
              <a:buNone/>
              <a:defRPr/>
            </a:pPr>
            <a:r>
              <a:rPr lang="en-GB" sz="1600" b="1" dirty="0">
                <a:latin typeface="Calibri" panose="020F0502020204030204" pitchFamily="34" charset="0"/>
                <a:cs typeface="Calibri" panose="020F0502020204030204" pitchFamily="34" charset="0"/>
              </a:rPr>
              <a:t>J969 </a:t>
            </a:r>
            <a:r>
              <a:rPr lang="en-GB" sz="1600" dirty="0">
                <a:latin typeface="Calibri" panose="020F0502020204030204" pitchFamily="34" charset="0"/>
                <a:cs typeface="Calibri" panose="020F0502020204030204" pitchFamily="34" charset="0"/>
              </a:rPr>
              <a:t>Respiratory failure, NS</a:t>
            </a:r>
          </a:p>
          <a:p>
            <a:pPr marL="114300" indent="0">
              <a:buFont typeface="Arial" charset="0"/>
              <a:buNone/>
              <a:defRPr/>
            </a:pPr>
            <a:r>
              <a:rPr lang="en-GB" sz="1600" b="1" dirty="0">
                <a:latin typeface="Calibri" panose="020F0502020204030204" pitchFamily="34" charset="0"/>
                <a:cs typeface="Calibri" panose="020F0502020204030204" pitchFamily="34" charset="0"/>
              </a:rPr>
              <a:t>X4900 </a:t>
            </a:r>
            <a:r>
              <a:rPr lang="en-GB" sz="1600" dirty="0">
                <a:latin typeface="Calibri" panose="020F0502020204030204" pitchFamily="34" charset="0"/>
                <a:cs typeface="Calibri" panose="020F0502020204030204" pitchFamily="34" charset="0"/>
              </a:rPr>
              <a:t>Accidental poisoning with other and NS chemicals and harmful substances and exposure – home </a:t>
            </a:r>
          </a:p>
          <a:p>
            <a:pPr marL="114300" indent="0">
              <a:buFont typeface="Arial" charset="0"/>
              <a:buNone/>
              <a:defRPr/>
            </a:pPr>
            <a:r>
              <a:rPr lang="en-GB" sz="1600" b="1" dirty="0">
                <a:latin typeface="Calibri" panose="020F0502020204030204" pitchFamily="34" charset="0"/>
                <a:cs typeface="Calibri" panose="020F0502020204030204" pitchFamily="34" charset="0"/>
              </a:rPr>
              <a:t>R230 </a:t>
            </a:r>
            <a:r>
              <a:rPr lang="en-GB" sz="1600" dirty="0" err="1">
                <a:latin typeface="Calibri" panose="020F0502020204030204" pitchFamily="34" charset="0"/>
                <a:cs typeface="Calibri" panose="020F0502020204030204" pitchFamily="34" charset="0"/>
              </a:rPr>
              <a:t>Cyanose</a:t>
            </a:r>
            <a:endParaRPr lang="en-GB" sz="1600" dirty="0">
              <a:latin typeface="Calibri" panose="020F0502020204030204" pitchFamily="34" charset="0"/>
              <a:cs typeface="Calibri" panose="020F0502020204030204" pitchFamily="34" charset="0"/>
            </a:endParaRPr>
          </a:p>
          <a:p>
            <a:pPr marL="114300" indent="0">
              <a:buFont typeface="Arial" charset="0"/>
              <a:buNone/>
              <a:defRPr/>
            </a:pPr>
            <a:r>
              <a:rPr lang="en-GB" sz="1600" b="1" dirty="0">
                <a:latin typeface="Calibri" panose="020F0502020204030204" pitchFamily="34" charset="0"/>
                <a:cs typeface="Calibri" panose="020F0502020204030204" pitchFamily="34" charset="0"/>
              </a:rPr>
              <a:t>R400 </a:t>
            </a:r>
            <a:r>
              <a:rPr lang="en-GB" sz="1600" dirty="0">
                <a:latin typeface="Calibri" panose="020F0502020204030204" pitchFamily="34" charset="0"/>
                <a:cs typeface="Calibri" panose="020F0502020204030204" pitchFamily="34" charset="0"/>
              </a:rPr>
              <a:t>Impairment of consciousness</a:t>
            </a:r>
          </a:p>
          <a:p>
            <a:pPr marL="114300" indent="0">
              <a:buFont typeface="Arial" charset="0"/>
              <a:buNone/>
              <a:defRPr/>
            </a:pPr>
            <a:r>
              <a:rPr lang="en-GB" sz="1600" b="1" dirty="0">
                <a:latin typeface="Calibri" panose="020F0502020204030204" pitchFamily="34" charset="0"/>
                <a:cs typeface="Calibri" panose="020F0502020204030204" pitchFamily="34" charset="0"/>
              </a:rPr>
              <a:t>Q257 </a:t>
            </a:r>
            <a:r>
              <a:rPr lang="en-GB" sz="1600" dirty="0">
                <a:latin typeface="Calibri" panose="020F0502020204030204" pitchFamily="34" charset="0"/>
                <a:cs typeface="Calibri" panose="020F0502020204030204" pitchFamily="34" charset="0"/>
              </a:rPr>
              <a:t>Mild haemodynamically insignificant pulmonary stenosis</a:t>
            </a:r>
          </a:p>
          <a:p>
            <a:pPr>
              <a:spcBef>
                <a:spcPts val="1200"/>
              </a:spcBef>
              <a:buFontTx/>
              <a:buChar char="•"/>
              <a:defRPr/>
            </a:pPr>
            <a:endParaRPr lang="en-GB" altLang="cs-CZ"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endParaRPr lang="en-GB" altLang="cs-CZ"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 </a:t>
            </a:r>
          </a:p>
        </p:txBody>
      </p:sp>
      <p:sp>
        <p:nvSpPr>
          <p:cNvPr id="3" name="Zástupný symbol pro text 2"/>
          <p:cNvSpPr>
            <a:spLocks noGrp="1"/>
          </p:cNvSpPr>
          <p:nvPr>
            <p:ph type="body" idx="1"/>
          </p:nvPr>
        </p:nvSpPr>
        <p:spPr>
          <a:xfrm>
            <a:off x="736600" y="4606925"/>
            <a:ext cx="7696200" cy="523875"/>
          </a:xfrm>
        </p:spPr>
        <p:txBody>
          <a:bodyPr>
            <a:normAutofit/>
          </a:bodyPr>
          <a:lstStyle/>
          <a:p>
            <a:pPr>
              <a:defRPr/>
            </a:pPr>
            <a:r>
              <a:rPr lang="en-GB" sz="2800" b="1" dirty="0">
                <a:latin typeface="Calibri Light" panose="020F0302020204030204" pitchFamily="34" charset="0"/>
                <a:cs typeface="Calibri Light" panose="020F0302020204030204" pitchFamily="34" charset="0"/>
              </a:rPr>
              <a:t>Preeclampsia and HELLP syndrome</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5120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Description of the case</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338138">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A 33-year-old woman, a </a:t>
            </a:r>
            <a:r>
              <a:rPr lang="en-GB" altLang="cs-CZ" sz="2800" b="0" dirty="0" err="1">
                <a:solidFill>
                  <a:schemeClr val="tx1"/>
                </a:solidFill>
                <a:latin typeface="Calibri" panose="020F0502020204030204" pitchFamily="34" charset="0"/>
                <a:cs typeface="Calibri" panose="020F0502020204030204" pitchFamily="34" charset="0"/>
              </a:rPr>
              <a:t>primigravida</a:t>
            </a:r>
            <a:r>
              <a:rPr lang="en-GB" altLang="cs-CZ" sz="2800" b="0" dirty="0">
                <a:solidFill>
                  <a:schemeClr val="tx1"/>
                </a:solidFill>
                <a:latin typeface="Calibri" panose="020F0502020204030204" pitchFamily="34" charset="0"/>
                <a:cs typeface="Calibri" panose="020F0502020204030204" pitchFamily="34" charset="0"/>
              </a:rPr>
              <a:t>, came in for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a regular check-up</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Swelling of the fingers, face and lower limbs, in the evening allegedly to the middle of the calves</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Hypertension detected for the first time (BP 160/110 mmHg)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PQuestion"/>
          <p:cNvSpPr>
            <a:spLocks noGrp="1" noChangeArrowheads="1"/>
          </p:cNvSpPr>
          <p:nvPr>
            <p:ph type="title"/>
          </p:nvPr>
        </p:nvSpPr>
        <p:spPr bwMode="auto">
          <a:xfrm>
            <a:off x="311150" y="377825"/>
            <a:ext cx="8497888" cy="1179513"/>
          </a:xfrm>
        </p:spPr>
        <p:txBody>
          <a:bodyPr wrap="square" numCol="1" anchorCtr="0" compatLnSpc="1">
            <a:prstTxWarp prst="textNoShape">
              <a:avLst/>
            </a:prstTxWarp>
            <a:normAutofit/>
          </a:bodyPr>
          <a:lstStyle/>
          <a:p>
            <a:r>
              <a:rPr lang="cs-CZ" altLang="cs-CZ" sz="4000" b="1" cap="none">
                <a:solidFill>
                  <a:schemeClr val="tx1"/>
                </a:solidFill>
                <a:latin typeface="Calibri Light" panose="020F0302020204030204" pitchFamily="34" charset="0"/>
                <a:cs typeface="Calibri Light" panose="020F0302020204030204" pitchFamily="34" charset="0"/>
              </a:rPr>
              <a:t>What other tests would you prescribe?</a:t>
            </a:r>
          </a:p>
        </p:txBody>
      </p:sp>
      <p:sp>
        <p:nvSpPr>
          <p:cNvPr id="45059" name="TPAnswers"/>
          <p:cNvSpPr>
            <a:spLocks noGrp="1" noChangeArrowheads="1"/>
          </p:cNvSpPr>
          <p:nvPr>
            <p:ph type="body" idx="1"/>
            <p:custDataLst>
              <p:tags r:id="rId2"/>
            </p:custDataLst>
          </p:nvPr>
        </p:nvSpPr>
        <p:spPr>
          <a:xfrm>
            <a:off x="468313" y="2060574"/>
            <a:ext cx="8351837" cy="3744689"/>
          </a:xfrm>
        </p:spPr>
        <p:txBody>
          <a:bodyPr/>
          <a:lstStyle/>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Serum protein concentration</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Serum albumin concentration</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Losses of albumin (protein) in the urine</a:t>
            </a:r>
          </a:p>
          <a:p>
            <a:pPr marL="628650" indent="-51435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Serum sFLT-1/</a:t>
            </a:r>
            <a:r>
              <a:rPr lang="en-GB" altLang="cs-CZ" sz="2800" dirty="0" err="1">
                <a:solidFill>
                  <a:schemeClr val="tx1"/>
                </a:solidFill>
                <a:latin typeface="Calibri" panose="020F0502020204030204" pitchFamily="34" charset="0"/>
                <a:cs typeface="Calibri" panose="020F0502020204030204" pitchFamily="34" charset="0"/>
              </a:rPr>
              <a:t>PlGF</a:t>
            </a:r>
            <a:r>
              <a:rPr lang="en-GB" altLang="cs-CZ" sz="2800" dirty="0">
                <a:solidFill>
                  <a:schemeClr val="tx1"/>
                </a:solidFill>
                <a:latin typeface="Calibri" panose="020F0502020204030204" pitchFamily="34" charset="0"/>
                <a:cs typeface="Calibri" panose="020F0502020204030204" pitchFamily="34" charset="0"/>
              </a:rPr>
              <a:t> ratio</a:t>
            </a:r>
          </a:p>
          <a:p>
            <a:pPr marL="628650" indent="-514350">
              <a:spcBef>
                <a:spcPts val="1800"/>
              </a:spcBef>
              <a:buFont typeface="Arial" panose="020B0604020202020204" pitchFamily="34" charset="0"/>
              <a:buAutoNum type="arabicPeriod"/>
            </a:pPr>
            <a:endParaRPr lang="en-GB" altLang="cs-CZ" sz="800" dirty="0">
              <a:solidFill>
                <a:schemeClr val="tx1"/>
              </a:solidFill>
              <a:latin typeface="Calibri" panose="020F0502020204030204" pitchFamily="34" charset="0"/>
              <a:cs typeface="Calibri" panose="020F0502020204030204" pitchFamily="34" charset="0"/>
            </a:endParaRPr>
          </a:p>
          <a:p>
            <a:pPr marL="114300" indent="0">
              <a:spcBef>
                <a:spcPts val="0"/>
              </a:spcBef>
              <a:buFont typeface="Arial" charset="0"/>
              <a:buNone/>
              <a:defRPr/>
            </a:pPr>
            <a:r>
              <a:rPr lang="en-GB" sz="2200" dirty="0">
                <a:solidFill>
                  <a:schemeClr val="tx2">
                    <a:lumMod val="75000"/>
                  </a:schemeClr>
                </a:solidFill>
                <a:latin typeface="Calibri" panose="020F0502020204030204" pitchFamily="34" charset="0"/>
                <a:cs typeface="Calibri" panose="020F0502020204030204" pitchFamily="34" charset="0"/>
              </a:rPr>
              <a:t>sFLT-1 = soluble </a:t>
            </a:r>
            <a:r>
              <a:rPr lang="en-GB" sz="2200" dirty="0" err="1">
                <a:solidFill>
                  <a:schemeClr val="tx2">
                    <a:lumMod val="75000"/>
                  </a:schemeClr>
                </a:solidFill>
                <a:latin typeface="Calibri" panose="020F0502020204030204" pitchFamily="34" charset="0"/>
                <a:cs typeface="Calibri" panose="020F0502020204030204" pitchFamily="34" charset="0"/>
              </a:rPr>
              <a:t>fms</a:t>
            </a:r>
            <a:r>
              <a:rPr lang="en-GB" sz="2200" dirty="0">
                <a:solidFill>
                  <a:schemeClr val="tx2">
                    <a:lumMod val="75000"/>
                  </a:schemeClr>
                </a:solidFill>
                <a:latin typeface="Calibri" panose="020F0502020204030204" pitchFamily="34" charset="0"/>
                <a:cs typeface="Calibri" panose="020F0502020204030204" pitchFamily="34" charset="0"/>
              </a:rPr>
              <a:t>-like tyrosine kinase-1 </a:t>
            </a:r>
            <a:br>
              <a:rPr lang="en-GB" sz="2200" dirty="0">
                <a:solidFill>
                  <a:schemeClr val="tx2">
                    <a:lumMod val="75000"/>
                  </a:schemeClr>
                </a:solidFill>
                <a:latin typeface="Calibri" panose="020F0502020204030204" pitchFamily="34" charset="0"/>
                <a:cs typeface="Calibri" panose="020F0502020204030204" pitchFamily="34" charset="0"/>
              </a:rPr>
            </a:br>
            <a:r>
              <a:rPr lang="en-GB" sz="2200" dirty="0" err="1">
                <a:solidFill>
                  <a:schemeClr val="tx2">
                    <a:lumMod val="75000"/>
                  </a:schemeClr>
                </a:solidFill>
                <a:latin typeface="Calibri" panose="020F0502020204030204" pitchFamily="34" charset="0"/>
                <a:cs typeface="Calibri" panose="020F0502020204030204" pitchFamily="34" charset="0"/>
              </a:rPr>
              <a:t>PlGF</a:t>
            </a:r>
            <a:r>
              <a:rPr lang="en-GB" sz="2200" dirty="0">
                <a:solidFill>
                  <a:schemeClr val="tx2">
                    <a:lumMod val="75000"/>
                  </a:schemeClr>
                </a:solidFill>
                <a:latin typeface="Calibri" panose="020F0502020204030204" pitchFamily="34" charset="0"/>
                <a:cs typeface="Calibri" panose="020F0502020204030204" pitchFamily="34" charset="0"/>
              </a:rPr>
              <a:t> = placental growth factor</a:t>
            </a:r>
            <a:endParaRPr lang="en-GB" altLang="cs-CZ" sz="2200" dirty="0">
              <a:solidFill>
                <a:schemeClr val="tx2">
                  <a:lumMod val="75000"/>
                </a:schemeClr>
              </a:solidFill>
              <a:latin typeface="Calibri" panose="020F0502020204030204" pitchFamily="34" charset="0"/>
              <a:cs typeface="Calibri" panose="020F0502020204030204" pitchFamily="34" charset="0"/>
            </a:endParaRPr>
          </a:p>
          <a:p>
            <a:pPr marL="628650" indent="-514350">
              <a:spcBef>
                <a:spcPts val="1800"/>
              </a:spcBef>
              <a:buFont typeface="Arial" panose="020B0604020202020204" pitchFamily="34" charset="0"/>
              <a:buAutoNum type="arabicPeriod"/>
            </a:pPr>
            <a:endParaRPr lang="en-GB" altLang="cs-CZ" sz="280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childTnLst>
                                    <p:set>
                                      <p:cBhvr override="childStyle">
                                        <p:cTn id="28" dur="500" fill="hold"/>
                                        <p:tgtEl>
                                          <p:spTgt spid="45059">
                                            <p:txEl>
                                              <p:pRg st="2" end="2"/>
                                            </p:txEl>
                                          </p:spTgt>
                                        </p:tgtEl>
                                        <p:attrNameLst>
                                          <p:attrName>style.color</p:attrName>
                                        </p:attrNameLst>
                                      </p:cBhvr>
                                      <p:to>
                                        <p:clrVal>
                                          <a:srgbClr val="008000"/>
                                        </p:clrVal>
                                      </p:to>
                                    </p:set>
                                    <p:set>
                                      <p:cBhvr>
                                        <p:cTn id="29" dur="500" fill="hold"/>
                                        <p:tgtEl>
                                          <p:spTgt spid="45059">
                                            <p:txEl>
                                              <p:pRg st="2" end="2"/>
                                            </p:txEl>
                                          </p:spTgt>
                                        </p:tgtEl>
                                        <p:attrNameLst>
                                          <p:attrName>fillcolor</p:attrName>
                                        </p:attrNameLst>
                                      </p:cBhvr>
                                      <p:to>
                                        <p:clrVal>
                                          <a:srgbClr val="008000"/>
                                        </p:clrVal>
                                      </p:to>
                                    </p:set>
                                    <p:set>
                                      <p:cBhvr>
                                        <p:cTn id="30" dur="500" fill="hold"/>
                                        <p:tgtEl>
                                          <p:spTgt spid="45059">
                                            <p:txEl>
                                              <p:pRg st="2" end="2"/>
                                            </p:txEl>
                                          </p:spTgt>
                                        </p:tgtEl>
                                        <p:attrNameLst>
                                          <p:attrName>fill.type</p:attrName>
                                        </p:attrNameLst>
                                      </p:cBhvr>
                                      <p:to>
                                        <p:strVal val="solid"/>
                                      </p:to>
                                    </p:set>
                                  </p:childTnLst>
                                </p:cTn>
                              </p:par>
                              <p:par>
                                <p:cTn id="31" presetID="16" presetClass="emph" presetSubtype="0" fill="hold" nodeType="withEffect">
                                  <p:stCondLst>
                                    <p:cond delay="0"/>
                                  </p:stCondLst>
                                  <p:childTnLst>
                                    <p:set>
                                      <p:cBhvr override="childStyle">
                                        <p:cTn id="32" dur="500" fill="hold"/>
                                        <p:tgtEl>
                                          <p:spTgt spid="45059">
                                            <p:txEl>
                                              <p:pRg st="3" end="3"/>
                                            </p:txEl>
                                          </p:spTgt>
                                        </p:tgtEl>
                                        <p:attrNameLst>
                                          <p:attrName>style.color</p:attrName>
                                        </p:attrNameLst>
                                      </p:cBhvr>
                                      <p:to>
                                        <p:clrVal>
                                          <a:srgbClr val="008000"/>
                                        </p:clrVal>
                                      </p:to>
                                    </p:set>
                                    <p:set>
                                      <p:cBhvr>
                                        <p:cTn id="33" dur="500" fill="hold"/>
                                        <p:tgtEl>
                                          <p:spTgt spid="45059">
                                            <p:txEl>
                                              <p:pRg st="3" end="3"/>
                                            </p:txEl>
                                          </p:spTgt>
                                        </p:tgtEl>
                                        <p:attrNameLst>
                                          <p:attrName>fillcolor</p:attrName>
                                        </p:attrNameLst>
                                      </p:cBhvr>
                                      <p:to>
                                        <p:clrVal>
                                          <a:srgbClr val="008000"/>
                                        </p:clrVal>
                                      </p:to>
                                    </p:set>
                                    <p:set>
                                      <p:cBhvr>
                                        <p:cTn id="34" dur="500" fill="hold"/>
                                        <p:tgtEl>
                                          <p:spTgt spid="450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5325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a:t>
            </a:r>
          </a:p>
        </p:txBody>
      </p:sp>
      <p:sp>
        <p:nvSpPr>
          <p:cNvPr id="4"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Two typical signs of preeclampsia were present: oedema and hypertension</a:t>
            </a:r>
          </a:p>
          <a:p>
            <a:pPr marL="452438" indent="-338138">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The third sign is increasing proteinuria or albuminuria</a:t>
            </a:r>
          </a:p>
          <a:p>
            <a:pPr marL="452438" indent="-338138">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Changes in protein or albumin concentration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in serum are not an early sign</a:t>
            </a:r>
          </a:p>
          <a:p>
            <a:pPr marL="452438" indent="-338138">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The diagnosis of preeclampsia can be confirmed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by a high </a:t>
            </a:r>
            <a:r>
              <a:rPr lang="en-GB" sz="2800" b="0" dirty="0">
                <a:solidFill>
                  <a:schemeClr val="tx1"/>
                </a:solidFill>
                <a:latin typeface="Calibri" panose="020F0502020204030204" pitchFamily="34" charset="0"/>
                <a:cs typeface="Calibri" panose="020F0502020204030204" pitchFamily="34" charset="0"/>
              </a:rPr>
              <a:t>sFLT-1/</a:t>
            </a:r>
            <a:r>
              <a:rPr lang="en-GB" sz="2800" b="0" dirty="0" err="1">
                <a:solidFill>
                  <a:schemeClr val="tx1"/>
                </a:solidFill>
                <a:latin typeface="Calibri" panose="020F0502020204030204" pitchFamily="34" charset="0"/>
                <a:cs typeface="Calibri" panose="020F0502020204030204" pitchFamily="34" charset="0"/>
              </a:rPr>
              <a:t>PlGF</a:t>
            </a:r>
            <a:r>
              <a:rPr lang="en-GB" sz="2800" b="0" dirty="0">
                <a:solidFill>
                  <a:schemeClr val="tx1"/>
                </a:solidFill>
                <a:latin typeface="Calibri" panose="020F0502020204030204" pitchFamily="34" charset="0"/>
                <a:cs typeface="Calibri" panose="020F0502020204030204" pitchFamily="34" charset="0"/>
              </a:rPr>
              <a:t> serum ratio</a:t>
            </a:r>
            <a:endParaRPr lang="en-GB" altLang="cs-CZ" sz="2800" b="0" dirty="0">
              <a:solidFill>
                <a:schemeClr val="tx1"/>
              </a:solidFill>
              <a:latin typeface="Calibri" panose="020F0502020204030204" pitchFamily="34" charset="0"/>
              <a:cs typeface="Calibri" panose="020F0502020204030204" pitchFamily="34" charset="0"/>
            </a:endParaRPr>
          </a:p>
          <a:p>
            <a:pPr marL="114300" indent="0">
              <a:spcBef>
                <a:spcPts val="1500"/>
              </a:spcBef>
              <a:buFont typeface="Arial" charset="0"/>
              <a:buNone/>
              <a:defRPr/>
            </a:pPr>
            <a:r>
              <a:rPr lang="en-GB" b="0" dirty="0">
                <a:solidFill>
                  <a:schemeClr val="tx2">
                    <a:lumMod val="75000"/>
                  </a:schemeClr>
                </a:solidFill>
                <a:latin typeface="Calibri" panose="020F0502020204030204" pitchFamily="34" charset="0"/>
                <a:cs typeface="Calibri" panose="020F0502020204030204" pitchFamily="34" charset="0"/>
              </a:rPr>
              <a:t>sFLT-1 = soluble </a:t>
            </a:r>
            <a:r>
              <a:rPr lang="en-GB" b="0" dirty="0" err="1">
                <a:solidFill>
                  <a:schemeClr val="tx2">
                    <a:lumMod val="75000"/>
                  </a:schemeClr>
                </a:solidFill>
                <a:latin typeface="Calibri" panose="020F0502020204030204" pitchFamily="34" charset="0"/>
                <a:cs typeface="Calibri" panose="020F0502020204030204" pitchFamily="34" charset="0"/>
              </a:rPr>
              <a:t>fms</a:t>
            </a:r>
            <a:r>
              <a:rPr lang="en-GB" b="0" dirty="0">
                <a:solidFill>
                  <a:schemeClr val="tx2">
                    <a:lumMod val="75000"/>
                  </a:schemeClr>
                </a:solidFill>
                <a:latin typeface="Calibri" panose="020F0502020204030204" pitchFamily="34" charset="0"/>
                <a:cs typeface="Calibri" panose="020F0502020204030204" pitchFamily="34" charset="0"/>
              </a:rPr>
              <a:t>-like tyrosine kinase-1</a:t>
            </a:r>
          </a:p>
          <a:p>
            <a:pPr marL="114300" indent="0">
              <a:spcBef>
                <a:spcPts val="0"/>
              </a:spcBef>
              <a:buFont typeface="Arial" charset="0"/>
              <a:buNone/>
              <a:defRPr/>
            </a:pPr>
            <a:r>
              <a:rPr lang="en-GB" b="0" dirty="0" err="1">
                <a:solidFill>
                  <a:schemeClr val="tx2">
                    <a:lumMod val="75000"/>
                  </a:schemeClr>
                </a:solidFill>
                <a:latin typeface="Calibri" panose="020F0502020204030204" pitchFamily="34" charset="0"/>
                <a:cs typeface="Calibri" panose="020F0502020204030204" pitchFamily="34" charset="0"/>
              </a:rPr>
              <a:t>PlGF</a:t>
            </a:r>
            <a:r>
              <a:rPr lang="en-GB" b="0" dirty="0">
                <a:solidFill>
                  <a:schemeClr val="tx2">
                    <a:lumMod val="75000"/>
                  </a:schemeClr>
                </a:solidFill>
                <a:latin typeface="Calibri" panose="020F0502020204030204" pitchFamily="34" charset="0"/>
                <a:cs typeface="Calibri" panose="020F0502020204030204" pitchFamily="34" charset="0"/>
              </a:rPr>
              <a:t> = placental growth factor</a:t>
            </a:r>
            <a:endParaRPr lang="en-GB" altLang="cs-CZ" b="0" dirty="0">
              <a:solidFill>
                <a:schemeClr val="tx2">
                  <a:lumMod val="75000"/>
                </a:schemeClr>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How did it work out for our patient?</a:t>
            </a:r>
          </a:p>
        </p:txBody>
      </p:sp>
      <p:graphicFrame>
        <p:nvGraphicFramePr>
          <p:cNvPr id="3" name="Tabulka 2"/>
          <p:cNvGraphicFramePr>
            <a:graphicFrameLocks noGrp="1"/>
          </p:cNvGraphicFramePr>
          <p:nvPr>
            <p:extLst>
              <p:ext uri="{D42A27DB-BD31-4B8C-83A1-F6EECF244321}">
                <p14:modId xmlns:p14="http://schemas.microsoft.com/office/powerpoint/2010/main" val="1223823956"/>
              </p:ext>
            </p:extLst>
          </p:nvPr>
        </p:nvGraphicFramePr>
        <p:xfrm>
          <a:off x="1116013" y="1916113"/>
          <a:ext cx="6696075" cy="2195511"/>
        </p:xfrm>
        <a:graphic>
          <a:graphicData uri="http://schemas.openxmlformats.org/drawingml/2006/table">
            <a:tbl>
              <a:tblPr firstRow="1" bandRow="1">
                <a:tableStyleId>{5C22544A-7EE6-4342-B048-85BDC9FD1C3A}</a:tableStyleId>
              </a:tblPr>
              <a:tblGrid>
                <a:gridCol w="2448027">
                  <a:extLst>
                    <a:ext uri="{9D8B030D-6E8A-4147-A177-3AD203B41FA5}">
                      <a16:colId xmlns:a16="http://schemas.microsoft.com/office/drawing/2014/main" val="20000"/>
                    </a:ext>
                  </a:extLst>
                </a:gridCol>
                <a:gridCol w="2124024">
                  <a:extLst>
                    <a:ext uri="{9D8B030D-6E8A-4147-A177-3AD203B41FA5}">
                      <a16:colId xmlns:a16="http://schemas.microsoft.com/office/drawing/2014/main" val="20001"/>
                    </a:ext>
                  </a:extLst>
                </a:gridCol>
                <a:gridCol w="2124024">
                  <a:extLst>
                    <a:ext uri="{9D8B030D-6E8A-4147-A177-3AD203B41FA5}">
                      <a16:colId xmlns:a16="http://schemas.microsoft.com/office/drawing/2014/main" val="20002"/>
                    </a:ext>
                  </a:extLst>
                </a:gridCol>
              </a:tblGrid>
              <a:tr h="823317">
                <a:tc>
                  <a:txBody>
                    <a:bodyPr/>
                    <a:lstStyle/>
                    <a:p>
                      <a:r>
                        <a:rPr lang="cs-CZ" sz="2400" dirty="0">
                          <a:latin typeface="Calibri" panose="020F0502020204030204" pitchFamily="34" charset="0"/>
                          <a:cs typeface="Calibri" panose="020F0502020204030204" pitchFamily="34" charset="0"/>
                        </a:rPr>
                        <a:t>Parameter </a:t>
                      </a:r>
                    </a:p>
                  </a:txBody>
                  <a:tcPr marL="91431" marR="91431" marT="45740" marB="45740">
                    <a:solidFill>
                      <a:schemeClr val="accent1">
                        <a:lumMod val="75000"/>
                      </a:schemeClr>
                    </a:solidFill>
                  </a:tcPr>
                </a:tc>
                <a:tc>
                  <a:txBody>
                    <a:bodyPr/>
                    <a:lstStyle/>
                    <a:p>
                      <a:pPr algn="ctr"/>
                      <a:r>
                        <a:rPr lang="cs-CZ" sz="2400" dirty="0">
                          <a:latin typeface="Calibri" panose="020F0502020204030204" pitchFamily="34" charset="0"/>
                          <a:cs typeface="Calibri" panose="020F0502020204030204" pitchFamily="34" charset="0"/>
                        </a:rPr>
                        <a:t>Sick</a:t>
                      </a:r>
                    </a:p>
                  </a:txBody>
                  <a:tcPr marL="91431" marR="91431" marT="45740" marB="45740">
                    <a:solidFill>
                      <a:schemeClr val="accent1">
                        <a:lumMod val="75000"/>
                      </a:schemeClr>
                    </a:solidFill>
                  </a:tcPr>
                </a:tc>
                <a:tc>
                  <a:txBody>
                    <a:bodyPr/>
                    <a:lstStyle/>
                    <a:p>
                      <a:pPr algn="ctr"/>
                      <a:r>
                        <a:rPr lang="cs-CZ" sz="2400" dirty="0">
                          <a:latin typeface="Calibri" panose="020F0502020204030204" pitchFamily="34" charset="0"/>
                          <a:cs typeface="Calibri" panose="020F0502020204030204" pitchFamily="34" charset="0"/>
                        </a:rPr>
                        <a:t>Reference values</a:t>
                      </a:r>
                    </a:p>
                  </a:txBody>
                  <a:tcPr marL="91431" marR="91431" marT="45740" marB="45740">
                    <a:solidFill>
                      <a:schemeClr val="accent1">
                        <a:lumMod val="75000"/>
                      </a:schemeClr>
                    </a:solidFill>
                  </a:tcPr>
                </a:tc>
                <a:extLst>
                  <a:ext uri="{0D108BD9-81ED-4DB2-BD59-A6C34878D82A}">
                    <a16:rowId xmlns:a16="http://schemas.microsoft.com/office/drawing/2014/main" val="10000"/>
                  </a:ext>
                </a:extLst>
              </a:tr>
              <a:tr h="457398">
                <a:tc>
                  <a:txBody>
                    <a:bodyPr/>
                    <a:lstStyle/>
                    <a:p>
                      <a:r>
                        <a:rPr lang="cs-CZ" sz="2400" dirty="0" err="1">
                          <a:latin typeface="Calibri" panose="020F0502020204030204" pitchFamily="34" charset="0"/>
                          <a:cs typeface="Calibri" panose="020F0502020204030204" pitchFamily="34" charset="0"/>
                        </a:rPr>
                        <a:t>dU</a:t>
                      </a:r>
                      <a:r>
                        <a:rPr lang="cs-CZ" sz="2400" dirty="0">
                          <a:latin typeface="Calibri" panose="020F0502020204030204" pitchFamily="34" charset="0"/>
                          <a:cs typeface="Calibri" panose="020F0502020204030204" pitchFamily="34" charset="0"/>
                        </a:rPr>
                        <a:t>-</a:t>
                      </a:r>
                      <a:r>
                        <a:rPr lang="en-GB" sz="2400" noProof="0" dirty="0">
                          <a:latin typeface="Calibri" panose="020F0502020204030204" pitchFamily="34" charset="0"/>
                          <a:cs typeface="Calibri" panose="020F0502020204030204" pitchFamily="34" charset="0"/>
                        </a:rPr>
                        <a:t>protein</a:t>
                      </a:r>
                      <a:r>
                        <a:rPr lang="cs-CZ" sz="2400" dirty="0">
                          <a:latin typeface="Calibri" panose="020F0502020204030204" pitchFamily="34" charset="0"/>
                          <a:cs typeface="Calibri" panose="020F0502020204030204" pitchFamily="34" charset="0"/>
                        </a:rPr>
                        <a:t> (g)</a:t>
                      </a:r>
                    </a:p>
                  </a:txBody>
                  <a:tcPr marL="91431" marR="91431" marT="45740" marB="45740"/>
                </a:tc>
                <a:tc>
                  <a:txBody>
                    <a:bodyPr/>
                    <a:lstStyle/>
                    <a:p>
                      <a:pPr algn="ctr"/>
                      <a:r>
                        <a:rPr lang="cs-CZ" sz="2400" dirty="0">
                          <a:latin typeface="Calibri" panose="020F0502020204030204" pitchFamily="34" charset="0"/>
                          <a:cs typeface="Calibri" panose="020F0502020204030204" pitchFamily="34" charset="0"/>
                        </a:rPr>
                        <a:t>5.02</a:t>
                      </a:r>
                    </a:p>
                  </a:txBody>
                  <a:tcPr marL="91431" marR="91431"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&lt; 0.3 (0.5) g</a:t>
                      </a:r>
                    </a:p>
                  </a:txBody>
                  <a:tcPr marL="91431" marR="91431" marT="45740" marB="45740"/>
                </a:tc>
                <a:extLst>
                  <a:ext uri="{0D108BD9-81ED-4DB2-BD59-A6C34878D82A}">
                    <a16:rowId xmlns:a16="http://schemas.microsoft.com/office/drawing/2014/main" val="10001"/>
                  </a:ext>
                </a:extLst>
              </a:tr>
              <a:tr h="457398">
                <a:tc>
                  <a:txBody>
                    <a:bodyPr/>
                    <a:lstStyle/>
                    <a:p>
                      <a:r>
                        <a:rPr lang="cs-CZ" sz="2400" dirty="0">
                          <a:latin typeface="Calibri" panose="020F0502020204030204" pitchFamily="34" charset="0"/>
                          <a:cs typeface="Calibri" panose="020F0502020204030204" pitchFamily="34" charset="0"/>
                        </a:rPr>
                        <a:t>PCR </a:t>
                      </a:r>
                      <a:r>
                        <a:rPr lang="cs-CZ" sz="2400" baseline="0" dirty="0">
                          <a:latin typeface="Calibri" panose="020F0502020204030204" pitchFamily="34" charset="0"/>
                          <a:cs typeface="Calibri" panose="020F0502020204030204" pitchFamily="34" charset="0"/>
                        </a:rPr>
                        <a:t>(g/mol)</a:t>
                      </a:r>
                      <a:endParaRPr lang="cs-CZ" sz="2400" dirty="0">
                        <a:latin typeface="Calibri" panose="020F0502020204030204" pitchFamily="34" charset="0"/>
                        <a:cs typeface="Calibri" panose="020F0502020204030204" pitchFamily="34" charset="0"/>
                      </a:endParaRPr>
                    </a:p>
                  </a:txBody>
                  <a:tcPr marL="91431" marR="91431" marT="45740" marB="45740"/>
                </a:tc>
                <a:tc>
                  <a:txBody>
                    <a:bodyPr/>
                    <a:lstStyle/>
                    <a:p>
                      <a:pPr algn="ctr"/>
                      <a:r>
                        <a:rPr lang="cs-CZ" sz="2400" dirty="0">
                          <a:latin typeface="Calibri" panose="020F0502020204030204" pitchFamily="34" charset="0"/>
                          <a:cs typeface="Calibri" panose="020F0502020204030204" pitchFamily="34" charset="0"/>
                        </a:rPr>
                        <a:t>259.4</a:t>
                      </a:r>
                    </a:p>
                  </a:txBody>
                  <a:tcPr marL="91431" marR="91431" marT="45740" marB="45740"/>
                </a:tc>
                <a:tc>
                  <a:txBody>
                    <a:bodyPr/>
                    <a:lstStyle/>
                    <a:p>
                      <a:pPr algn="ctr"/>
                      <a:r>
                        <a:rPr lang="cs-CZ" sz="2400" dirty="0">
                          <a:latin typeface="Calibri" panose="020F0502020204030204" pitchFamily="34" charset="0"/>
                          <a:cs typeface="Calibri" panose="020F0502020204030204" pitchFamily="34" charset="0"/>
                        </a:rPr>
                        <a:t>&lt; 80</a:t>
                      </a:r>
                    </a:p>
                  </a:txBody>
                  <a:tcPr marL="91431" marR="91431" marT="45740" marB="45740"/>
                </a:tc>
                <a:extLst>
                  <a:ext uri="{0D108BD9-81ED-4DB2-BD59-A6C34878D82A}">
                    <a16:rowId xmlns:a16="http://schemas.microsoft.com/office/drawing/2014/main" val="10002"/>
                  </a:ext>
                </a:extLst>
              </a:tr>
              <a:tr h="457398">
                <a:tc>
                  <a:txBody>
                    <a:bodyPr/>
                    <a:lstStyle/>
                    <a:p>
                      <a:r>
                        <a:rPr lang="cs-CZ" sz="2400" dirty="0" err="1">
                          <a:solidFill>
                            <a:schemeClr val="tx1"/>
                          </a:solidFill>
                          <a:latin typeface="Calibri" panose="020F0502020204030204" pitchFamily="34" charset="0"/>
                          <a:cs typeface="Calibri" panose="020F0502020204030204" pitchFamily="34" charset="0"/>
                        </a:rPr>
                        <a:t>sFLT-1/PlGF</a:t>
                      </a:r>
                      <a:endParaRPr lang="cs-CZ" sz="2400" dirty="0">
                        <a:latin typeface="Calibri" panose="020F0502020204030204" pitchFamily="34" charset="0"/>
                        <a:cs typeface="Calibri" panose="020F0502020204030204" pitchFamily="34" charset="0"/>
                      </a:endParaRPr>
                    </a:p>
                  </a:txBody>
                  <a:tcPr marL="91431" marR="91431" marT="45740" marB="45740"/>
                </a:tc>
                <a:tc>
                  <a:txBody>
                    <a:bodyPr/>
                    <a:lstStyle/>
                    <a:p>
                      <a:pPr algn="ctr"/>
                      <a:r>
                        <a:rPr lang="cs-CZ" sz="2400" dirty="0">
                          <a:latin typeface="Calibri" panose="020F0502020204030204" pitchFamily="34" charset="0"/>
                          <a:cs typeface="Calibri" panose="020F0502020204030204" pitchFamily="34" charset="0"/>
                        </a:rPr>
                        <a:t>163</a:t>
                      </a:r>
                    </a:p>
                  </a:txBody>
                  <a:tcPr marL="91431" marR="91431" marT="45740" marB="45740"/>
                </a:tc>
                <a:tc>
                  <a:txBody>
                    <a:bodyPr/>
                    <a:lstStyle/>
                    <a:p>
                      <a:pPr algn="ctr"/>
                      <a:r>
                        <a:rPr lang="cs-CZ" sz="2400" dirty="0">
                          <a:latin typeface="Calibri" panose="020F0502020204030204" pitchFamily="34" charset="0"/>
                          <a:cs typeface="Calibri" panose="020F0502020204030204" pitchFamily="34" charset="0"/>
                        </a:rPr>
                        <a:t>&lt; 30</a:t>
                      </a:r>
                    </a:p>
                  </a:txBody>
                  <a:tcPr marL="91431" marR="91431" marT="45740" marB="45740"/>
                </a:tc>
                <a:extLst>
                  <a:ext uri="{0D108BD9-81ED-4DB2-BD59-A6C34878D82A}">
                    <a16:rowId xmlns:a16="http://schemas.microsoft.com/office/drawing/2014/main" val="10003"/>
                  </a:ext>
                </a:extLst>
              </a:tr>
            </a:tbl>
          </a:graphicData>
        </a:graphic>
      </p:graphicFrame>
      <p:sp>
        <p:nvSpPr>
          <p:cNvPr id="54297" name="TextovéPole 3"/>
          <p:cNvSpPr txBox="1">
            <a:spLocks noChangeArrowheads="1"/>
          </p:cNvSpPr>
          <p:nvPr/>
        </p:nvSpPr>
        <p:spPr bwMode="auto">
          <a:xfrm>
            <a:off x="1116013" y="4221163"/>
            <a:ext cx="4248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200" b="0" dirty="0">
                <a:latin typeface="Calibri" panose="020F0502020204030204" pitchFamily="34" charset="0"/>
                <a:cs typeface="Calibri" panose="020F0502020204030204" pitchFamily="34" charset="0"/>
              </a:rPr>
              <a:t>PCR = protein creatinine ratio</a:t>
            </a:r>
          </a:p>
        </p:txBody>
      </p:sp>
      <p:sp>
        <p:nvSpPr>
          <p:cNvPr id="2" name="TextovéPole 1"/>
          <p:cNvSpPr txBox="1">
            <a:spLocks noChangeArrowheads="1"/>
          </p:cNvSpPr>
          <p:nvPr/>
        </p:nvSpPr>
        <p:spPr bwMode="auto">
          <a:xfrm>
            <a:off x="468313" y="4786915"/>
            <a:ext cx="828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800" b="0" dirty="0">
                <a:latin typeface="Calibri" panose="020F0502020204030204" pitchFamily="34" charset="0"/>
                <a:cs typeface="Calibri" panose="020F0502020204030204" pitchFamily="34" charset="0"/>
              </a:rPr>
              <a:t>Due to obvious signs of pre-eclampsia and further rising blood pressure (208/104 mmHg) the patient was admitted to the Gynaecology and Obstetrics Clinic and the pregnancy was terminated by section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107950" y="295275"/>
            <a:ext cx="8928100" cy="1258888"/>
          </a:xfrm>
        </p:spPr>
        <p:txBody>
          <a:bodyPr wrap="square" numCol="1" anchorCtr="0" compatLnSpc="1">
            <a:prstTxWarp prst="textNoShape">
              <a:avLst/>
            </a:prstTxWarp>
            <a:normAutofit/>
          </a:bodyPr>
          <a:lstStyle/>
          <a:p>
            <a:r>
              <a:rPr lang="en-GB" altLang="cs-CZ" sz="3600" b="1" cap="none" dirty="0">
                <a:solidFill>
                  <a:schemeClr val="tx1"/>
                </a:solidFill>
                <a:latin typeface="Calibri Light" panose="020F0302020204030204" pitchFamily="34" charset="0"/>
                <a:cs typeface="Calibri Light" panose="020F0302020204030204" pitchFamily="34" charset="0"/>
              </a:rPr>
              <a:t>Laboratory tests at admission </a:t>
            </a:r>
            <a:br>
              <a:rPr lang="en-GB" altLang="cs-CZ" sz="3600" b="1" cap="none" dirty="0">
                <a:solidFill>
                  <a:schemeClr val="tx1"/>
                </a:solidFill>
                <a:latin typeface="Calibri Light" panose="020F0302020204030204" pitchFamily="34" charset="0"/>
                <a:cs typeface="Calibri Light" panose="020F0302020204030204" pitchFamily="34" charset="0"/>
              </a:rPr>
            </a:br>
            <a:r>
              <a:rPr lang="en-GB" altLang="cs-CZ" sz="3600" b="1" cap="none" dirty="0">
                <a:solidFill>
                  <a:schemeClr val="tx1"/>
                </a:solidFill>
                <a:latin typeface="Calibri Light" panose="020F0302020204030204" pitchFamily="34" charset="0"/>
                <a:cs typeface="Calibri Light" panose="020F0302020204030204" pitchFamily="34" charset="0"/>
              </a:rPr>
              <a:t>and on the day of delivery</a:t>
            </a:r>
          </a:p>
        </p:txBody>
      </p:sp>
      <p:graphicFrame>
        <p:nvGraphicFramePr>
          <p:cNvPr id="2" name="Tabulka 1"/>
          <p:cNvGraphicFramePr>
            <a:graphicFrameLocks noGrp="1"/>
          </p:cNvGraphicFramePr>
          <p:nvPr>
            <p:extLst>
              <p:ext uri="{D42A27DB-BD31-4B8C-83A1-F6EECF244321}">
                <p14:modId xmlns:p14="http://schemas.microsoft.com/office/powerpoint/2010/main" val="2107397982"/>
              </p:ext>
            </p:extLst>
          </p:nvPr>
        </p:nvGraphicFramePr>
        <p:xfrm>
          <a:off x="467544" y="1773238"/>
          <a:ext cx="4775573" cy="4895854"/>
        </p:xfrm>
        <a:graphic>
          <a:graphicData uri="http://schemas.openxmlformats.org/drawingml/2006/table">
            <a:tbl>
              <a:tblPr>
                <a:tableStyleId>{5C22544A-7EE6-4342-B048-85BDC9FD1C3A}</a:tableStyleId>
              </a:tblPr>
              <a:tblGrid>
                <a:gridCol w="2383593">
                  <a:extLst>
                    <a:ext uri="{9D8B030D-6E8A-4147-A177-3AD203B41FA5}">
                      <a16:colId xmlns:a16="http://schemas.microsoft.com/office/drawing/2014/main" val="20000"/>
                    </a:ext>
                  </a:extLst>
                </a:gridCol>
                <a:gridCol w="1195990">
                  <a:extLst>
                    <a:ext uri="{9D8B030D-6E8A-4147-A177-3AD203B41FA5}">
                      <a16:colId xmlns:a16="http://schemas.microsoft.com/office/drawing/2014/main" val="20001"/>
                    </a:ext>
                  </a:extLst>
                </a:gridCol>
                <a:gridCol w="1195990">
                  <a:extLst>
                    <a:ext uri="{9D8B030D-6E8A-4147-A177-3AD203B41FA5}">
                      <a16:colId xmlns:a16="http://schemas.microsoft.com/office/drawing/2014/main" val="20002"/>
                    </a:ext>
                  </a:extLst>
                </a:gridCol>
              </a:tblGrid>
              <a:tr h="346288">
                <a:tc rowSpan="2">
                  <a:txBody>
                    <a:bodyPr/>
                    <a:lstStyle/>
                    <a:p>
                      <a:pPr indent="90170" algn="l">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Analyt</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gridSpan="2">
                  <a:txBody>
                    <a:bodyPr/>
                    <a:lstStyle/>
                    <a:p>
                      <a:pPr algn="ctr">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The day after admission </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hMerge="1">
                  <a:txBody>
                    <a:bodyPr/>
                    <a:lstStyle/>
                    <a:p>
                      <a:endParaRPr lang="cs-CZ"/>
                    </a:p>
                  </a:txBody>
                  <a:tcPr/>
                </a:tc>
                <a:extLst>
                  <a:ext uri="{0D108BD9-81ED-4DB2-BD59-A6C34878D82A}">
                    <a16:rowId xmlns:a16="http://schemas.microsoft.com/office/drawing/2014/main" val="10000"/>
                  </a:ext>
                </a:extLst>
              </a:tr>
              <a:tr h="346288">
                <a:tc vMerge="1">
                  <a:txBody>
                    <a:bodyPr/>
                    <a:lstStyle/>
                    <a:p>
                      <a:endParaRPr lang="cs-CZ"/>
                    </a:p>
                  </a:txBody>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0"/>
                        </a:spcAft>
                      </a:pPr>
                      <a:r>
                        <a:rPr lang="cs-CZ" sz="1600" dirty="0">
                          <a:effectLst/>
                          <a:latin typeface="Calibri" panose="020F0502020204030204" pitchFamily="34" charset="0"/>
                          <a:cs typeface="Calibri" panose="020F0502020204030204" pitchFamily="34" charset="0"/>
                        </a:rPr>
                        <a:t>1 (childbirth)</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val="10001"/>
                  </a:ext>
                </a:extLst>
              </a:tr>
              <a:tr h="355215">
                <a:tc>
                  <a:txBody>
                    <a:bodyPr/>
                    <a:lstStyle/>
                    <a:p>
                      <a:pPr indent="90170" algn="l">
                        <a:lnSpc>
                          <a:spcPct val="115000"/>
                        </a:lnSpc>
                        <a:spcAft>
                          <a:spcPts val="0"/>
                        </a:spcAft>
                      </a:pPr>
                      <a:r>
                        <a:rPr lang="cs-CZ" sz="1600" dirty="0">
                          <a:effectLst/>
                          <a:latin typeface="Calibri" panose="020F0502020204030204" pitchFamily="34" charset="0"/>
                          <a:cs typeface="Calibri" panose="020F0502020204030204" pitchFamily="34" charset="0"/>
                        </a:rPr>
                        <a:t>B-</a:t>
                      </a:r>
                      <a:r>
                        <a:rPr lang="en-GB" sz="1600" noProof="0" dirty="0">
                          <a:effectLst/>
                          <a:latin typeface="Calibri" panose="020F0502020204030204" pitchFamily="34" charset="0"/>
                          <a:cs typeface="Calibri" panose="020F0502020204030204" pitchFamily="34" charset="0"/>
                        </a:rPr>
                        <a:t>Thrombocytes</a:t>
                      </a:r>
                      <a:r>
                        <a:rPr lang="cs-CZ" sz="1600" dirty="0">
                          <a:effectLst/>
                          <a:latin typeface="Calibri" panose="020F0502020204030204" pitchFamily="34" charset="0"/>
                          <a:cs typeface="Calibri" panose="020F0502020204030204" pitchFamily="34" charset="0"/>
                        </a:rPr>
                        <a:t> (· 10</a:t>
                      </a:r>
                      <a:r>
                        <a:rPr lang="cs-CZ" sz="1600" baseline="30000" dirty="0">
                          <a:effectLst/>
                          <a:latin typeface="Calibri" panose="020F0502020204030204" pitchFamily="34" charset="0"/>
                          <a:cs typeface="Calibri" panose="020F0502020204030204" pitchFamily="34" charset="0"/>
                        </a:rPr>
                        <a:t>9</a:t>
                      </a:r>
                      <a:r>
                        <a:rPr lang="cs-CZ" sz="1600" dirty="0">
                          <a:effectLst/>
                          <a:latin typeface="Calibri" panose="020F0502020204030204" pitchFamily="34" charset="0"/>
                          <a:cs typeface="Calibri" panose="020F0502020204030204" pitchFamily="34" charset="0"/>
                        </a:rPr>
                        <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S-Bilirubin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3"/>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S-AST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5"/>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S-LD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3.65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6"/>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7"/>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8"/>
                  </a:ext>
                </a:extLst>
              </a:tr>
              <a:tr h="385183">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S-Creatinine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9"/>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S-Albumin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30.4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1"/>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U-Protein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5.02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U-PCR (g/mol)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259.4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3"/>
                  </a:ext>
                </a:extLst>
              </a:tr>
            </a:tbl>
          </a:graphicData>
        </a:graphic>
      </p:graphicFrame>
      <p:sp>
        <p:nvSpPr>
          <p:cNvPr id="3" name="TextovéPole 2"/>
          <p:cNvSpPr txBox="1">
            <a:spLocks noChangeArrowheads="1"/>
          </p:cNvSpPr>
          <p:nvPr/>
        </p:nvSpPr>
        <p:spPr bwMode="auto">
          <a:xfrm>
            <a:off x="5580112" y="2636838"/>
            <a:ext cx="32403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400" b="0" dirty="0">
                <a:latin typeface="Calibri" panose="020F0502020204030204" pitchFamily="34" charset="0"/>
                <a:cs typeface="Calibri" panose="020F0502020204030204" pitchFamily="34" charset="0"/>
              </a:rPr>
              <a:t>Slight increase in aminotransferases activity after </a:t>
            </a:r>
            <a:r>
              <a:rPr lang="en-GB" altLang="cs-CZ" sz="2400" b="0" dirty="0" err="1">
                <a:latin typeface="Calibri" panose="020F0502020204030204" pitchFamily="34" charset="0"/>
                <a:cs typeface="Calibri" panose="020F0502020204030204" pitchFamily="34" charset="0"/>
              </a:rPr>
              <a:t>cesarean</a:t>
            </a:r>
            <a:r>
              <a:rPr lang="en-GB" altLang="cs-CZ" sz="2400" b="0" dirty="0">
                <a:latin typeface="Calibri" panose="020F0502020204030204" pitchFamily="34" charset="0"/>
                <a:cs typeface="Calibri" panose="020F0502020204030204" pitchFamily="34" charset="0"/>
              </a:rPr>
              <a:t> delivery attributed to </a:t>
            </a:r>
            <a:br>
              <a:rPr lang="en-GB" altLang="cs-CZ" sz="2400" b="0" dirty="0">
                <a:latin typeface="Calibri" panose="020F0502020204030204" pitchFamily="34" charset="0"/>
                <a:cs typeface="Calibri" panose="020F0502020204030204" pitchFamily="34" charset="0"/>
              </a:rPr>
            </a:br>
            <a:r>
              <a:rPr lang="en-GB" altLang="cs-CZ" sz="2400" b="0" dirty="0">
                <a:latin typeface="Calibri" panose="020F0502020204030204" pitchFamily="34" charset="0"/>
                <a:cs typeface="Calibri" panose="020F0502020204030204" pitchFamily="34" charset="0"/>
              </a:rPr>
              <a:t>with the procedure</a:t>
            </a:r>
          </a:p>
        </p:txBody>
      </p:sp>
      <p:sp>
        <p:nvSpPr>
          <p:cNvPr id="4" name="Obdélník 3"/>
          <p:cNvSpPr/>
          <p:nvPr/>
        </p:nvSpPr>
        <p:spPr>
          <a:xfrm>
            <a:off x="2843808" y="3141663"/>
            <a:ext cx="2399309" cy="7191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bodyPr>
          <a:lstStyle/>
          <a:p>
            <a:r>
              <a:rPr lang="cs-CZ" altLang="cs-CZ" sz="4000" b="1" cap="none">
                <a:solidFill>
                  <a:schemeClr val="tx1"/>
                </a:solidFill>
              </a:rPr>
              <a:t>Results the next day</a:t>
            </a:r>
          </a:p>
        </p:txBody>
      </p:sp>
      <p:graphicFrame>
        <p:nvGraphicFramePr>
          <p:cNvPr id="2" name="Tabulka 1"/>
          <p:cNvGraphicFramePr>
            <a:graphicFrameLocks noGrp="1"/>
          </p:cNvGraphicFramePr>
          <p:nvPr>
            <p:extLst>
              <p:ext uri="{D42A27DB-BD31-4B8C-83A1-F6EECF244321}">
                <p14:modId xmlns:p14="http://schemas.microsoft.com/office/powerpoint/2010/main" val="2808653654"/>
              </p:ext>
            </p:extLst>
          </p:nvPr>
        </p:nvGraphicFramePr>
        <p:xfrm>
          <a:off x="444500" y="1773238"/>
          <a:ext cx="5423644" cy="4895854"/>
        </p:xfrm>
        <a:graphic>
          <a:graphicData uri="http://schemas.openxmlformats.org/drawingml/2006/table">
            <a:tbl>
              <a:tblPr>
                <a:tableStyleId>{5C22544A-7EE6-4342-B048-85BDC9FD1C3A}</a:tableStyleId>
              </a:tblPr>
              <a:tblGrid>
                <a:gridCol w="2255292">
                  <a:extLst>
                    <a:ext uri="{9D8B030D-6E8A-4147-A177-3AD203B41FA5}">
                      <a16:colId xmlns:a16="http://schemas.microsoft.com/office/drawing/2014/main" val="20000"/>
                    </a:ext>
                  </a:extLst>
                </a:gridCol>
                <a:gridCol w="1003284">
                  <a:extLst>
                    <a:ext uri="{9D8B030D-6E8A-4147-A177-3AD203B41FA5}">
                      <a16:colId xmlns:a16="http://schemas.microsoft.com/office/drawing/2014/main" val="20001"/>
                    </a:ext>
                  </a:extLst>
                </a:gridCol>
                <a:gridCol w="1088737">
                  <a:extLst>
                    <a:ext uri="{9D8B030D-6E8A-4147-A177-3AD203B41FA5}">
                      <a16:colId xmlns:a16="http://schemas.microsoft.com/office/drawing/2014/main" val="20002"/>
                    </a:ext>
                  </a:extLst>
                </a:gridCol>
                <a:gridCol w="1076331">
                  <a:extLst>
                    <a:ext uri="{9D8B030D-6E8A-4147-A177-3AD203B41FA5}">
                      <a16:colId xmlns:a16="http://schemas.microsoft.com/office/drawing/2014/main" val="20003"/>
                    </a:ext>
                  </a:extLst>
                </a:gridCol>
              </a:tblGrid>
              <a:tr h="346288">
                <a:tc rowSpan="2">
                  <a:txBody>
                    <a:bodyPr/>
                    <a:lstStyle/>
                    <a:p>
                      <a:pPr indent="90170" algn="l">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Analyt</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gridSpan="3">
                  <a:txBody>
                    <a:bodyPr/>
                    <a:lstStyle/>
                    <a:p>
                      <a:pPr algn="ctr">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The day after admission </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46288">
                <a:tc vMerge="1">
                  <a:txBody>
                    <a:bodyPr/>
                    <a:lstStyle/>
                    <a:p>
                      <a:endParaRPr lang="cs-CZ"/>
                    </a:p>
                  </a:txBody>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0"/>
                        </a:spcAft>
                      </a:pPr>
                      <a:r>
                        <a:rPr lang="cs-CZ" sz="1600" dirty="0">
                          <a:effectLst/>
                          <a:latin typeface="Calibri" panose="020F0502020204030204" pitchFamily="34" charset="0"/>
                          <a:cs typeface="Calibri" panose="020F0502020204030204" pitchFamily="34" charset="0"/>
                        </a:rPr>
                        <a:t>1 (childbirth)</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val="10001"/>
                  </a:ext>
                </a:extLst>
              </a:tr>
              <a:tr h="355215">
                <a:tc>
                  <a:txBody>
                    <a:bodyPr/>
                    <a:lstStyle/>
                    <a:p>
                      <a:pPr indent="90170" algn="l">
                        <a:lnSpc>
                          <a:spcPct val="115000"/>
                        </a:lnSpc>
                        <a:spcAft>
                          <a:spcPts val="0"/>
                        </a:spcAft>
                      </a:pPr>
                      <a:r>
                        <a:rPr lang="cs-CZ" sz="1600" dirty="0">
                          <a:effectLst/>
                          <a:latin typeface="Calibri" panose="020F0502020204030204" pitchFamily="34" charset="0"/>
                          <a:cs typeface="Calibri" panose="020F0502020204030204" pitchFamily="34" charset="0"/>
                        </a:rPr>
                        <a:t>B-</a:t>
                      </a:r>
                      <a:r>
                        <a:rPr lang="en-GB" sz="1600" noProof="0" dirty="0">
                          <a:effectLst/>
                          <a:latin typeface="Calibri" panose="020F0502020204030204" pitchFamily="34" charset="0"/>
                          <a:cs typeface="Calibri" panose="020F0502020204030204" pitchFamily="34" charset="0"/>
                        </a:rPr>
                        <a:t>Thrombocytes</a:t>
                      </a:r>
                      <a:r>
                        <a:rPr lang="cs-CZ" sz="1600" dirty="0">
                          <a:effectLst/>
                          <a:latin typeface="Calibri" panose="020F0502020204030204" pitchFamily="34" charset="0"/>
                          <a:cs typeface="Calibri" panose="020F0502020204030204" pitchFamily="34" charset="0"/>
                        </a:rPr>
                        <a:t> (· 10</a:t>
                      </a:r>
                      <a:r>
                        <a:rPr lang="cs-CZ" sz="1600" baseline="30000" dirty="0">
                          <a:effectLst/>
                          <a:latin typeface="Calibri" panose="020F0502020204030204" pitchFamily="34" charset="0"/>
                          <a:cs typeface="Calibri" panose="020F0502020204030204" pitchFamily="34" charset="0"/>
                        </a:rPr>
                        <a:t>9</a:t>
                      </a:r>
                      <a:r>
                        <a:rPr lang="cs-CZ" sz="1600" dirty="0">
                          <a:effectLst/>
                          <a:latin typeface="Calibri" panose="020F0502020204030204" pitchFamily="34" charset="0"/>
                          <a:cs typeface="Calibri" panose="020F0502020204030204" pitchFamily="34" charset="0"/>
                        </a:rPr>
                        <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b="1" dirty="0">
                          <a:solidFill>
                            <a:schemeClr val="bg1"/>
                          </a:solidFill>
                          <a:effectLst/>
                          <a:latin typeface="Calibri" panose="020F0502020204030204" pitchFamily="34" charset="0"/>
                          <a:cs typeface="Calibri" panose="020F0502020204030204" pitchFamily="34" charset="0"/>
                        </a:rPr>
                        <a:t>22</a:t>
                      </a:r>
                      <a:endParaRPr lang="cs-CZ" sz="16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1000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S-Bilirubin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b="1" dirty="0">
                          <a:effectLst/>
                          <a:latin typeface="Calibri" panose="020F0502020204030204" pitchFamily="34" charset="0"/>
                          <a:cs typeface="Calibri" panose="020F0502020204030204" pitchFamily="34" charset="0"/>
                        </a:rPr>
                        <a:t>30</a:t>
                      </a:r>
                      <a:endParaRPr lang="cs-CZ" sz="1600" b="1" dirty="0">
                        <a:effectLst/>
                        <a:latin typeface="Calibri" panose="020F0502020204030204" pitchFamily="34" charset="0"/>
                        <a:ea typeface="Times New Roman"/>
                        <a:cs typeface="Calibri" panose="020F0502020204030204" pitchFamily="34" charset="0"/>
                      </a:endParaRPr>
                    </a:p>
                  </a:txBody>
                  <a:tcPr marL="0" marR="0" marT="0" marB="0" anchor="ctr">
                    <a:solidFill>
                      <a:srgbClr val="FF9999"/>
                    </a:solidFill>
                  </a:tcPr>
                </a:tc>
                <a:extLst>
                  <a:ext uri="{0D108BD9-81ED-4DB2-BD59-A6C34878D82A}">
                    <a16:rowId xmlns:a16="http://schemas.microsoft.com/office/drawing/2014/main" val="10003"/>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S-AST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b="1" dirty="0">
                          <a:effectLst/>
                          <a:latin typeface="Calibri" panose="020F0502020204030204" pitchFamily="34" charset="0"/>
                          <a:cs typeface="Calibri" panose="020F0502020204030204" pitchFamily="34" charset="0"/>
                        </a:rPr>
                        <a:t>18.4</a:t>
                      </a:r>
                      <a:endParaRPr lang="cs-CZ" sz="1600" b="1" dirty="0">
                        <a:effectLst/>
                        <a:latin typeface="Calibri" panose="020F0502020204030204" pitchFamily="34" charset="0"/>
                        <a:ea typeface="Times New Roman"/>
                        <a:cs typeface="Calibri" panose="020F0502020204030204" pitchFamily="34" charset="0"/>
                      </a:endParaRPr>
                    </a:p>
                  </a:txBody>
                  <a:tcPr marL="0" marR="0" marT="0" marB="0" anchor="ctr">
                    <a:solidFill>
                      <a:srgbClr val="FF9999"/>
                    </a:solidFill>
                  </a:tcPr>
                </a:tc>
                <a:extLst>
                  <a:ext uri="{0D108BD9-81ED-4DB2-BD59-A6C34878D82A}">
                    <a16:rowId xmlns:a16="http://schemas.microsoft.com/office/drawing/2014/main" val="10004"/>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b="1" dirty="0">
                          <a:effectLst/>
                          <a:latin typeface="Calibri" panose="020F0502020204030204" pitchFamily="34" charset="0"/>
                          <a:cs typeface="Calibri" panose="020F0502020204030204" pitchFamily="34" charset="0"/>
                        </a:rPr>
                        <a:t>11.2</a:t>
                      </a:r>
                      <a:endParaRPr lang="cs-CZ" sz="1600" b="1" dirty="0">
                        <a:effectLst/>
                        <a:latin typeface="Calibri" panose="020F0502020204030204" pitchFamily="34" charset="0"/>
                        <a:ea typeface="Times New Roman"/>
                        <a:cs typeface="Calibri" panose="020F0502020204030204" pitchFamily="34" charset="0"/>
                      </a:endParaRPr>
                    </a:p>
                  </a:txBody>
                  <a:tcPr marL="0" marR="0" marT="0" marB="0" anchor="ctr">
                    <a:solidFill>
                      <a:srgbClr val="FF9999"/>
                    </a:solidFill>
                  </a:tcPr>
                </a:tc>
                <a:extLst>
                  <a:ext uri="{0D108BD9-81ED-4DB2-BD59-A6C34878D82A}">
                    <a16:rowId xmlns:a16="http://schemas.microsoft.com/office/drawing/2014/main" val="10005"/>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6"/>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7"/>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S-Urea (</a:t>
                      </a:r>
                      <a:r>
                        <a:rPr lang="cs-CZ" sz="1600" dirty="0" err="1">
                          <a:effectLst/>
                          <a:latin typeface="Calibri" panose="020F0502020204030204" pitchFamily="34" charset="0"/>
                          <a:cs typeface="Calibri" panose="020F0502020204030204" pitchFamily="34" charset="0"/>
                        </a:rPr>
                        <a:t>mmol/l</a:t>
                      </a: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9.9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8"/>
                  </a:ext>
                </a:extLst>
              </a:tr>
              <a:tr h="385183">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S-Creatinine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81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9"/>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S-Albumin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30.4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24.1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1"/>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U-Protein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5.02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U-PCR (g/mol)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259.4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3"/>
                  </a:ext>
                </a:extLst>
              </a:tr>
            </a:tbl>
          </a:graphicData>
        </a:graphic>
      </p:graphicFrame>
      <p:sp>
        <p:nvSpPr>
          <p:cNvPr id="4" name="TextovéPole 3"/>
          <p:cNvSpPr txBox="1">
            <a:spLocks noChangeArrowheads="1"/>
          </p:cNvSpPr>
          <p:nvPr/>
        </p:nvSpPr>
        <p:spPr bwMode="auto">
          <a:xfrm>
            <a:off x="6084168" y="2492375"/>
            <a:ext cx="28804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400" b="0" dirty="0">
                <a:latin typeface="Calibri" panose="020F0502020204030204" pitchFamily="34" charset="0"/>
                <a:cs typeface="Calibri" panose="020F0502020204030204" pitchFamily="34" charset="0"/>
              </a:rPr>
              <a:t>A large increase </a:t>
            </a:r>
            <a:br>
              <a:rPr lang="en-GB" altLang="cs-CZ" sz="2400" b="0" dirty="0">
                <a:latin typeface="Calibri" panose="020F0502020204030204" pitchFamily="34" charset="0"/>
                <a:cs typeface="Calibri" panose="020F0502020204030204" pitchFamily="34" charset="0"/>
              </a:rPr>
            </a:br>
            <a:r>
              <a:rPr lang="en-GB" altLang="cs-CZ" sz="2400" b="0" dirty="0">
                <a:latin typeface="Calibri" panose="020F0502020204030204" pitchFamily="34" charset="0"/>
                <a:cs typeface="Calibri" panose="020F0502020204030204" pitchFamily="34" charset="0"/>
              </a:rPr>
              <a:t>in AST and ALT activities, a rise in bilirubin and especially extreme thrombocytopenia raised suspicion </a:t>
            </a:r>
            <a:br>
              <a:rPr lang="en-GB" altLang="cs-CZ" sz="2400" b="0" dirty="0">
                <a:latin typeface="Calibri" panose="020F0502020204030204" pitchFamily="34" charset="0"/>
                <a:cs typeface="Calibri" panose="020F0502020204030204" pitchFamily="34" charset="0"/>
              </a:rPr>
            </a:br>
            <a:r>
              <a:rPr lang="en-GB" altLang="cs-CZ" sz="2400" b="0" dirty="0">
                <a:latin typeface="Calibri" panose="020F0502020204030204" pitchFamily="34" charset="0"/>
                <a:cs typeface="Calibri" panose="020F0502020204030204" pitchFamily="34" charset="0"/>
              </a:rPr>
              <a:t>of HELLP syndrome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noChangeArrowheads="1"/>
          </p:cNvSpPr>
          <p:nvPr>
            <p:ph type="title"/>
          </p:nvPr>
        </p:nvSpPr>
        <p:spPr bwMode="auto">
          <a:xfrm>
            <a:off x="311150" y="377825"/>
            <a:ext cx="8497888" cy="1179513"/>
          </a:xfrm>
        </p:spPr>
        <p:txBody>
          <a:bodyPr wrap="square" numCol="1" anchorCtr="0" compatLnSpc="1">
            <a:prstTxWarp prst="textNoShape">
              <a:avLst/>
            </a:prstTxWarp>
            <a:normAutofit fontScale="90000"/>
          </a:bodyPr>
          <a:lstStyle/>
          <a:p>
            <a:pPr>
              <a:defRPr/>
            </a:pPr>
            <a:r>
              <a:rPr lang="en-GB" altLang="cs-CZ" sz="3600" b="1" cap="none" dirty="0">
                <a:solidFill>
                  <a:schemeClr val="tx1"/>
                </a:solidFill>
                <a:latin typeface="Calibri Light" panose="020F0302020204030204" pitchFamily="34" charset="0"/>
                <a:cs typeface="Calibri Light" panose="020F0302020204030204" pitchFamily="34" charset="0"/>
              </a:rPr>
              <a:t>There, in addition to thrombocytopenia and high liver enzyme activity, include </a:t>
            </a:r>
            <a:r>
              <a:rPr lang="en-GB" altLang="cs-CZ" sz="3600" b="1" cap="none" dirty="0">
                <a:solidFill>
                  <a:schemeClr val="accent1">
                    <a:lumMod val="75000"/>
                  </a:schemeClr>
                </a:solidFill>
                <a:latin typeface="Calibri Light" panose="020F0302020204030204" pitchFamily="34" charset="0"/>
                <a:cs typeface="Calibri Light" panose="020F0302020204030204" pitchFamily="34" charset="0"/>
              </a:rPr>
              <a:t>haemolysis</a:t>
            </a:r>
          </a:p>
        </p:txBody>
      </p:sp>
      <p:sp>
        <p:nvSpPr>
          <p:cNvPr id="45059" name="TPAnswers"/>
          <p:cNvSpPr>
            <a:spLocks noGrp="1" noChangeArrowheads="1"/>
          </p:cNvSpPr>
          <p:nvPr>
            <p:ph type="body" idx="1"/>
            <p:custDataLst>
              <p:tags r:id="rId2"/>
            </p:custDataLst>
          </p:nvPr>
        </p:nvSpPr>
        <p:spPr>
          <a:xfrm>
            <a:off x="468313" y="2132013"/>
            <a:ext cx="8351837" cy="3817937"/>
          </a:xfrm>
        </p:spPr>
        <p:txBody>
          <a:bodyPr/>
          <a:lstStyle/>
          <a:p>
            <a:pPr marL="114300" indent="0">
              <a:spcBef>
                <a:spcPts val="1800"/>
              </a:spcBef>
              <a:buFont typeface="Arial" panose="020B0604020202020204" pitchFamily="34" charset="0"/>
              <a:buNone/>
              <a:defRPr/>
            </a:pPr>
            <a:r>
              <a:rPr lang="en-GB" altLang="cs-CZ" sz="2800" dirty="0">
                <a:solidFill>
                  <a:schemeClr val="tx1"/>
                </a:solidFill>
                <a:latin typeface="Calibri" panose="020F0502020204030204" pitchFamily="34" charset="0"/>
                <a:cs typeface="Calibri" panose="020F0502020204030204" pitchFamily="34" charset="0"/>
              </a:rPr>
              <a:t>Which examination would you choose?</a:t>
            </a:r>
          </a:p>
          <a:p>
            <a:pPr marL="628650" indent="-514350">
              <a:spcBef>
                <a:spcPts val="30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Erythrocyte count</a:t>
            </a:r>
          </a:p>
          <a:p>
            <a:pPr marL="628650" indent="-514350">
              <a:spcBef>
                <a:spcPts val="18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Lactate dehydrogenase (LD) activity</a:t>
            </a:r>
          </a:p>
          <a:p>
            <a:pPr marL="628650" indent="-514350">
              <a:spcBef>
                <a:spcPts val="18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Serum </a:t>
            </a:r>
            <a:r>
              <a:rPr lang="en-GB" altLang="cs-CZ" sz="2800" dirty="0" err="1">
                <a:solidFill>
                  <a:schemeClr val="tx1"/>
                </a:solidFill>
                <a:latin typeface="Calibri" panose="020F0502020204030204" pitchFamily="34" charset="0"/>
                <a:cs typeface="Calibri" panose="020F0502020204030204" pitchFamily="34" charset="0"/>
              </a:rPr>
              <a:t>haptoglobin</a:t>
            </a:r>
            <a:r>
              <a:rPr lang="en-GB" altLang="cs-CZ" sz="2800" dirty="0">
                <a:solidFill>
                  <a:schemeClr val="tx1"/>
                </a:solidFill>
                <a:latin typeface="Calibri" panose="020F0502020204030204" pitchFamily="34" charset="0"/>
                <a:cs typeface="Calibri" panose="020F0502020204030204" pitchFamily="34" charset="0"/>
              </a:rPr>
              <a:t> concentration</a:t>
            </a:r>
          </a:p>
          <a:p>
            <a:pPr marL="628650" indent="-514350">
              <a:spcBef>
                <a:spcPts val="18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Free haemoglobin in serum</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mph" presetSubtype="0" fill="hold" nodeType="clickEffect">
                                  <p:stCondLst>
                                    <p:cond delay="0"/>
                                  </p:stCondLst>
                                  <p:childTnLst>
                                    <p:set>
                                      <p:cBhvr override="childStyle">
                                        <p:cTn id="26" dur="500" fill="hold"/>
                                        <p:tgtEl>
                                          <p:spTgt spid="45059">
                                            <p:txEl>
                                              <p:pRg st="3" end="3"/>
                                            </p:txEl>
                                          </p:spTgt>
                                        </p:tgtEl>
                                        <p:attrNameLst>
                                          <p:attrName>style.color</p:attrName>
                                        </p:attrNameLst>
                                      </p:cBhvr>
                                      <p:to>
                                        <p:clrVal>
                                          <a:srgbClr val="008000"/>
                                        </p:clrVal>
                                      </p:to>
                                    </p:set>
                                    <p:set>
                                      <p:cBhvr>
                                        <p:cTn id="27" dur="500" fill="hold"/>
                                        <p:tgtEl>
                                          <p:spTgt spid="45059">
                                            <p:txEl>
                                              <p:pRg st="3" end="3"/>
                                            </p:txEl>
                                          </p:spTgt>
                                        </p:tgtEl>
                                        <p:attrNameLst>
                                          <p:attrName>fillcolor</p:attrName>
                                        </p:attrNameLst>
                                      </p:cBhvr>
                                      <p:to>
                                        <p:clrVal>
                                          <a:srgbClr val="008000"/>
                                        </p:clrVal>
                                      </p:to>
                                    </p:set>
                                    <p:set>
                                      <p:cBhvr>
                                        <p:cTn id="28" dur="500" fill="hold"/>
                                        <p:tgtEl>
                                          <p:spTgt spid="45059">
                                            <p:txEl>
                                              <p:pRg st="3" end="3"/>
                                            </p:txEl>
                                          </p:spTgt>
                                        </p:tgtEl>
                                        <p:attrNameLst>
                                          <p:attrName>fill.type</p:attrName>
                                        </p:attrNameLst>
                                      </p:cBhvr>
                                      <p:to>
                                        <p:strVal val="solid"/>
                                      </p:to>
                                    </p:set>
                                  </p:childTnLst>
                                </p:cTn>
                              </p:par>
                              <p:par>
                                <p:cTn id="29" presetID="3" presetClass="emph" presetSubtype="1" nodeType="withEffect">
                                  <p:stCondLst>
                                    <p:cond delay="0"/>
                                  </p:stCondLst>
                                  <p:childTnLst>
                                    <p:set>
                                      <p:cBhvr override="childStyle">
                                        <p:cTn id="30" dur="indefinite"/>
                                        <p:tgtEl>
                                          <p:spTgt spid="45059">
                                            <p:txEl>
                                              <p:pRg st="2" end="2"/>
                                            </p:txEl>
                                          </p:spTgt>
                                        </p:tgtEl>
                                        <p:attrNameLst>
                                          <p:attrName>style.color</p:attrName>
                                        </p:attrNameLst>
                                      </p:cBhvr>
                                      <p:to>
                                        <p:clrVal>
                                          <a:srgbClr val="008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730375"/>
            <a:ext cx="8496300" cy="4941888"/>
          </a:xfrm>
        </p:spPr>
        <p:txBody>
          <a:bodyPr/>
          <a:lstStyle/>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This is a typical prehepatic icterus (most of the bilirubin is unconjugated, there is no bilirubin in the urine).</a:t>
            </a:r>
          </a:p>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The cause is massive haemolysis, which caused the rise in AST activity and blood positivity in the urine (it's free haemoglobin, no erythrocytes are in the sediment).</a:t>
            </a:r>
          </a:p>
          <a:p>
            <a:pPr marL="114300" indent="0">
              <a:spcBef>
                <a:spcPts val="1200"/>
              </a:spcBef>
              <a:buFont typeface="Arial" panose="020B0604020202020204" pitchFamily="34" charset="0"/>
              <a:buNone/>
            </a:pPr>
            <a:r>
              <a:rPr lang="en-GB" sz="2600" noProof="0" dirty="0" err="1">
                <a:solidFill>
                  <a:schemeClr val="tx1"/>
                </a:solidFill>
                <a:latin typeface="Calibri" panose="020F0502020204030204" pitchFamily="34" charset="0"/>
                <a:cs typeface="Calibri" panose="020F0502020204030204" pitchFamily="34" charset="0"/>
              </a:rPr>
              <a:t>Prehapatic</a:t>
            </a:r>
            <a:r>
              <a:rPr lang="en-GB" sz="2600" noProof="0" dirty="0">
                <a:solidFill>
                  <a:schemeClr val="tx1"/>
                </a:solidFill>
                <a:latin typeface="Calibri" panose="020F0502020204030204" pitchFamily="34" charset="0"/>
                <a:cs typeface="Calibri" panose="020F0502020204030204" pitchFamily="34" charset="0"/>
              </a:rPr>
              <a:t> (haemolytic) icterus should have urobilinogen in the urine; in young children it may not be there – it is formed in the intestine by the reduction of bilirubin by the bacterial flora, and this is not in the intestine in infants. </a:t>
            </a:r>
          </a:p>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In a 20-month-old baby, there should be – in the next urine sample there was indeed urobilinogen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bodyPr>
          <a:lstStyle/>
          <a:p>
            <a:r>
              <a:rPr lang="cs-CZ" altLang="cs-CZ" sz="4000" b="1" cap="none">
                <a:solidFill>
                  <a:schemeClr val="tx1"/>
                </a:solidFill>
              </a:rPr>
              <a:t>Initial laboratory examination</a:t>
            </a:r>
          </a:p>
        </p:txBody>
      </p:sp>
      <p:sp>
        <p:nvSpPr>
          <p:cNvPr id="4" name="TextovéPole 3"/>
          <p:cNvSpPr txBox="1">
            <a:spLocks noChangeArrowheads="1"/>
          </p:cNvSpPr>
          <p:nvPr/>
        </p:nvSpPr>
        <p:spPr bwMode="auto">
          <a:xfrm>
            <a:off x="6372201" y="3749675"/>
            <a:ext cx="2088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400" b="0" dirty="0">
                <a:latin typeface="Calibri" panose="020F0502020204030204" pitchFamily="34" charset="0"/>
                <a:cs typeface="Calibri" panose="020F0502020204030204" pitchFamily="34" charset="0"/>
              </a:rPr>
              <a:t>Haemolysis confirmed</a:t>
            </a:r>
          </a:p>
        </p:txBody>
      </p:sp>
      <p:graphicFrame>
        <p:nvGraphicFramePr>
          <p:cNvPr id="3" name="Tabulka 2">
            <a:extLst>
              <a:ext uri="{FF2B5EF4-FFF2-40B4-BE49-F238E27FC236}">
                <a16:creationId xmlns:a16="http://schemas.microsoft.com/office/drawing/2014/main" id="{306A591A-2E44-0DDA-FAB0-CDF01CD63975}"/>
              </a:ext>
            </a:extLst>
          </p:cNvPr>
          <p:cNvGraphicFramePr>
            <a:graphicFrameLocks noGrp="1"/>
          </p:cNvGraphicFramePr>
          <p:nvPr>
            <p:extLst>
              <p:ext uri="{D42A27DB-BD31-4B8C-83A1-F6EECF244321}">
                <p14:modId xmlns:p14="http://schemas.microsoft.com/office/powerpoint/2010/main" val="1588287505"/>
              </p:ext>
            </p:extLst>
          </p:nvPr>
        </p:nvGraphicFramePr>
        <p:xfrm>
          <a:off x="444500" y="1773238"/>
          <a:ext cx="5423644" cy="4895854"/>
        </p:xfrm>
        <a:graphic>
          <a:graphicData uri="http://schemas.openxmlformats.org/drawingml/2006/table">
            <a:tbl>
              <a:tblPr>
                <a:tableStyleId>{5C22544A-7EE6-4342-B048-85BDC9FD1C3A}</a:tableStyleId>
              </a:tblPr>
              <a:tblGrid>
                <a:gridCol w="2255292">
                  <a:extLst>
                    <a:ext uri="{9D8B030D-6E8A-4147-A177-3AD203B41FA5}">
                      <a16:colId xmlns:a16="http://schemas.microsoft.com/office/drawing/2014/main" val="20000"/>
                    </a:ext>
                  </a:extLst>
                </a:gridCol>
                <a:gridCol w="1003284">
                  <a:extLst>
                    <a:ext uri="{9D8B030D-6E8A-4147-A177-3AD203B41FA5}">
                      <a16:colId xmlns:a16="http://schemas.microsoft.com/office/drawing/2014/main" val="20001"/>
                    </a:ext>
                  </a:extLst>
                </a:gridCol>
                <a:gridCol w="1088737">
                  <a:extLst>
                    <a:ext uri="{9D8B030D-6E8A-4147-A177-3AD203B41FA5}">
                      <a16:colId xmlns:a16="http://schemas.microsoft.com/office/drawing/2014/main" val="20002"/>
                    </a:ext>
                  </a:extLst>
                </a:gridCol>
                <a:gridCol w="1076331">
                  <a:extLst>
                    <a:ext uri="{9D8B030D-6E8A-4147-A177-3AD203B41FA5}">
                      <a16:colId xmlns:a16="http://schemas.microsoft.com/office/drawing/2014/main" val="20003"/>
                    </a:ext>
                  </a:extLst>
                </a:gridCol>
              </a:tblGrid>
              <a:tr h="346288">
                <a:tc rowSpan="2">
                  <a:txBody>
                    <a:bodyPr/>
                    <a:lstStyle/>
                    <a:p>
                      <a:pPr indent="90170" algn="l">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Analyt</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gridSpan="3">
                  <a:txBody>
                    <a:bodyPr/>
                    <a:lstStyle/>
                    <a:p>
                      <a:pPr algn="ctr">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The day after admission </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46288">
                <a:tc vMerge="1">
                  <a:txBody>
                    <a:bodyPr/>
                    <a:lstStyle/>
                    <a:p>
                      <a:endParaRPr lang="cs-CZ"/>
                    </a:p>
                  </a:txBody>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0"/>
                        </a:spcAft>
                      </a:pPr>
                      <a:r>
                        <a:rPr lang="cs-CZ" sz="1600" dirty="0">
                          <a:effectLst/>
                          <a:latin typeface="Calibri" panose="020F0502020204030204" pitchFamily="34" charset="0"/>
                          <a:cs typeface="Calibri" panose="020F0502020204030204" pitchFamily="34" charset="0"/>
                        </a:rPr>
                        <a:t>1 (childbirth)</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val="10001"/>
                  </a:ext>
                </a:extLst>
              </a:tr>
              <a:tr h="355215">
                <a:tc>
                  <a:txBody>
                    <a:bodyPr/>
                    <a:lstStyle/>
                    <a:p>
                      <a:pPr indent="90170" algn="l">
                        <a:lnSpc>
                          <a:spcPct val="115000"/>
                        </a:lnSpc>
                        <a:spcAft>
                          <a:spcPts val="0"/>
                        </a:spcAft>
                      </a:pPr>
                      <a:r>
                        <a:rPr lang="cs-CZ" sz="1600" dirty="0">
                          <a:effectLst/>
                          <a:latin typeface="Calibri" panose="020F0502020204030204" pitchFamily="34" charset="0"/>
                          <a:cs typeface="Calibri" panose="020F0502020204030204" pitchFamily="34" charset="0"/>
                        </a:rPr>
                        <a:t>B-</a:t>
                      </a:r>
                      <a:r>
                        <a:rPr lang="en-GB" sz="1600" noProof="0" dirty="0">
                          <a:effectLst/>
                          <a:latin typeface="Calibri" panose="020F0502020204030204" pitchFamily="34" charset="0"/>
                          <a:cs typeface="Calibri" panose="020F0502020204030204" pitchFamily="34" charset="0"/>
                        </a:rPr>
                        <a:t>Thrombocytes</a:t>
                      </a:r>
                      <a:r>
                        <a:rPr lang="cs-CZ" sz="1600" dirty="0">
                          <a:effectLst/>
                          <a:latin typeface="Calibri" panose="020F0502020204030204" pitchFamily="34" charset="0"/>
                          <a:cs typeface="Calibri" panose="020F0502020204030204" pitchFamily="34" charset="0"/>
                        </a:rPr>
                        <a:t> (· 10</a:t>
                      </a:r>
                      <a:r>
                        <a:rPr lang="cs-CZ" sz="1600" baseline="30000" dirty="0">
                          <a:effectLst/>
                          <a:latin typeface="Calibri" panose="020F0502020204030204" pitchFamily="34" charset="0"/>
                          <a:cs typeface="Calibri" panose="020F0502020204030204" pitchFamily="34" charset="0"/>
                        </a:rPr>
                        <a:t>9</a:t>
                      </a:r>
                      <a:r>
                        <a:rPr lang="cs-CZ" sz="1600" dirty="0">
                          <a:effectLst/>
                          <a:latin typeface="Calibri" panose="020F0502020204030204" pitchFamily="34" charset="0"/>
                          <a:cs typeface="Calibri" panose="020F0502020204030204" pitchFamily="34" charset="0"/>
                        </a:rPr>
                        <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b="0" dirty="0">
                          <a:solidFill>
                            <a:schemeClr val="tx1"/>
                          </a:solidFill>
                          <a:effectLst/>
                          <a:latin typeface="Calibri" panose="020F0502020204030204" pitchFamily="34" charset="0"/>
                          <a:cs typeface="Calibri" panose="020F0502020204030204" pitchFamily="34" charset="0"/>
                        </a:rPr>
                        <a:t>22</a:t>
                      </a:r>
                      <a:endParaRPr lang="cs-CZ" sz="1600" b="0" dirty="0">
                        <a:solidFill>
                          <a:schemeClr val="tx1"/>
                        </a:solidFill>
                        <a:effectLst/>
                        <a:latin typeface="Calibri" panose="020F0502020204030204" pitchFamily="34" charset="0"/>
                        <a:ea typeface="Times New Roman"/>
                        <a:cs typeface="Calibri" panose="020F0502020204030204" pitchFamily="34" charset="0"/>
                      </a:endParaRPr>
                    </a:p>
                  </a:txBody>
                  <a:tcPr marL="0" marR="0" marT="0" marB="0" anchor="ctr">
                    <a:solidFill>
                      <a:srgbClr val="E9EDF4"/>
                    </a:solidFill>
                  </a:tcPr>
                </a:tc>
                <a:extLst>
                  <a:ext uri="{0D108BD9-81ED-4DB2-BD59-A6C34878D82A}">
                    <a16:rowId xmlns:a16="http://schemas.microsoft.com/office/drawing/2014/main" val="1000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S-Bilirubin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b="0" dirty="0">
                          <a:effectLst/>
                          <a:latin typeface="Calibri" panose="020F0502020204030204" pitchFamily="34" charset="0"/>
                          <a:cs typeface="Calibri" panose="020F0502020204030204" pitchFamily="34" charset="0"/>
                        </a:rPr>
                        <a:t>30</a:t>
                      </a:r>
                      <a:endParaRPr lang="cs-CZ" sz="1600" b="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3"/>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S-AST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b="0" dirty="0">
                          <a:effectLst/>
                          <a:latin typeface="Calibri" panose="020F0502020204030204" pitchFamily="34" charset="0"/>
                          <a:cs typeface="Calibri" panose="020F0502020204030204" pitchFamily="34" charset="0"/>
                        </a:rPr>
                        <a:t>18.4</a:t>
                      </a:r>
                      <a:endParaRPr lang="cs-CZ" sz="1600" b="0" dirty="0">
                        <a:effectLst/>
                        <a:latin typeface="Calibri" panose="020F0502020204030204" pitchFamily="34" charset="0"/>
                        <a:ea typeface="Times New Roman"/>
                        <a:cs typeface="Calibri" panose="020F0502020204030204" pitchFamily="34" charset="0"/>
                      </a:endParaRPr>
                    </a:p>
                  </a:txBody>
                  <a:tcPr marL="0" marR="0" marT="0" marB="0" anchor="ctr">
                    <a:solidFill>
                      <a:srgbClr val="E9EDF4"/>
                    </a:solidFill>
                  </a:tcPr>
                </a:tc>
                <a:extLst>
                  <a:ext uri="{0D108BD9-81ED-4DB2-BD59-A6C34878D82A}">
                    <a16:rowId xmlns:a16="http://schemas.microsoft.com/office/drawing/2014/main" val="10004"/>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b="0" dirty="0">
                          <a:effectLst/>
                          <a:latin typeface="Calibri" panose="020F0502020204030204" pitchFamily="34" charset="0"/>
                          <a:cs typeface="Calibri" panose="020F0502020204030204" pitchFamily="34" charset="0"/>
                        </a:rPr>
                        <a:t>11.2</a:t>
                      </a:r>
                      <a:endParaRPr lang="cs-CZ" sz="1600" b="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5"/>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S-LD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b="1" dirty="0">
                          <a:solidFill>
                            <a:schemeClr val="bg1"/>
                          </a:solidFill>
                          <a:effectLst/>
                          <a:latin typeface="Calibri" panose="020F0502020204030204" pitchFamily="34" charset="0"/>
                          <a:ea typeface="Times New Roman"/>
                          <a:cs typeface="Calibri" panose="020F0502020204030204" pitchFamily="34" charset="0"/>
                        </a:rPr>
                        <a:t>&gt; 30.0</a:t>
                      </a:r>
                    </a:p>
                  </a:txBody>
                  <a:tcPr marL="0" marR="0" marT="0" marB="0" anchor="ctr">
                    <a:solidFill>
                      <a:srgbClr val="FF0000"/>
                    </a:solidFill>
                  </a:tcPr>
                </a:tc>
                <a:extLst>
                  <a:ext uri="{0D108BD9-81ED-4DB2-BD59-A6C34878D82A}">
                    <a16:rowId xmlns:a16="http://schemas.microsoft.com/office/drawing/2014/main" val="10006"/>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t>
                      </a:r>
                      <a:r>
                        <a:rPr lang="en-GB" sz="1600" noProof="0" dirty="0" err="1">
                          <a:effectLst/>
                          <a:latin typeface="Calibri" panose="020F0502020204030204" pitchFamily="34" charset="0"/>
                          <a:cs typeface="Calibri" panose="020F0502020204030204" pitchFamily="34" charset="0"/>
                        </a:rPr>
                        <a:t>Haptoglobin</a:t>
                      </a:r>
                      <a:r>
                        <a:rPr lang="cs-CZ" sz="1600" dirty="0">
                          <a:effectLst/>
                          <a:latin typeface="Calibri" panose="020F0502020204030204" pitchFamily="34" charset="0"/>
                          <a:cs typeface="Calibri" panose="020F0502020204030204" pitchFamily="34" charset="0"/>
                        </a:rPr>
                        <a:t>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b="1" dirty="0">
                          <a:solidFill>
                            <a:schemeClr val="bg1"/>
                          </a:solidFill>
                          <a:effectLst/>
                          <a:latin typeface="Calibri" panose="020F0502020204030204" pitchFamily="34" charset="0"/>
                          <a:ea typeface="Times New Roman"/>
                          <a:cs typeface="Calibri" panose="020F0502020204030204" pitchFamily="34" charset="0"/>
                        </a:rPr>
                        <a:t>&lt; 0.03</a:t>
                      </a:r>
                    </a:p>
                  </a:txBody>
                  <a:tcPr marL="0" marR="0" marT="0" marB="0" anchor="ctr">
                    <a:solidFill>
                      <a:srgbClr val="FF0000"/>
                    </a:solidFill>
                  </a:tcPr>
                </a:tc>
                <a:extLst>
                  <a:ext uri="{0D108BD9-81ED-4DB2-BD59-A6C34878D82A}">
                    <a16:rowId xmlns:a16="http://schemas.microsoft.com/office/drawing/2014/main" val="10007"/>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S-Urea (</a:t>
                      </a:r>
                      <a:r>
                        <a:rPr lang="cs-CZ" sz="1600" dirty="0" err="1">
                          <a:effectLst/>
                          <a:latin typeface="Calibri" panose="020F0502020204030204" pitchFamily="34" charset="0"/>
                          <a:cs typeface="Calibri" panose="020F0502020204030204" pitchFamily="34" charset="0"/>
                        </a:rPr>
                        <a:t>mmol/l</a:t>
                      </a: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9.9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8"/>
                  </a:ext>
                </a:extLst>
              </a:tr>
              <a:tr h="385183">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S-Creatinine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81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9"/>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S-Albumin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30.4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24.1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46288">
                <a:tc>
                  <a:txBody>
                    <a:bodyPr/>
                    <a:lstStyle/>
                    <a:p>
                      <a:pPr indent="90170" algn="l">
                        <a:lnSpc>
                          <a:spcPct val="115000"/>
                        </a:lnSpc>
                        <a:spcBef>
                          <a:spcPts val="2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1"/>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U-Protein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5.02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U-PCR (g/mol)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259.4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a:t>
            </a:r>
          </a:p>
        </p:txBody>
      </p:sp>
      <p:sp>
        <p:nvSpPr>
          <p:cNvPr id="45059" name="Rectangle 3"/>
          <p:cNvSpPr>
            <a:spLocks noGrp="1" noChangeArrowheads="1"/>
          </p:cNvSpPr>
          <p:nvPr>
            <p:ph type="body" idx="1"/>
          </p:nvPr>
        </p:nvSpPr>
        <p:spPr>
          <a:xfrm>
            <a:off x="179388" y="1916113"/>
            <a:ext cx="8785225" cy="4392612"/>
          </a:xfrm>
        </p:spPr>
        <p:txBody>
          <a:bodyPr/>
          <a:lstStyle/>
          <a:p>
            <a:pPr marL="452438" indent="-338138">
              <a:lnSpc>
                <a:spcPct val="110000"/>
              </a:lnSpc>
              <a:spcBef>
                <a:spcPts val="1800"/>
              </a:spcBef>
              <a:defRPr/>
            </a:pPr>
            <a:r>
              <a:rPr lang="en-GB" sz="2800" dirty="0">
                <a:solidFill>
                  <a:schemeClr val="tx1"/>
                </a:solidFill>
                <a:latin typeface="Calibri" panose="020F0502020204030204" pitchFamily="34" charset="0"/>
                <a:cs typeface="Calibri" panose="020F0502020204030204" pitchFamily="34" charset="0"/>
              </a:rPr>
              <a:t>The most specific indicator of intravascular haemolysis </a:t>
            </a:r>
            <a:br>
              <a:rPr lang="en-GB" sz="2800" dirty="0">
                <a:solidFill>
                  <a:schemeClr val="tx1"/>
                </a:solidFill>
                <a:latin typeface="Calibri" panose="020F0502020204030204" pitchFamily="34" charset="0"/>
                <a:cs typeface="Calibri" panose="020F0502020204030204" pitchFamily="34" charset="0"/>
              </a:rPr>
            </a:br>
            <a:r>
              <a:rPr lang="en-GB" sz="2800" dirty="0">
                <a:solidFill>
                  <a:schemeClr val="tx1"/>
                </a:solidFill>
                <a:latin typeface="Calibri" panose="020F0502020204030204" pitchFamily="34" charset="0"/>
                <a:cs typeface="Calibri" panose="020F0502020204030204" pitchFamily="34" charset="0"/>
              </a:rPr>
              <a:t>is a sharp drop in </a:t>
            </a:r>
            <a:r>
              <a:rPr lang="en-GB" sz="2800" dirty="0" err="1">
                <a:solidFill>
                  <a:schemeClr val="tx1"/>
                </a:solidFill>
                <a:latin typeface="Calibri" panose="020F0502020204030204" pitchFamily="34" charset="0"/>
                <a:cs typeface="Calibri" panose="020F0502020204030204" pitchFamily="34" charset="0"/>
              </a:rPr>
              <a:t>haptoglobin</a:t>
            </a:r>
            <a:r>
              <a:rPr lang="en-GB" sz="2800" dirty="0">
                <a:solidFill>
                  <a:schemeClr val="tx1"/>
                </a:solidFill>
                <a:latin typeface="Calibri" panose="020F0502020204030204" pitchFamily="34" charset="0"/>
                <a:cs typeface="Calibri" panose="020F0502020204030204" pitchFamily="34" charset="0"/>
              </a:rPr>
              <a:t> concentration</a:t>
            </a:r>
          </a:p>
          <a:p>
            <a:pPr marL="452438" indent="-338138">
              <a:lnSpc>
                <a:spcPct val="110000"/>
              </a:lnSpc>
              <a:spcBef>
                <a:spcPts val="1800"/>
              </a:spcBef>
              <a:defRPr/>
            </a:pPr>
            <a:r>
              <a:rPr lang="en-GB" sz="2800" dirty="0">
                <a:solidFill>
                  <a:schemeClr val="tx1"/>
                </a:solidFill>
                <a:latin typeface="Calibri" panose="020F0502020204030204" pitchFamily="34" charset="0"/>
                <a:cs typeface="Calibri" panose="020F0502020204030204" pitchFamily="34" charset="0"/>
              </a:rPr>
              <a:t>Lactate dehydrogenase released from erythrocytes and free haemoglobin are also indicative of h</a:t>
            </a:r>
            <a:r>
              <a:rPr lang="cs-CZ" sz="2800" dirty="0">
                <a:solidFill>
                  <a:schemeClr val="tx1"/>
                </a:solidFill>
                <a:latin typeface="Calibri" panose="020F0502020204030204" pitchFamily="34" charset="0"/>
                <a:cs typeface="Calibri" panose="020F0502020204030204" pitchFamily="34" charset="0"/>
              </a:rPr>
              <a:t>a</a:t>
            </a:r>
            <a:r>
              <a:rPr lang="en-GB" sz="2800" dirty="0" err="1">
                <a:solidFill>
                  <a:schemeClr val="tx1"/>
                </a:solidFill>
                <a:latin typeface="Calibri" panose="020F0502020204030204" pitchFamily="34" charset="0"/>
                <a:cs typeface="Calibri" panose="020F0502020204030204" pitchFamily="34" charset="0"/>
              </a:rPr>
              <a:t>emolysis</a:t>
            </a:r>
            <a:r>
              <a:rPr lang="en-GB" sz="2800" dirty="0">
                <a:solidFill>
                  <a:schemeClr val="tx1"/>
                </a:solidFill>
                <a:latin typeface="Calibri" panose="020F0502020204030204" pitchFamily="34" charset="0"/>
                <a:cs typeface="Calibri" panose="020F0502020204030204" pitchFamily="34" charset="0"/>
              </a:rPr>
              <a:t>, but they also rise in artificial haemolysis during blood collection and processing</a:t>
            </a:r>
          </a:p>
          <a:p>
            <a:pPr marL="114300" indent="0">
              <a:lnSpc>
                <a:spcPct val="110000"/>
              </a:lnSpc>
              <a:spcBef>
                <a:spcPts val="1800"/>
              </a:spcBef>
              <a:buFont typeface="Arial" panose="020B0604020202020204" pitchFamily="34" charset="0"/>
              <a:buNone/>
              <a:defRPr/>
            </a:pPr>
            <a:r>
              <a:rPr lang="en-GB" sz="2800" dirty="0">
                <a:solidFill>
                  <a:schemeClr val="tx1"/>
                </a:solidFill>
                <a:latin typeface="Calibri" panose="020F0502020204030204" pitchFamily="34" charset="0"/>
                <a:cs typeface="Calibri" panose="020F0502020204030204" pitchFamily="34" charset="0"/>
              </a:rPr>
              <a:t>How did the laboratory results evolve further?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All results were improving</a:t>
            </a:r>
          </a:p>
        </p:txBody>
      </p:sp>
      <p:graphicFrame>
        <p:nvGraphicFramePr>
          <p:cNvPr id="2" name="Tabulka 1"/>
          <p:cNvGraphicFramePr>
            <a:graphicFrameLocks noGrp="1"/>
          </p:cNvGraphicFramePr>
          <p:nvPr>
            <p:extLst>
              <p:ext uri="{D42A27DB-BD31-4B8C-83A1-F6EECF244321}">
                <p14:modId xmlns:p14="http://schemas.microsoft.com/office/powerpoint/2010/main" val="1070662759"/>
              </p:ext>
            </p:extLst>
          </p:nvPr>
        </p:nvGraphicFramePr>
        <p:xfrm>
          <a:off x="590918" y="1773238"/>
          <a:ext cx="8135570" cy="4895854"/>
        </p:xfrm>
        <a:graphic>
          <a:graphicData uri="http://schemas.openxmlformats.org/drawingml/2006/table">
            <a:tbl>
              <a:tblPr>
                <a:tableStyleId>{5C22544A-7EE6-4342-B048-85BDC9FD1C3A}</a:tableStyleId>
              </a:tblPr>
              <a:tblGrid>
                <a:gridCol w="2252890">
                  <a:extLst>
                    <a:ext uri="{9D8B030D-6E8A-4147-A177-3AD203B41FA5}">
                      <a16:colId xmlns:a16="http://schemas.microsoft.com/office/drawing/2014/main" val="20000"/>
                    </a:ext>
                  </a:extLst>
                </a:gridCol>
                <a:gridCol w="806233">
                  <a:extLst>
                    <a:ext uri="{9D8B030D-6E8A-4147-A177-3AD203B41FA5}">
                      <a16:colId xmlns:a16="http://schemas.microsoft.com/office/drawing/2014/main" val="20001"/>
                    </a:ext>
                  </a:extLst>
                </a:gridCol>
                <a:gridCol w="1136875">
                  <a:extLst>
                    <a:ext uri="{9D8B030D-6E8A-4147-A177-3AD203B41FA5}">
                      <a16:colId xmlns:a16="http://schemas.microsoft.com/office/drawing/2014/main" val="20002"/>
                    </a:ext>
                  </a:extLst>
                </a:gridCol>
                <a:gridCol w="984893">
                  <a:extLst>
                    <a:ext uri="{9D8B030D-6E8A-4147-A177-3AD203B41FA5}">
                      <a16:colId xmlns:a16="http://schemas.microsoft.com/office/drawing/2014/main" val="20003"/>
                    </a:ext>
                  </a:extLst>
                </a:gridCol>
                <a:gridCol w="984893">
                  <a:extLst>
                    <a:ext uri="{9D8B030D-6E8A-4147-A177-3AD203B41FA5}">
                      <a16:colId xmlns:a16="http://schemas.microsoft.com/office/drawing/2014/main" val="20004"/>
                    </a:ext>
                  </a:extLst>
                </a:gridCol>
                <a:gridCol w="984893">
                  <a:extLst>
                    <a:ext uri="{9D8B030D-6E8A-4147-A177-3AD203B41FA5}">
                      <a16:colId xmlns:a16="http://schemas.microsoft.com/office/drawing/2014/main" val="20005"/>
                    </a:ext>
                  </a:extLst>
                </a:gridCol>
                <a:gridCol w="984893">
                  <a:extLst>
                    <a:ext uri="{9D8B030D-6E8A-4147-A177-3AD203B41FA5}">
                      <a16:colId xmlns:a16="http://schemas.microsoft.com/office/drawing/2014/main" val="20006"/>
                    </a:ext>
                  </a:extLst>
                </a:gridCol>
              </a:tblGrid>
              <a:tr h="346288">
                <a:tc rowSpan="2">
                  <a:txBody>
                    <a:bodyPr/>
                    <a:lstStyle/>
                    <a:p>
                      <a:pPr indent="90170" algn="l">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Analyt</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gridSpan="6">
                  <a:txBody>
                    <a:bodyPr/>
                    <a:lstStyle/>
                    <a:p>
                      <a:pPr algn="ctr">
                        <a:lnSpc>
                          <a:spcPct val="115000"/>
                        </a:lnSpc>
                        <a:spcBef>
                          <a:spcPts val="200"/>
                        </a:spcBef>
                        <a:spcAft>
                          <a:spcPts val="200"/>
                        </a:spcAft>
                      </a:pPr>
                      <a:r>
                        <a:rPr lang="cs-CZ" sz="1800" b="1" dirty="0">
                          <a:solidFill>
                            <a:schemeClr val="bg1"/>
                          </a:solidFill>
                          <a:effectLst/>
                          <a:latin typeface="Calibri" panose="020F0502020204030204" pitchFamily="34" charset="0"/>
                          <a:cs typeface="Calibri" panose="020F0502020204030204" pitchFamily="34" charset="0"/>
                        </a:rPr>
                        <a:t>The day after admission </a:t>
                      </a:r>
                      <a:endParaRPr lang="cs-CZ" sz="1800" b="1" dirty="0">
                        <a:solidFill>
                          <a:schemeClr val="bg1"/>
                        </a:solidFill>
                        <a:effectLst/>
                        <a:latin typeface="Calibri" panose="020F0502020204030204" pitchFamily="34" charset="0"/>
                        <a:ea typeface="Times New Roman"/>
                        <a:cs typeface="Calibri" panose="020F0502020204030204" pitchFamily="34" charset="0"/>
                      </a:endParaRPr>
                    </a:p>
                  </a:txBody>
                  <a:tcPr marL="0" marR="0" marT="0" marB="0">
                    <a:solidFill>
                      <a:schemeClr val="accent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46288">
                <a:tc vMerge="1">
                  <a:txBody>
                    <a:bodyPr/>
                    <a:lstStyle/>
                    <a:p>
                      <a:endParaRPr lang="cs-CZ"/>
                    </a:p>
                  </a:txBody>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0"/>
                        </a:spcAft>
                      </a:pPr>
                      <a:r>
                        <a:rPr lang="cs-CZ" sz="1600" dirty="0">
                          <a:effectLst/>
                          <a:latin typeface="Calibri" panose="020F0502020204030204" pitchFamily="34" charset="0"/>
                          <a:cs typeface="Calibri" panose="020F0502020204030204" pitchFamily="34" charset="0"/>
                        </a:rPr>
                        <a:t>1 (childbirth)</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l">
                        <a:lnSpc>
                          <a:spcPct val="115000"/>
                        </a:lnSpc>
                        <a:spcBef>
                          <a:spcPts val="100"/>
                        </a:spcBef>
                        <a:spcAft>
                          <a:spcPts val="200"/>
                        </a:spcAft>
                        <a:tabLst>
                          <a:tab pos="228600" algn="l"/>
                          <a:tab pos="299720" algn="ctr"/>
                        </a:tabLst>
                      </a:pPr>
                      <a:r>
                        <a:rPr lang="cs-CZ" sz="1600" dirty="0">
                          <a:effectLst/>
                          <a:latin typeface="Calibri" panose="020F0502020204030204" pitchFamily="34" charset="0"/>
                          <a:cs typeface="Calibri" panose="020F0502020204030204" pitchFamily="34" charset="0"/>
                        </a:rPr>
                        <a:t>	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40000"/>
                        <a:lumOff val="60000"/>
                      </a:schemeClr>
                    </a:solidFill>
                  </a:tcPr>
                </a:tc>
                <a:extLst>
                  <a:ext uri="{0D108BD9-81ED-4DB2-BD59-A6C34878D82A}">
                    <a16:rowId xmlns:a16="http://schemas.microsoft.com/office/drawing/2014/main" val="10001"/>
                  </a:ext>
                </a:extLst>
              </a:tr>
              <a:tr h="355215">
                <a:tc>
                  <a:txBody>
                    <a:bodyPr/>
                    <a:lstStyle/>
                    <a:p>
                      <a:pPr indent="90170" algn="l">
                        <a:lnSpc>
                          <a:spcPct val="115000"/>
                        </a:lnSpc>
                        <a:spcAft>
                          <a:spcPts val="0"/>
                        </a:spcAft>
                      </a:pPr>
                      <a:r>
                        <a:rPr lang="cs-CZ" sz="1600" dirty="0">
                          <a:effectLst/>
                          <a:latin typeface="Calibri" panose="020F0502020204030204" pitchFamily="34" charset="0"/>
                          <a:cs typeface="Calibri" panose="020F0502020204030204" pitchFamily="34" charset="0"/>
                        </a:rPr>
                        <a:t>B-</a:t>
                      </a:r>
                      <a:r>
                        <a:rPr lang="en-GB" sz="1600" noProof="0" dirty="0">
                          <a:effectLst/>
                          <a:latin typeface="Calibri" panose="020F0502020204030204" pitchFamily="34" charset="0"/>
                          <a:cs typeface="Calibri" panose="020F0502020204030204" pitchFamily="34" charset="0"/>
                        </a:rPr>
                        <a:t>Thrombocytes</a:t>
                      </a:r>
                      <a:r>
                        <a:rPr lang="cs-CZ" sz="1600" dirty="0">
                          <a:effectLst/>
                          <a:latin typeface="Calibri" panose="020F0502020204030204" pitchFamily="34" charset="0"/>
                          <a:cs typeface="Calibri" panose="020F0502020204030204" pitchFamily="34" charset="0"/>
                        </a:rPr>
                        <a:t> (· 10</a:t>
                      </a:r>
                      <a:r>
                        <a:rPr lang="cs-CZ" sz="1600" baseline="30000" dirty="0">
                          <a:effectLst/>
                          <a:latin typeface="Calibri" panose="020F0502020204030204" pitchFamily="34" charset="0"/>
                          <a:cs typeface="Calibri" panose="020F0502020204030204" pitchFamily="34" charset="0"/>
                        </a:rPr>
                        <a:t>9</a:t>
                      </a:r>
                      <a:r>
                        <a:rPr lang="cs-CZ" sz="1600" dirty="0">
                          <a:effectLst/>
                          <a:latin typeface="Calibri" panose="020F0502020204030204" pitchFamily="34" charset="0"/>
                          <a:cs typeface="Calibri" panose="020F0502020204030204" pitchFamily="34" charset="0"/>
                        </a:rPr>
                        <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76</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117</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226</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S-Bilirubin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8</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3"/>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S-AST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18.4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7.55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3.49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S-ALT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0.43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0.83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11.2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9.89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8.28</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4.64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5"/>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S-LD (µkat/l)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3.65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&gt; 30.0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24.0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11.5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7.06</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6"/>
                  </a:ext>
                </a:extLst>
              </a:tr>
              <a:tr h="346288">
                <a:tc>
                  <a:txBody>
                    <a:bodyPr/>
                    <a:lstStyle/>
                    <a:p>
                      <a:pPr indent="90170" algn="l">
                        <a:lnSpc>
                          <a:spcPct val="115000"/>
                        </a:lnSpc>
                        <a:spcBef>
                          <a:spcPts val="200"/>
                        </a:spcBef>
                        <a:spcAft>
                          <a:spcPts val="200"/>
                        </a:spcAft>
                      </a:pPr>
                      <a:r>
                        <a:rPr lang="cs-CZ" sz="1600" dirty="0" err="1">
                          <a:effectLst/>
                          <a:latin typeface="Calibri" panose="020F0502020204030204" pitchFamily="34" charset="0"/>
                          <a:cs typeface="Calibri" panose="020F0502020204030204" pitchFamily="34" charset="0"/>
                        </a:rPr>
                        <a:t>S-Haptoglobin </a:t>
                      </a:r>
                      <a:r>
                        <a:rPr lang="cs-CZ" sz="1600" dirty="0">
                          <a:effectLst/>
                          <a:latin typeface="Calibri" panose="020F0502020204030204" pitchFamily="34" charset="0"/>
                          <a:cs typeface="Calibri" panose="020F0502020204030204" pitchFamily="34" charset="0"/>
                        </a:rPr>
                        <a:t>(g/l)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0.25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&lt; 0.03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0.33</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0.91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7"/>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S-Urea (</a:t>
                      </a:r>
                      <a:r>
                        <a:rPr lang="cs-CZ" sz="1600" dirty="0" err="1">
                          <a:effectLst/>
                          <a:latin typeface="Calibri" panose="020F0502020204030204" pitchFamily="34" charset="0"/>
                          <a:cs typeface="Calibri" panose="020F0502020204030204" pitchFamily="34" charset="0"/>
                        </a:rPr>
                        <a:t>mmol/l</a:t>
                      </a: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9.9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9.1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6.6</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08"/>
                  </a:ext>
                </a:extLst>
              </a:tr>
              <a:tr h="385183">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S-Creatinine (µmol/l)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61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81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71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55</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49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09"/>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S-Albumin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30.4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24.1</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21.7</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27.7</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29.0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0"/>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S-Magnesium (</a:t>
                      </a:r>
                      <a:r>
                        <a:rPr lang="cs-CZ" sz="1600" dirty="0" err="1">
                          <a:effectLst/>
                          <a:latin typeface="Calibri" panose="020F0502020204030204" pitchFamily="34" charset="0"/>
                          <a:cs typeface="Calibri" panose="020F0502020204030204" pitchFamily="34" charset="0"/>
                        </a:rPr>
                        <a:t>mmol/l</a:t>
                      </a: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1.47</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1.24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1.79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1"/>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U-Protein (g/l)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5.02</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a:effectLst/>
                          <a:latin typeface="Calibri" panose="020F0502020204030204" pitchFamily="34" charset="0"/>
                          <a:cs typeface="Calibri" panose="020F0502020204030204" pitchFamily="34" charset="0"/>
                        </a:rPr>
                        <a:t>-</a:t>
                      </a:r>
                      <a:endParaRPr lang="cs-CZ" sz="160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2.09</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tc>
                <a:extLst>
                  <a:ext uri="{0D108BD9-81ED-4DB2-BD59-A6C34878D82A}">
                    <a16:rowId xmlns:a16="http://schemas.microsoft.com/office/drawing/2014/main" val="10012"/>
                  </a:ext>
                </a:extLst>
              </a:tr>
              <a:tr h="346288">
                <a:tc>
                  <a:txBody>
                    <a:bodyPr/>
                    <a:lstStyle/>
                    <a:p>
                      <a:pPr indent="90170" algn="l">
                        <a:lnSpc>
                          <a:spcPct val="115000"/>
                        </a:lnSpc>
                        <a:spcBef>
                          <a:spcPts val="200"/>
                        </a:spcBef>
                        <a:spcAft>
                          <a:spcPts val="200"/>
                        </a:spcAft>
                      </a:pPr>
                      <a:r>
                        <a:rPr lang="cs-CZ" sz="1600" dirty="0">
                          <a:effectLst/>
                          <a:latin typeface="Calibri" panose="020F0502020204030204" pitchFamily="34" charset="0"/>
                          <a:cs typeface="Calibri" panose="020F0502020204030204" pitchFamily="34" charset="0"/>
                        </a:rPr>
                        <a:t>U-PCR (g/mol)</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259.4</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tc>
                  <a:txBody>
                    <a:bodyPr/>
                    <a:lstStyle/>
                    <a:p>
                      <a:pPr algn="ctr">
                        <a:lnSpc>
                          <a:spcPct val="115000"/>
                        </a:lnSpc>
                        <a:spcBef>
                          <a:spcPts val="100"/>
                        </a:spcBef>
                        <a:spcAft>
                          <a:spcPts val="200"/>
                        </a:spcAft>
                      </a:pPr>
                      <a:r>
                        <a:rPr lang="cs-CZ" sz="1600" dirty="0">
                          <a:effectLst/>
                          <a:latin typeface="Calibri" panose="020F0502020204030204" pitchFamily="34" charset="0"/>
                          <a:cs typeface="Calibri" panose="020F0502020204030204" pitchFamily="34" charset="0"/>
                        </a:rPr>
                        <a:t>163.0</a:t>
                      </a:r>
                      <a:endParaRPr lang="cs-CZ" sz="1600" dirty="0">
                        <a:effectLst/>
                        <a:latin typeface="Calibri" panose="020F0502020204030204" pitchFamily="34" charset="0"/>
                        <a:ea typeface="Times New Roman"/>
                        <a:cs typeface="Calibri" panose="020F0502020204030204" pitchFamily="34"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3"/>
                  </a:ext>
                </a:extLst>
              </a:tr>
            </a:tbl>
          </a:graphicData>
        </a:graphic>
      </p:graphicFrame>
      <p:sp>
        <p:nvSpPr>
          <p:cNvPr id="3" name="Obdélník 2"/>
          <p:cNvSpPr/>
          <p:nvPr/>
        </p:nvSpPr>
        <p:spPr>
          <a:xfrm>
            <a:off x="4767004" y="2441575"/>
            <a:ext cx="3960689"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Obdélník 4"/>
          <p:cNvSpPr/>
          <p:nvPr/>
        </p:nvSpPr>
        <p:spPr>
          <a:xfrm>
            <a:off x="4767004" y="2791617"/>
            <a:ext cx="3960689" cy="360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p:cNvSpPr/>
          <p:nvPr/>
        </p:nvSpPr>
        <p:spPr>
          <a:xfrm>
            <a:off x="4767004" y="3162300"/>
            <a:ext cx="3971199" cy="698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p:cNvSpPr/>
          <p:nvPr/>
        </p:nvSpPr>
        <p:spPr>
          <a:xfrm>
            <a:off x="4777514" y="3851275"/>
            <a:ext cx="3960689" cy="358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Obdélník 7"/>
          <p:cNvSpPr/>
          <p:nvPr/>
        </p:nvSpPr>
        <p:spPr>
          <a:xfrm>
            <a:off x="4788024" y="4200525"/>
            <a:ext cx="3960689" cy="360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Obdélník 8"/>
          <p:cNvSpPr/>
          <p:nvPr/>
        </p:nvSpPr>
        <p:spPr>
          <a:xfrm>
            <a:off x="5785626" y="5280026"/>
            <a:ext cx="2962102" cy="317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9"/>
          <p:cNvSpPr/>
          <p:nvPr/>
        </p:nvSpPr>
        <p:spPr>
          <a:xfrm>
            <a:off x="2843808" y="5988846"/>
            <a:ext cx="5893792" cy="672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Obdélník 10"/>
          <p:cNvSpPr/>
          <p:nvPr/>
        </p:nvSpPr>
        <p:spPr>
          <a:xfrm>
            <a:off x="3635896" y="4558918"/>
            <a:ext cx="3126312" cy="721108"/>
          </a:xfrm>
          <a:prstGeom prst="rect">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Obdélník 11"/>
          <p:cNvSpPr/>
          <p:nvPr/>
        </p:nvSpPr>
        <p:spPr>
          <a:xfrm>
            <a:off x="4572000" y="5629275"/>
            <a:ext cx="3168650" cy="330199"/>
          </a:xfrm>
          <a:prstGeom prst="rect">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and question</a:t>
            </a:r>
          </a:p>
        </p:txBody>
      </p:sp>
      <p:sp>
        <p:nvSpPr>
          <p:cNvPr id="45059" name="Rectangle 3"/>
          <p:cNvSpPr>
            <a:spLocks noGrp="1" noChangeArrowheads="1"/>
          </p:cNvSpPr>
          <p:nvPr>
            <p:ph type="body" idx="1"/>
          </p:nvPr>
        </p:nvSpPr>
        <p:spPr>
          <a:xfrm>
            <a:off x="179388" y="1916956"/>
            <a:ext cx="8785225" cy="4824412"/>
          </a:xfrm>
        </p:spPr>
        <p:txBody>
          <a:bodyPr/>
          <a:lstStyle/>
          <a:p>
            <a:pPr marL="452438" indent="-338138">
              <a:lnSpc>
                <a:spcPct val="110000"/>
              </a:lnSpc>
              <a:spcBef>
                <a:spcPts val="600"/>
              </a:spcBef>
              <a:defRPr/>
            </a:pPr>
            <a:r>
              <a:rPr lang="en-GB" sz="2600" dirty="0">
                <a:solidFill>
                  <a:schemeClr val="tx1"/>
                </a:solidFill>
                <a:latin typeface="Calibri" panose="020F0502020204030204" pitchFamily="34" charset="0"/>
                <a:cs typeface="Calibri" panose="020F0502020204030204" pitchFamily="34" charset="0"/>
              </a:rPr>
              <a:t>Signs of liver involvement, haemolysis were receding </a:t>
            </a:r>
            <a:br>
              <a:rPr lang="en-GB" sz="2600" dirty="0">
                <a:solidFill>
                  <a:schemeClr val="tx1"/>
                </a:solidFill>
                <a:latin typeface="Calibri" panose="020F0502020204030204" pitchFamily="34" charset="0"/>
                <a:cs typeface="Calibri" panose="020F0502020204030204" pitchFamily="34" charset="0"/>
              </a:rPr>
            </a:br>
            <a:r>
              <a:rPr lang="en-GB" sz="2600" dirty="0">
                <a:solidFill>
                  <a:schemeClr val="tx1"/>
                </a:solidFill>
                <a:latin typeface="Calibri" panose="020F0502020204030204" pitchFamily="34" charset="0"/>
                <a:cs typeface="Calibri" panose="020F0502020204030204" pitchFamily="34" charset="0"/>
              </a:rPr>
              <a:t>and platelet counts were rising</a:t>
            </a:r>
          </a:p>
          <a:p>
            <a:pPr marL="452438" indent="-338138">
              <a:lnSpc>
                <a:spcPct val="110000"/>
              </a:lnSpc>
              <a:spcBef>
                <a:spcPts val="600"/>
              </a:spcBef>
              <a:defRPr/>
            </a:pPr>
            <a:r>
              <a:rPr lang="en-GB" sz="2600" dirty="0">
                <a:solidFill>
                  <a:schemeClr val="tx1"/>
                </a:solidFill>
                <a:latin typeface="Calibri" panose="020F0502020204030204" pitchFamily="34" charset="0"/>
                <a:cs typeface="Calibri" panose="020F0502020204030204" pitchFamily="34" charset="0"/>
              </a:rPr>
              <a:t>Transient increase in urea and creatinine concentration showed renal impairment</a:t>
            </a:r>
          </a:p>
          <a:p>
            <a:pPr marL="114300" indent="0">
              <a:lnSpc>
                <a:spcPct val="110000"/>
              </a:lnSpc>
              <a:spcBef>
                <a:spcPts val="1200"/>
              </a:spcBef>
              <a:buFont typeface="Arial" panose="020B0604020202020204" pitchFamily="34" charset="0"/>
              <a:buNone/>
              <a:defRPr/>
            </a:pPr>
            <a:r>
              <a:rPr lang="en-GB" sz="2600" dirty="0">
                <a:solidFill>
                  <a:schemeClr val="tx2">
                    <a:lumMod val="75000"/>
                  </a:schemeClr>
                </a:solidFill>
                <a:latin typeface="Calibri" panose="020F0502020204030204" pitchFamily="34" charset="0"/>
                <a:cs typeface="Calibri" panose="020F0502020204030204" pitchFamily="34" charset="0"/>
              </a:rPr>
              <a:t>Why the high magnesium?</a:t>
            </a:r>
          </a:p>
          <a:p>
            <a:pPr marL="628650" indent="-514350">
              <a:lnSpc>
                <a:spcPct val="110000"/>
              </a:lnSpc>
              <a:spcBef>
                <a:spcPts val="1200"/>
              </a:spcBef>
              <a:buFont typeface="+mj-lt"/>
              <a:buAutoNum type="arabicPeriod"/>
              <a:defRPr/>
            </a:pPr>
            <a:r>
              <a:rPr lang="en-GB" sz="2600" dirty="0">
                <a:solidFill>
                  <a:schemeClr val="tx1"/>
                </a:solidFill>
                <a:latin typeface="Calibri" panose="020F0502020204030204" pitchFamily="34" charset="0"/>
                <a:cs typeface="Calibri" panose="020F0502020204030204" pitchFamily="34" charset="0"/>
              </a:rPr>
              <a:t>It's an intracellular ion, released during haemolysis</a:t>
            </a:r>
          </a:p>
          <a:p>
            <a:pPr marL="628650" indent="-514350">
              <a:lnSpc>
                <a:spcPct val="110000"/>
              </a:lnSpc>
              <a:spcBef>
                <a:spcPts val="600"/>
              </a:spcBef>
              <a:buFont typeface="+mj-lt"/>
              <a:buAutoNum type="arabicPeriod"/>
              <a:defRPr/>
            </a:pPr>
            <a:r>
              <a:rPr lang="en-GB" sz="2600" dirty="0">
                <a:solidFill>
                  <a:schemeClr val="tx1"/>
                </a:solidFill>
                <a:latin typeface="Calibri" panose="020F0502020204030204" pitchFamily="34" charset="0"/>
                <a:cs typeface="Calibri" panose="020F0502020204030204" pitchFamily="34" charset="0"/>
              </a:rPr>
              <a:t>Due to impaired kidney function, it accumulated in the blood</a:t>
            </a:r>
          </a:p>
          <a:p>
            <a:pPr marL="628650" indent="-514350">
              <a:lnSpc>
                <a:spcPct val="110000"/>
              </a:lnSpc>
              <a:spcBef>
                <a:spcPts val="600"/>
              </a:spcBef>
              <a:buFont typeface="+mj-lt"/>
              <a:buAutoNum type="arabicPeriod"/>
              <a:defRPr/>
            </a:pPr>
            <a:r>
              <a:rPr lang="en-GB" sz="2600" dirty="0">
                <a:solidFill>
                  <a:schemeClr val="tx1"/>
                </a:solidFill>
                <a:latin typeface="Calibri" panose="020F0502020204030204" pitchFamily="34" charset="0"/>
                <a:cs typeface="Calibri" panose="020F0502020204030204" pitchFamily="34" charset="0"/>
              </a:rPr>
              <a:t>It was given therapeutically as a prevention of convulsions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1" nodeType="clickEffect">
                                  <p:stCondLst>
                                    <p:cond delay="0"/>
                                  </p:stCondLst>
                                  <p:childTnLst>
                                    <p:set>
                                      <p:cBhvr override="childStyle">
                                        <p:cTn id="30" dur="indefinite"/>
                                        <p:tgtEl>
                                          <p:spTgt spid="45059">
                                            <p:txEl>
                                              <p:pRg st="5" end="5"/>
                                            </p:txEl>
                                          </p:spTgt>
                                        </p:tgtEl>
                                        <p:attrNameLst>
                                          <p:attrName>style.color</p:attrName>
                                        </p:attrNameLst>
                                      </p:cBhvr>
                                      <p:to>
                                        <p:clrVal>
                                          <a:srgbClr val="008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a:t>
            </a:r>
          </a:p>
        </p:txBody>
      </p:sp>
      <p:sp>
        <p:nvSpPr>
          <p:cNvPr id="45059" name="Rectangle 3"/>
          <p:cNvSpPr>
            <a:spLocks noGrp="1" noChangeArrowheads="1"/>
          </p:cNvSpPr>
          <p:nvPr>
            <p:ph type="body" idx="1"/>
          </p:nvPr>
        </p:nvSpPr>
        <p:spPr>
          <a:xfrm>
            <a:off x="179388" y="1916113"/>
            <a:ext cx="8856662" cy="4392612"/>
          </a:xfrm>
        </p:spPr>
        <p:txBody>
          <a:bodyPr/>
          <a:lstStyle/>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The ratio of magnesium concentration in erythrocytes and plasma is only 2.5 (for potassium it is 22)</a:t>
            </a:r>
          </a:p>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The renal impairment was only mild, not resulting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in magnesium retention</a:t>
            </a:r>
          </a:p>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Magnesium is given intravenously to prevent cramps while monitoring levels, it should be 1.65 – 3.30 </a:t>
            </a:r>
            <a:r>
              <a:rPr lang="en-GB" altLang="cs-CZ" sz="2800" dirty="0" err="1">
                <a:solidFill>
                  <a:schemeClr val="tx1"/>
                </a:solidFill>
                <a:latin typeface="Calibri" panose="020F0502020204030204" pitchFamily="34" charset="0"/>
                <a:cs typeface="Calibri" panose="020F0502020204030204" pitchFamily="34" charset="0"/>
              </a:rPr>
              <a:t>mmol</a:t>
            </a:r>
            <a:r>
              <a:rPr lang="en-GB" altLang="cs-CZ" sz="2800" dirty="0">
                <a:solidFill>
                  <a:schemeClr val="tx1"/>
                </a:solidFill>
                <a:latin typeface="Calibri" panose="020F0502020204030204" pitchFamily="34" charset="0"/>
                <a:cs typeface="Calibri" panose="020F0502020204030204" pitchFamily="34" charset="0"/>
              </a:rPr>
              <a:t>/l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Final evaluation of the case</a:t>
            </a:r>
          </a:p>
        </p:txBody>
      </p:sp>
      <p:sp>
        <p:nvSpPr>
          <p:cNvPr id="45059" name="Rectangle 3"/>
          <p:cNvSpPr>
            <a:spLocks noGrp="1" noChangeArrowheads="1"/>
          </p:cNvSpPr>
          <p:nvPr>
            <p:ph type="body" idx="1"/>
          </p:nvPr>
        </p:nvSpPr>
        <p:spPr>
          <a:xfrm>
            <a:off x="179388" y="1937133"/>
            <a:ext cx="8785225" cy="4392612"/>
          </a:xfrm>
        </p:spPr>
        <p:txBody>
          <a:bodyPr/>
          <a:lstStyle/>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The patient had typical clinical and laboratory signs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of pre-eclampsia </a:t>
            </a:r>
          </a:p>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After termination of pregnancy, HELLP syndrome developed, whose laboratory indicators (thrombocytopenia, increased aminotransferase activity, signs of haemolysis) gradually subsided</a:t>
            </a:r>
          </a:p>
          <a:p>
            <a:pPr marL="452438" indent="-338138">
              <a:lnSpc>
                <a:spcPct val="110000"/>
              </a:lnSpc>
              <a:spcBef>
                <a:spcPts val="1800"/>
              </a:spcBef>
            </a:pPr>
            <a:r>
              <a:rPr lang="en-GB" altLang="cs-CZ" sz="2800" dirty="0">
                <a:solidFill>
                  <a:schemeClr val="tx1"/>
                </a:solidFill>
                <a:latin typeface="Calibri" panose="020F0502020204030204" pitchFamily="34" charset="0"/>
                <a:cs typeface="Calibri" panose="020F0502020204030204" pitchFamily="34" charset="0"/>
              </a:rPr>
              <a:t>Mild elevation of urea and creatinine showed transient impairment of renal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en-GB" sz="2600" b="1" dirty="0" err="1">
                <a:latin typeface="Calibri Light" panose="020F0302020204030204" pitchFamily="34" charset="0"/>
                <a:cs typeface="Calibri Light" panose="020F0302020204030204" pitchFamily="34" charset="0"/>
              </a:rPr>
              <a:t>Pseudohyperkalaemia</a:t>
            </a:r>
            <a:r>
              <a:rPr lang="en-GB" sz="2600" b="1" dirty="0">
                <a:latin typeface="Calibri Light" panose="020F0302020204030204" pitchFamily="34" charset="0"/>
                <a:cs typeface="Calibri Light" panose="020F0302020204030204" pitchFamily="34" charset="0"/>
              </a:rPr>
              <a:t> in thrombocytosis</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6963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600"/>
              </a:spcBef>
              <a:buSzPct val="120000"/>
              <a:defRPr/>
            </a:pPr>
            <a:r>
              <a:rPr lang="en-GB" altLang="cs-CZ" sz="2800" b="0" dirty="0">
                <a:solidFill>
                  <a:schemeClr val="tx1"/>
                </a:solidFill>
                <a:latin typeface="Calibri" panose="020F0502020204030204" pitchFamily="34" charset="0"/>
                <a:cs typeface="Calibri" panose="020F0502020204030204" pitchFamily="34" charset="0"/>
              </a:rPr>
              <a:t>56-year-old patient, multiple </a:t>
            </a:r>
            <a:r>
              <a:rPr lang="en-GB" sz="2800" b="0" noProof="0" dirty="0">
                <a:solidFill>
                  <a:schemeClr val="tx1"/>
                </a:solidFill>
                <a:latin typeface="Calibri" panose="020F0502020204030204" pitchFamily="34" charset="0"/>
                <a:cs typeface="Calibri" panose="020F0502020204030204" pitchFamily="34" charset="0"/>
              </a:rPr>
              <a:t>hospitalizations at the </a:t>
            </a:r>
            <a:r>
              <a:rPr lang="en-GB" sz="2800" b="0" noProof="0" dirty="0" err="1">
                <a:solidFill>
                  <a:schemeClr val="tx1"/>
                </a:solidFill>
                <a:latin typeface="Calibri" panose="020F0502020204030204" pitchFamily="34" charset="0"/>
                <a:cs typeface="Calibri" panose="020F0502020204030204" pitchFamily="34" charset="0"/>
              </a:rPr>
              <a:t>dermatovenerology</a:t>
            </a:r>
            <a:r>
              <a:rPr lang="en-GB" sz="2800" b="0" noProof="0" dirty="0">
                <a:solidFill>
                  <a:schemeClr val="tx1"/>
                </a:solidFill>
                <a:latin typeface="Calibri" panose="020F0502020204030204" pitchFamily="34" charset="0"/>
                <a:cs typeface="Calibri" panose="020F0502020204030204" pitchFamily="34" charset="0"/>
              </a:rPr>
              <a:t> clinic for lymphoedema </a:t>
            </a:r>
            <a:r>
              <a:rPr lang="en-GB" altLang="cs-CZ" sz="2800" b="0" dirty="0">
                <a:solidFill>
                  <a:schemeClr val="tx1"/>
                </a:solidFill>
                <a:latin typeface="Calibri" panose="020F0502020204030204" pitchFamily="34" charset="0"/>
                <a:cs typeface="Calibri" panose="020F0502020204030204" pitchFamily="34" charset="0"/>
              </a:rPr>
              <a:t>of the left lower limb after repeated erysipelas</a:t>
            </a:r>
          </a:p>
          <a:p>
            <a:pPr marL="452438" indent="-338138">
              <a:spcBef>
                <a:spcPts val="1200"/>
              </a:spcBef>
              <a:buSzPct val="120000"/>
              <a:defRPr/>
            </a:pPr>
            <a:r>
              <a:rPr lang="en-GB" altLang="cs-CZ" sz="2800" b="0" dirty="0">
                <a:solidFill>
                  <a:schemeClr val="tx1"/>
                </a:solidFill>
                <a:latin typeface="Calibri" panose="020F0502020204030204" pitchFamily="34" charset="0"/>
                <a:cs typeface="Calibri" panose="020F0502020204030204" pitchFamily="34" charset="0"/>
              </a:rPr>
              <a:t>Other diagnoses:</a:t>
            </a:r>
          </a:p>
          <a:p>
            <a:pPr marL="809625" indent="-273050">
              <a:spcBef>
                <a:spcPts val="600"/>
              </a:spcBef>
              <a:buFont typeface="Arial" panose="020B0604020202020204" pitchFamily="34" charset="0"/>
              <a:buChar char="̵"/>
              <a:defRPr/>
            </a:pPr>
            <a:r>
              <a:rPr lang="en-GB" altLang="cs-CZ" b="0" dirty="0">
                <a:solidFill>
                  <a:schemeClr val="tx1"/>
                </a:solidFill>
                <a:latin typeface="Calibri" panose="020F0502020204030204" pitchFamily="34" charset="0"/>
                <a:cs typeface="Calibri" panose="020F0502020204030204" pitchFamily="34" charset="0"/>
              </a:rPr>
              <a:t>Condition after left inguinal hernia surgery 15 years ago </a:t>
            </a:r>
          </a:p>
          <a:p>
            <a:pPr marL="809625" indent="-273050">
              <a:spcBef>
                <a:spcPts val="600"/>
              </a:spcBef>
              <a:buFont typeface="Arial" panose="020B0604020202020204" pitchFamily="34" charset="0"/>
              <a:buChar char="̵"/>
              <a:defRPr/>
            </a:pPr>
            <a:r>
              <a:rPr lang="en-GB" altLang="cs-CZ" b="0" dirty="0">
                <a:solidFill>
                  <a:schemeClr val="tx1"/>
                </a:solidFill>
                <a:latin typeface="Calibri" panose="020F0502020204030204" pitchFamily="34" charset="0"/>
                <a:cs typeface="Calibri" panose="020F0502020204030204" pitchFamily="34" charset="0"/>
              </a:rPr>
              <a:t>Hepatic cirrhosis </a:t>
            </a:r>
            <a:r>
              <a:rPr lang="en-GB" altLang="cs-CZ" b="0" i="1" dirty="0" err="1">
                <a:solidFill>
                  <a:schemeClr val="tx1"/>
                </a:solidFill>
                <a:latin typeface="Calibri" panose="020F0502020204030204" pitchFamily="34" charset="0"/>
                <a:cs typeface="Calibri" panose="020F0502020204030204" pitchFamily="34" charset="0"/>
              </a:rPr>
              <a:t>v.s</a:t>
            </a:r>
            <a:r>
              <a:rPr lang="en-GB" altLang="cs-CZ" b="0" i="1" dirty="0">
                <a:solidFill>
                  <a:schemeClr val="tx1"/>
                </a:solidFill>
                <a:latin typeface="Calibri" panose="020F0502020204030204" pitchFamily="34" charset="0"/>
                <a:cs typeface="Calibri" panose="020F0502020204030204" pitchFamily="34" charset="0"/>
              </a:rPr>
              <a:t>. </a:t>
            </a:r>
            <a:r>
              <a:rPr lang="en-GB" altLang="cs-CZ" b="0" dirty="0">
                <a:solidFill>
                  <a:schemeClr val="tx1"/>
                </a:solidFill>
                <a:latin typeface="Calibri" panose="020F0502020204030204" pitchFamily="34" charset="0"/>
                <a:cs typeface="Calibri" panose="020F0502020204030204" pitchFamily="34" charset="0"/>
              </a:rPr>
              <a:t>ethylic </a:t>
            </a:r>
          </a:p>
          <a:p>
            <a:pPr marL="809625" indent="-273050">
              <a:spcBef>
                <a:spcPts val="600"/>
              </a:spcBef>
              <a:buFont typeface="Arial" panose="020B0604020202020204" pitchFamily="34" charset="0"/>
              <a:buChar char="̵"/>
              <a:defRPr/>
            </a:pPr>
            <a:r>
              <a:rPr lang="en-GB" altLang="cs-CZ" b="0" dirty="0">
                <a:solidFill>
                  <a:schemeClr val="tx1"/>
                </a:solidFill>
                <a:latin typeface="Calibri" panose="020F0502020204030204" pitchFamily="34" charset="0"/>
                <a:cs typeface="Calibri" panose="020F0502020204030204" pitchFamily="34" charset="0"/>
              </a:rPr>
              <a:t>Condition after central stroke (01 and 04/2011) </a:t>
            </a:r>
            <a:br>
              <a:rPr lang="en-GB" altLang="cs-CZ" b="0" dirty="0">
                <a:solidFill>
                  <a:schemeClr val="tx1"/>
                </a:solidFill>
                <a:latin typeface="Calibri" panose="020F0502020204030204" pitchFamily="34" charset="0"/>
                <a:cs typeface="Calibri" panose="020F0502020204030204" pitchFamily="34" charset="0"/>
              </a:rPr>
            </a:br>
            <a:r>
              <a:rPr lang="en-GB" altLang="cs-CZ" b="0" dirty="0">
                <a:solidFill>
                  <a:schemeClr val="tx1"/>
                </a:solidFill>
                <a:latin typeface="Calibri" panose="020F0502020204030204" pitchFamily="34" charset="0"/>
                <a:cs typeface="Calibri" panose="020F0502020204030204" pitchFamily="34" charset="0"/>
              </a:rPr>
              <a:t>with residual dysarthria</a:t>
            </a:r>
          </a:p>
          <a:p>
            <a:pPr marL="809625" indent="-273050">
              <a:spcBef>
                <a:spcPts val="600"/>
              </a:spcBef>
              <a:buFont typeface="Arial" panose="020B0604020202020204" pitchFamily="34" charset="0"/>
              <a:buChar char="̵"/>
              <a:defRPr/>
            </a:pPr>
            <a:r>
              <a:rPr lang="en-GB" altLang="cs-CZ" b="0" dirty="0">
                <a:solidFill>
                  <a:schemeClr val="tx1"/>
                </a:solidFill>
                <a:latin typeface="Calibri" panose="020F0502020204030204" pitchFamily="34" charset="0"/>
                <a:cs typeface="Calibri" panose="020F0502020204030204" pitchFamily="34" charset="0"/>
              </a:rPr>
              <a:t>Hypertension</a:t>
            </a:r>
          </a:p>
          <a:p>
            <a:pPr marL="809625" indent="-273050">
              <a:spcBef>
                <a:spcPts val="600"/>
              </a:spcBef>
              <a:buFont typeface="Arial" panose="020B0604020202020204" pitchFamily="34" charset="0"/>
              <a:buChar char="̵"/>
              <a:defRPr/>
            </a:pPr>
            <a:r>
              <a:rPr lang="en-GB" altLang="cs-CZ" b="0" dirty="0">
                <a:solidFill>
                  <a:schemeClr val="tx1"/>
                </a:solidFill>
                <a:latin typeface="Calibri" panose="020F0502020204030204" pitchFamily="34" charset="0"/>
                <a:cs typeface="Calibri" panose="020F0502020204030204" pitchFamily="34" charset="0"/>
              </a:rPr>
              <a:t>Post-traumatic ulceration on the dorsum of the right foot, infected (</a:t>
            </a:r>
            <a:r>
              <a:rPr lang="en-GB" altLang="cs-CZ" b="0" i="1" dirty="0">
                <a:solidFill>
                  <a:schemeClr val="tx1"/>
                </a:solidFill>
                <a:latin typeface="Calibri" panose="020F0502020204030204" pitchFamily="34" charset="0"/>
                <a:cs typeface="Calibri" panose="020F0502020204030204" pitchFamily="34" charset="0"/>
              </a:rPr>
              <a:t>Staphylococcus aureus</a:t>
            </a:r>
            <a:r>
              <a:rPr lang="en-GB" altLang="cs-CZ" b="0" dirty="0">
                <a:solidFill>
                  <a:schemeClr val="tx1"/>
                </a:solidFill>
                <a:latin typeface="Calibri" panose="020F0502020204030204" pitchFamily="34" charset="0"/>
                <a:cs typeface="Calibri" panose="020F050202020403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065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600"/>
              </a:spcBef>
              <a:buSzPct val="120000"/>
              <a:defRPr/>
            </a:pPr>
            <a:r>
              <a:rPr lang="en-GB" altLang="cs-CZ" sz="2800" b="0" dirty="0">
                <a:solidFill>
                  <a:schemeClr val="tx1"/>
                </a:solidFill>
                <a:latin typeface="Calibri" panose="020F0502020204030204" pitchFamily="34" charset="0"/>
                <a:cs typeface="Calibri" panose="020F0502020204030204" pitchFamily="34" charset="0"/>
              </a:rPr>
              <a:t>Laboratory findings revealed hyperkalaemia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6.1 </a:t>
            </a:r>
            <a:r>
              <a:rPr lang="en-GB" altLang="cs-CZ" sz="2800" b="0" dirty="0" err="1">
                <a:solidFill>
                  <a:schemeClr val="tx1"/>
                </a:solidFill>
                <a:latin typeface="Calibri" panose="020F0502020204030204" pitchFamily="34" charset="0"/>
                <a:cs typeface="Calibri" panose="020F0502020204030204" pitchFamily="34" charset="0"/>
              </a:rPr>
              <a:t>mmol</a:t>
            </a:r>
            <a:r>
              <a:rPr lang="en-GB" altLang="cs-CZ" sz="2800" b="0" dirty="0">
                <a:solidFill>
                  <a:schemeClr val="tx1"/>
                </a:solidFill>
                <a:latin typeface="Calibri" panose="020F0502020204030204" pitchFamily="34" charset="0"/>
                <a:cs typeface="Calibri" panose="020F0502020204030204" pitchFamily="34" charset="0"/>
              </a:rPr>
              <a:t>/l</a:t>
            </a:r>
          </a:p>
          <a:p>
            <a:pPr marL="452438" indent="-338138">
              <a:spcBef>
                <a:spcPts val="600"/>
              </a:spcBef>
              <a:buSzPct val="120000"/>
              <a:defRPr/>
            </a:pPr>
            <a:r>
              <a:rPr lang="en-GB" altLang="cs-CZ" sz="2800" b="0" dirty="0">
                <a:solidFill>
                  <a:schemeClr val="tx1"/>
                </a:solidFill>
                <a:latin typeface="Calibri" panose="020F0502020204030204" pitchFamily="34" charset="0"/>
                <a:cs typeface="Calibri" panose="020F0502020204030204" pitchFamily="34" charset="0"/>
              </a:rPr>
              <a:t>The internal consultant recommended: </a:t>
            </a:r>
          </a:p>
          <a:p>
            <a:pPr marL="809625" indent="-273050">
              <a:spcBef>
                <a:spcPts val="600"/>
              </a:spcBef>
              <a:buFont typeface="Arial" panose="020B0604020202020204" pitchFamily="34" charset="0"/>
              <a:buChar char="̵"/>
              <a:defRPr/>
            </a:pPr>
            <a:r>
              <a:rPr lang="en-GB" altLang="cs-CZ" sz="2800" b="0" dirty="0" err="1">
                <a:solidFill>
                  <a:schemeClr val="tx1"/>
                </a:solidFill>
                <a:latin typeface="Calibri" panose="020F0502020204030204" pitchFamily="34" charset="0"/>
                <a:cs typeface="Calibri" panose="020F0502020204030204" pitchFamily="34" charset="0"/>
              </a:rPr>
              <a:t>Resonium</a:t>
            </a:r>
            <a:r>
              <a:rPr lang="en-GB" altLang="cs-CZ" sz="2800" b="0" dirty="0">
                <a:solidFill>
                  <a:schemeClr val="tx1"/>
                </a:solidFill>
                <a:latin typeface="Calibri" panose="020F0502020204030204" pitchFamily="34" charset="0"/>
                <a:cs typeface="Calibri" panose="020F0502020204030204" pitchFamily="34" charset="0"/>
              </a:rPr>
              <a:t> (= cation-exchanger) 3 × 1 spoon </a:t>
            </a:r>
            <a:r>
              <a:rPr lang="en-GB" altLang="cs-CZ" sz="2800" b="0" i="1" dirty="0" err="1">
                <a:solidFill>
                  <a:schemeClr val="tx1"/>
                </a:solidFill>
                <a:latin typeface="Calibri" panose="020F0502020204030204" pitchFamily="34" charset="0"/>
                <a:cs typeface="Calibri" panose="020F0502020204030204" pitchFamily="34" charset="0"/>
              </a:rPr>
              <a:t>p.o.</a:t>
            </a:r>
            <a:endParaRPr lang="en-GB" altLang="cs-CZ" sz="2800" b="0" i="1" dirty="0">
              <a:solidFill>
                <a:schemeClr val="tx1"/>
              </a:solidFill>
              <a:latin typeface="Calibri" panose="020F0502020204030204" pitchFamily="34" charset="0"/>
              <a:cs typeface="Calibri" panose="020F0502020204030204" pitchFamily="34" charset="0"/>
            </a:endParaRPr>
          </a:p>
          <a:p>
            <a:pPr marL="809625" indent="-273050">
              <a:spcBef>
                <a:spcPts val="600"/>
              </a:spcBef>
              <a:buFont typeface="Arial" panose="020B0604020202020204" pitchFamily="34" charset="0"/>
              <a:buChar char="̵"/>
              <a:defRPr/>
            </a:pPr>
            <a:r>
              <a:rPr lang="en-GB" altLang="cs-CZ" sz="2800" b="0" dirty="0">
                <a:solidFill>
                  <a:schemeClr val="tx1"/>
                </a:solidFill>
                <a:latin typeface="Calibri" panose="020F0502020204030204" pitchFamily="34" charset="0"/>
                <a:cs typeface="Calibri" panose="020F0502020204030204" pitchFamily="34" charset="0"/>
              </a:rPr>
              <a:t>in case of other potassium rise, 250 ml of 10% glucose + 14 j. </a:t>
            </a:r>
            <a:r>
              <a:rPr lang="en-GB" altLang="cs-CZ" sz="2800" b="0" dirty="0" err="1">
                <a:solidFill>
                  <a:schemeClr val="tx1"/>
                </a:solidFill>
                <a:latin typeface="Calibri" panose="020F0502020204030204" pitchFamily="34" charset="0"/>
                <a:cs typeface="Calibri" panose="020F0502020204030204" pitchFamily="34" charset="0"/>
              </a:rPr>
              <a:t>Actrapid</a:t>
            </a:r>
            <a:r>
              <a:rPr lang="en-GB" altLang="cs-CZ" sz="2800" b="0" dirty="0">
                <a:solidFill>
                  <a:schemeClr val="tx1"/>
                </a:solidFill>
                <a:latin typeface="Calibri" panose="020F0502020204030204" pitchFamily="34" charset="0"/>
                <a:cs typeface="Calibri" panose="020F0502020204030204" pitchFamily="34" charset="0"/>
              </a:rPr>
              <a:t> insulin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Laboratory findings – biochemistry</a:t>
            </a:r>
          </a:p>
        </p:txBody>
      </p:sp>
      <p:graphicFrame>
        <p:nvGraphicFramePr>
          <p:cNvPr id="5" name="Tabulka 4"/>
          <p:cNvGraphicFramePr>
            <a:graphicFrameLocks noGrp="1"/>
          </p:cNvGraphicFramePr>
          <p:nvPr>
            <p:extLst>
              <p:ext uri="{D42A27DB-BD31-4B8C-83A1-F6EECF244321}">
                <p14:modId xmlns:p14="http://schemas.microsoft.com/office/powerpoint/2010/main" val="2050821187"/>
              </p:ext>
            </p:extLst>
          </p:nvPr>
        </p:nvGraphicFramePr>
        <p:xfrm>
          <a:off x="1476375" y="2122488"/>
          <a:ext cx="6335713" cy="4114836"/>
        </p:xfrm>
        <a:graphic>
          <a:graphicData uri="http://schemas.openxmlformats.org/drawingml/2006/table">
            <a:tbl>
              <a:tblPr firstRow="1" bandRow="1">
                <a:tableStyleId>{5C22544A-7EE6-4342-B048-85BDC9FD1C3A}</a:tableStyleId>
              </a:tblPr>
              <a:tblGrid>
                <a:gridCol w="2735585">
                  <a:extLst>
                    <a:ext uri="{9D8B030D-6E8A-4147-A177-3AD203B41FA5}">
                      <a16:colId xmlns:a16="http://schemas.microsoft.com/office/drawing/2014/main" val="20000"/>
                    </a:ext>
                  </a:extLst>
                </a:gridCol>
                <a:gridCol w="1728213">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572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22" marB="4572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2" marB="45722"/>
                </a:tc>
                <a:extLst>
                  <a:ext uri="{0D108BD9-81ED-4DB2-BD59-A6C34878D82A}">
                    <a16:rowId xmlns:a16="http://schemas.microsoft.com/office/drawing/2014/main" val="10000"/>
                  </a:ext>
                </a:extLst>
              </a:tr>
              <a:tr h="457200">
                <a:tc>
                  <a:txBody>
                    <a:bodyPr/>
                    <a:lstStyle/>
                    <a:p>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 </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135</a:t>
                      </a:r>
                    </a:p>
                  </a:txBody>
                  <a:tcPr marL="91437" marR="91437" marT="45722" marB="45722">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22" marB="45722">
                    <a:solidFill>
                      <a:srgbClr val="D0D8E8"/>
                    </a:solidFill>
                  </a:tcPr>
                </a:tc>
                <a:extLst>
                  <a:ext uri="{0D108BD9-81ED-4DB2-BD59-A6C34878D82A}">
                    <a16:rowId xmlns:a16="http://schemas.microsoft.com/office/drawing/2014/main" val="10001"/>
                  </a:ext>
                </a:extLst>
              </a:tr>
              <a:tr h="457200">
                <a:tc>
                  <a:txBody>
                    <a:bodyPr/>
                    <a:lstStyle/>
                    <a:p>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6.1</a:t>
                      </a:r>
                    </a:p>
                  </a:txBody>
                  <a:tcPr marL="91437" marR="91437" marT="45722" marB="45722">
                    <a:solidFill>
                      <a:srgbClr val="FF9999"/>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2"/>
                  </a:ext>
                </a:extLst>
              </a:tr>
              <a:tr h="457200">
                <a:tc>
                  <a:txBody>
                    <a:bodyPr/>
                    <a:lstStyle/>
                    <a:p>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103</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3"/>
                  </a:ext>
                </a:extLst>
              </a:tr>
              <a:tr h="457200">
                <a:tc>
                  <a:txBody>
                    <a:bodyPr/>
                    <a:lstStyle/>
                    <a:p>
                      <a:r>
                        <a:rPr lang="cs-CZ" sz="2400" dirty="0">
                          <a:latin typeface="Calibri" panose="020F0502020204030204" pitchFamily="34" charset="0"/>
                          <a:cs typeface="Calibri" panose="020F0502020204030204" pitchFamily="34" charset="0"/>
                        </a:rPr>
                        <a:t>Urea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6.0</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4"/>
                  </a:ext>
                </a:extLst>
              </a:tr>
              <a:tr h="457200">
                <a:tc>
                  <a:txBody>
                    <a:bodyPr/>
                    <a:lstStyle/>
                    <a:p>
                      <a:r>
                        <a:rPr lang="cs-CZ" sz="2400" dirty="0">
                          <a:latin typeface="Calibri" panose="020F0502020204030204" pitchFamily="34" charset="0"/>
                          <a:cs typeface="Calibri" panose="020F0502020204030204" pitchFamily="34" charset="0"/>
                        </a:rPr>
                        <a:t>Creatinine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80</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37" marR="91437" marT="45722" marB="45722"/>
                </a:tc>
                <a:extLst>
                  <a:ext uri="{0D108BD9-81ED-4DB2-BD59-A6C34878D82A}">
                    <a16:rowId xmlns:a16="http://schemas.microsoft.com/office/drawing/2014/main" val="10005"/>
                  </a:ext>
                </a:extLst>
              </a:tr>
              <a:tr h="457200">
                <a:tc>
                  <a:txBody>
                    <a:bodyPr/>
                    <a:lstStyle/>
                    <a:p>
                      <a:r>
                        <a:rPr lang="cs-CZ" sz="2400" dirty="0">
                          <a:latin typeface="Calibri" panose="020F0502020204030204" pitchFamily="34" charset="0"/>
                          <a:cs typeface="Calibri" panose="020F0502020204030204" pitchFamily="34" charset="0"/>
                        </a:rPr>
                        <a:t>Glucose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5.1</a:t>
                      </a:r>
                    </a:p>
                  </a:txBody>
                  <a:tcPr marL="91437" marR="91437" marT="45722" marB="45722">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6"/>
                  </a:ext>
                </a:extLst>
              </a:tr>
              <a:tr h="457200">
                <a:tc>
                  <a:txBody>
                    <a:bodyPr/>
                    <a:lstStyle/>
                    <a:p>
                      <a:r>
                        <a:rPr lang="cs-CZ" sz="2400" dirty="0">
                          <a:latin typeface="Calibri" panose="020F0502020204030204" pitchFamily="34" charset="0"/>
                          <a:cs typeface="Calibri" panose="020F0502020204030204" pitchFamily="34" charset="0"/>
                        </a:rPr>
                        <a:t>CRP</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65</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mg/l</a:t>
                      </a:r>
                    </a:p>
                  </a:txBody>
                  <a:tcPr marL="91437" marR="91437" marT="45722" marB="45722"/>
                </a:tc>
                <a:extLst>
                  <a:ext uri="{0D108BD9-81ED-4DB2-BD59-A6C34878D82A}">
                    <a16:rowId xmlns:a16="http://schemas.microsoft.com/office/drawing/2014/main" val="10007"/>
                  </a:ext>
                </a:extLst>
              </a:tr>
              <a:tr h="457200">
                <a:tc>
                  <a:txBody>
                    <a:bodyPr/>
                    <a:lstStyle/>
                    <a:p>
                      <a:r>
                        <a:rPr lang="cs-CZ" sz="2400" dirty="0">
                          <a:latin typeface="Calibri" panose="020F0502020204030204" pitchFamily="34" charset="0"/>
                          <a:cs typeface="Calibri" panose="020F0502020204030204" pitchFamily="34" charset="0"/>
                        </a:rPr>
                        <a:t>Bilirubin, AST, ALT</a:t>
                      </a:r>
                    </a:p>
                  </a:txBody>
                  <a:tcPr marL="91437" marR="91437" marT="45722" marB="45722"/>
                </a:tc>
                <a:tc gridSpan="2">
                  <a:txBody>
                    <a:bodyPr/>
                    <a:lstStyle/>
                    <a:p>
                      <a:pPr algn="ctr"/>
                      <a:r>
                        <a:rPr lang="en-GB" sz="2400" noProof="0" dirty="0">
                          <a:latin typeface="Calibri" panose="020F0502020204030204" pitchFamily="34" charset="0"/>
                          <a:cs typeface="Calibri" panose="020F0502020204030204" pitchFamily="34" charset="0"/>
                        </a:rPr>
                        <a:t>within the </a:t>
                      </a:r>
                      <a:r>
                        <a:rPr lang="en-GB" sz="2400" baseline="0" noProof="0" dirty="0">
                          <a:latin typeface="Calibri" panose="020F0502020204030204" pitchFamily="34" charset="0"/>
                          <a:cs typeface="Calibri" panose="020F0502020204030204" pitchFamily="34" charset="0"/>
                        </a:rPr>
                        <a:t>reference range</a:t>
                      </a:r>
                      <a:endParaRPr lang="en-GB" sz="2400" noProof="0" dirty="0">
                        <a:latin typeface="Calibri" panose="020F0502020204030204" pitchFamily="34" charset="0"/>
                        <a:cs typeface="Calibri" panose="020F0502020204030204" pitchFamily="34" charset="0"/>
                      </a:endParaRPr>
                    </a:p>
                  </a:txBody>
                  <a:tcPr marL="91437" marR="91437" marT="45722" marB="45722">
                    <a:solidFill>
                      <a:srgbClr val="E9EDF4"/>
                    </a:solidFill>
                  </a:tcPr>
                </a:tc>
                <a:tc hMerge="1">
                  <a:txBody>
                    <a:bodyPr/>
                    <a:lstStyle/>
                    <a:p>
                      <a:pPr algn="ctr"/>
                      <a:endParaRPr lang="cs-CZ" sz="2400" dirty="0"/>
                    </a:p>
                  </a:txBody>
                  <a:tcPr marL="91437" marR="91437" marT="45723" marB="45723"/>
                </a:tc>
                <a:extLst>
                  <a:ext uri="{0D108BD9-81ED-4DB2-BD59-A6C34878D82A}">
                    <a16:rowId xmlns:a16="http://schemas.microsoft.com/office/drawing/2014/main" val="10008"/>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26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Finding of strongly chylosic serum</a:t>
            </a:r>
          </a:p>
        </p:txBody>
      </p:sp>
      <p:sp>
        <p:nvSpPr>
          <p:cNvPr id="4" name="Rectangle 3"/>
          <p:cNvSpPr txBox="1">
            <a:spLocks noChangeArrowheads="1"/>
          </p:cNvSpPr>
          <p:nvPr/>
        </p:nvSpPr>
        <p:spPr bwMode="auto">
          <a:xfrm>
            <a:off x="468313" y="1916832"/>
            <a:ext cx="84963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buFont typeface="Arial" panose="020B0604020202020204" pitchFamily="34" charset="0"/>
              <a:buNone/>
            </a:pPr>
            <a:r>
              <a:rPr lang="en-GB" sz="2800" b="0" noProof="0">
                <a:solidFill>
                  <a:schemeClr val="tx1"/>
                </a:solidFill>
                <a:latin typeface="Calibri" panose="020F0502020204030204" pitchFamily="34" charset="0"/>
                <a:cs typeface="Calibri" panose="020F0502020204030204" pitchFamily="34" charset="0"/>
              </a:rPr>
              <a:t>A blood sample was delivered to the laboratory from </a:t>
            </a:r>
            <a:br>
              <a:rPr lang="en-GB" sz="2800" b="0" noProof="0">
                <a:solidFill>
                  <a:schemeClr val="tx1"/>
                </a:solidFill>
                <a:latin typeface="Calibri" panose="020F0502020204030204" pitchFamily="34" charset="0"/>
                <a:cs typeface="Calibri" panose="020F0502020204030204" pitchFamily="34" charset="0"/>
              </a:rPr>
            </a:br>
            <a:r>
              <a:rPr lang="en-GB" sz="2800" b="0" noProof="0">
                <a:solidFill>
                  <a:schemeClr val="tx1"/>
                </a:solidFill>
                <a:latin typeface="Calibri" panose="020F0502020204030204" pitchFamily="34" charset="0"/>
                <a:cs typeface="Calibri" panose="020F0502020204030204" pitchFamily="34" charset="0"/>
              </a:rPr>
              <a:t>a patient complaining of epigastric pain and nausea.</a:t>
            </a:r>
          </a:p>
          <a:p>
            <a:pPr>
              <a:spcBef>
                <a:spcPts val="1200"/>
              </a:spcBef>
              <a:buFont typeface="Arial" panose="020B0604020202020204" pitchFamily="34" charset="0"/>
              <a:buNone/>
            </a:pPr>
            <a:r>
              <a:rPr lang="en-GB" sz="2800" b="0" noProof="0" dirty="0">
                <a:solidFill>
                  <a:schemeClr val="tx1"/>
                </a:solidFill>
                <a:latin typeface="Calibri" panose="020F0502020204030204" pitchFamily="34" charset="0"/>
                <a:cs typeface="Calibri" panose="020F0502020204030204" pitchFamily="34" charset="0"/>
              </a:rPr>
              <a:t>The blood was centrifuged to obtain a serum looking like cream, very strongly </a:t>
            </a:r>
            <a:r>
              <a:rPr lang="en-GB" sz="2800" b="0" noProof="0" dirty="0" err="1">
                <a:solidFill>
                  <a:schemeClr val="tx1"/>
                </a:solidFill>
                <a:latin typeface="Calibri" panose="020F0502020204030204" pitchFamily="34" charset="0"/>
                <a:cs typeface="Calibri" panose="020F0502020204030204" pitchFamily="34" charset="0"/>
              </a:rPr>
              <a:t>chylosed</a:t>
            </a:r>
            <a:r>
              <a:rPr lang="en-GB" sz="2800" b="0" noProof="0" dirty="0">
                <a:solidFill>
                  <a:schemeClr val="tx1"/>
                </a:solidFill>
                <a:latin typeface="Calibri" panose="020F0502020204030204" pitchFamily="34" charset="0"/>
                <a:cs typeface="Calibri" panose="020F050202020403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PQuestion"/>
          <p:cNvSpPr>
            <a:spLocks noGrp="1" noChangeArrowheads="1"/>
          </p:cNvSpPr>
          <p:nvPr>
            <p:ph type="title"/>
          </p:nvPr>
        </p:nvSpPr>
        <p:spPr bwMode="auto">
          <a:xfrm>
            <a:off x="323850" y="407988"/>
            <a:ext cx="8496300" cy="1039812"/>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What determination best demonstrates massive haemolysis?</a:t>
            </a:r>
          </a:p>
        </p:txBody>
      </p:sp>
      <p:sp>
        <p:nvSpPr>
          <p:cNvPr id="13315" name="TPAnswers"/>
          <p:cNvSpPr>
            <a:spLocks noGrp="1"/>
          </p:cNvSpPr>
          <p:nvPr>
            <p:ph idx="1"/>
            <p:custDataLst>
              <p:tags r:id="rId2"/>
            </p:custDataLst>
          </p:nvPr>
        </p:nvSpPr>
        <p:spPr>
          <a:xfrm>
            <a:off x="539750" y="2276475"/>
            <a:ext cx="7200900" cy="2736850"/>
          </a:xfrm>
        </p:spPr>
        <p:txBody>
          <a:bodyPr/>
          <a:lstStyle/>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AST</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LD (lactate dehydrogenase) </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Haptoglobin </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Alpha</a:t>
            </a:r>
            <a:r>
              <a:rPr lang="en-GB" sz="2800" baseline="-25000" noProof="0" dirty="0">
                <a:solidFill>
                  <a:schemeClr val="tx1"/>
                </a:solidFill>
                <a:latin typeface="Calibri" panose="020F0502020204030204" pitchFamily="34" charset="0"/>
                <a:cs typeface="Calibri" panose="020F0502020204030204" pitchFamily="34" charset="0"/>
              </a:rPr>
              <a:t>1</a:t>
            </a:r>
            <a:r>
              <a:rPr lang="en-GB" sz="2800" noProof="0" dirty="0">
                <a:solidFill>
                  <a:schemeClr val="tx1"/>
                </a:solidFill>
                <a:latin typeface="Calibri" panose="020F0502020204030204" pitchFamily="34" charset="0"/>
                <a:cs typeface="Calibri" panose="020F0502020204030204" pitchFamily="34" charset="0"/>
              </a:rPr>
              <a:t>-antitrypsin</a:t>
            </a:r>
            <a:endParaRPr lang="en-GB" sz="2800" baseline="-250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childTnLst>
                                    <p:set>
                                      <p:cBhvr override="childStyle">
                                        <p:cTn id="22" dur="500" fill="hold"/>
                                        <p:tgtEl>
                                          <p:spTgt spid="13315">
                                            <p:txEl>
                                              <p:pRg st="1" end="1"/>
                                            </p:txEl>
                                          </p:spTgt>
                                        </p:tgtEl>
                                        <p:attrNameLst>
                                          <p:attrName>style.color</p:attrName>
                                        </p:attrNameLst>
                                      </p:cBhvr>
                                      <p:to>
                                        <p:clrVal>
                                          <a:srgbClr val="669900"/>
                                        </p:clrVal>
                                      </p:to>
                                    </p:set>
                                    <p:set>
                                      <p:cBhvr>
                                        <p:cTn id="23" dur="500" fill="hold"/>
                                        <p:tgtEl>
                                          <p:spTgt spid="13315">
                                            <p:txEl>
                                              <p:pRg st="1" end="1"/>
                                            </p:txEl>
                                          </p:spTgt>
                                        </p:tgtEl>
                                        <p:attrNameLst>
                                          <p:attrName>fillcolor</p:attrName>
                                        </p:attrNameLst>
                                      </p:cBhvr>
                                      <p:to>
                                        <p:clrVal>
                                          <a:srgbClr val="669900"/>
                                        </p:clrVal>
                                      </p:to>
                                    </p:set>
                                    <p:set>
                                      <p:cBhvr>
                                        <p:cTn id="24" dur="500" fill="hold"/>
                                        <p:tgtEl>
                                          <p:spTgt spid="13315">
                                            <p:txEl>
                                              <p:pRg st="1" end="1"/>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13315">
                                            <p:txEl>
                                              <p:pRg st="2" end="2"/>
                                            </p:txEl>
                                          </p:spTgt>
                                        </p:tgtEl>
                                        <p:attrNameLst>
                                          <p:attrName>style.color</p:attrName>
                                        </p:attrNameLst>
                                      </p:cBhvr>
                                      <p:to>
                                        <p:clrVal>
                                          <a:srgbClr val="669900"/>
                                        </p:clrVal>
                                      </p:to>
                                    </p:set>
                                    <p:set>
                                      <p:cBhvr>
                                        <p:cTn id="27" dur="500" fill="hold"/>
                                        <p:tgtEl>
                                          <p:spTgt spid="13315">
                                            <p:txEl>
                                              <p:pRg st="2" end="2"/>
                                            </p:txEl>
                                          </p:spTgt>
                                        </p:tgtEl>
                                        <p:attrNameLst>
                                          <p:attrName>fillcolor</p:attrName>
                                        </p:attrNameLst>
                                      </p:cBhvr>
                                      <p:to>
                                        <p:clrVal>
                                          <a:srgbClr val="669900"/>
                                        </p:clrVal>
                                      </p:to>
                                    </p:set>
                                    <p:set>
                                      <p:cBhvr>
                                        <p:cTn id="28" dur="500" fill="hold"/>
                                        <p:tgtEl>
                                          <p:spTgt spid="1331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270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Possible causes of hyperkalaemia</a:t>
            </a:r>
          </a:p>
        </p:txBody>
      </p:sp>
      <p:sp>
        <p:nvSpPr>
          <p:cNvPr id="4" name="Rectangle 3"/>
          <p:cNvSpPr txBox="1">
            <a:spLocks noChangeArrowheads="1"/>
          </p:cNvSpPr>
          <p:nvPr/>
        </p:nvSpPr>
        <p:spPr bwMode="auto">
          <a:xfrm>
            <a:off x="323528" y="1844824"/>
            <a:ext cx="882047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338138">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buSzPct val="120000"/>
            </a:pPr>
            <a:r>
              <a:rPr lang="en-GB" altLang="cs-CZ" sz="2600" b="0" dirty="0" smtClean="0">
                <a:solidFill>
                  <a:schemeClr val="tx1"/>
                </a:solidFill>
                <a:latin typeface="Calibri" panose="020F0502020204030204" pitchFamily="34" charset="0"/>
                <a:cs typeface="Calibri" panose="020F0502020204030204" pitchFamily="34" charset="0"/>
              </a:rPr>
              <a:t>Kidney failure with oligo- or anuria; </a:t>
            </a:r>
            <a:r>
              <a:rPr lang="en-GB" altLang="cs-CZ" sz="2600" b="0" dirty="0">
                <a:solidFill>
                  <a:schemeClr val="tx1"/>
                </a:solidFill>
                <a:latin typeface="Calibri" panose="020F0502020204030204" pitchFamily="34" charset="0"/>
                <a:cs typeface="Calibri" panose="020F0502020204030204" pitchFamily="34" charset="0"/>
              </a:rPr>
              <a:t>hyperkalaemia with normal renal function (creatinine 80 µ</a:t>
            </a:r>
            <a:r>
              <a:rPr lang="en-GB" altLang="cs-CZ" sz="2600" b="0" dirty="0" err="1">
                <a:solidFill>
                  <a:schemeClr val="tx1"/>
                </a:solidFill>
                <a:latin typeface="Calibri" panose="020F0502020204030204" pitchFamily="34" charset="0"/>
                <a:cs typeface="Calibri" panose="020F0502020204030204" pitchFamily="34" charset="0"/>
              </a:rPr>
              <a:t>mol</a:t>
            </a:r>
            <a:r>
              <a:rPr lang="en-GB" altLang="cs-CZ" sz="2600" b="0" dirty="0">
                <a:solidFill>
                  <a:schemeClr val="tx1"/>
                </a:solidFill>
                <a:latin typeface="Calibri" panose="020F0502020204030204" pitchFamily="34" charset="0"/>
                <a:cs typeface="Calibri" panose="020F0502020204030204" pitchFamily="34" charset="0"/>
              </a:rPr>
              <a:t>/l) is very rare</a:t>
            </a:r>
          </a:p>
          <a:p>
            <a:pPr>
              <a:spcBef>
                <a:spcPts val="1200"/>
              </a:spcBef>
              <a:buSzPct val="120000"/>
            </a:pPr>
            <a:r>
              <a:rPr lang="en-GB" altLang="cs-CZ" sz="2600" b="0" dirty="0">
                <a:solidFill>
                  <a:schemeClr val="tx1"/>
                </a:solidFill>
                <a:latin typeface="Calibri" panose="020F0502020204030204" pitchFamily="34" charset="0"/>
                <a:cs typeface="Calibri" panose="020F0502020204030204" pitchFamily="34" charset="0"/>
              </a:rPr>
              <a:t>The cause may be </a:t>
            </a:r>
            <a:r>
              <a:rPr lang="en-GB" altLang="cs-CZ" sz="2600" b="0" dirty="0" err="1">
                <a:solidFill>
                  <a:schemeClr val="tx1"/>
                </a:solidFill>
                <a:latin typeface="Calibri" panose="020F0502020204030204" pitchFamily="34" charset="0"/>
                <a:cs typeface="Calibri" panose="020F0502020204030204" pitchFamily="34" charset="0"/>
              </a:rPr>
              <a:t>hypoaldosteronism</a:t>
            </a:r>
            <a:r>
              <a:rPr lang="en-GB" altLang="cs-CZ" sz="2600" b="0" dirty="0">
                <a:solidFill>
                  <a:schemeClr val="tx1"/>
                </a:solidFill>
                <a:latin typeface="Calibri" panose="020F0502020204030204" pitchFamily="34" charset="0"/>
                <a:cs typeface="Calibri" panose="020F0502020204030204" pitchFamily="34" charset="0"/>
              </a:rPr>
              <a:t> (primary or secondary to impaired renin secretion)</a:t>
            </a:r>
          </a:p>
          <a:p>
            <a:pPr>
              <a:spcBef>
                <a:spcPts val="1200"/>
              </a:spcBef>
              <a:buSzPct val="120000"/>
            </a:pPr>
            <a:r>
              <a:rPr lang="en-GB" altLang="cs-CZ" sz="2600" b="0" dirty="0">
                <a:solidFill>
                  <a:srgbClr val="202124"/>
                </a:solidFill>
                <a:latin typeface="Calibri" panose="020F0502020204030204" pitchFamily="34" charset="0"/>
                <a:cs typeface="Calibri" panose="020F0502020204030204" pitchFamily="34" charset="0"/>
              </a:rPr>
              <a:t>Another cause could be the administration of drugs </a:t>
            </a:r>
            <a:br>
              <a:rPr lang="en-GB" altLang="cs-CZ" sz="2600" b="0" dirty="0">
                <a:solidFill>
                  <a:srgbClr val="202124"/>
                </a:solidFill>
                <a:latin typeface="Calibri" panose="020F0502020204030204" pitchFamily="34" charset="0"/>
                <a:cs typeface="Calibri" panose="020F0502020204030204" pitchFamily="34" charset="0"/>
              </a:rPr>
            </a:br>
            <a:r>
              <a:rPr lang="en-GB" altLang="cs-CZ" sz="2600" b="0" dirty="0">
                <a:solidFill>
                  <a:srgbClr val="202124"/>
                </a:solidFill>
                <a:latin typeface="Calibri" panose="020F0502020204030204" pitchFamily="34" charset="0"/>
                <a:cs typeface="Calibri" panose="020F0502020204030204" pitchFamily="34" charset="0"/>
              </a:rPr>
              <a:t>that block the renin-angiotensin-aldosterone system </a:t>
            </a:r>
            <a:br>
              <a:rPr lang="en-GB" altLang="cs-CZ" sz="2600" b="0" dirty="0">
                <a:solidFill>
                  <a:srgbClr val="202124"/>
                </a:solidFill>
                <a:latin typeface="Calibri" panose="020F0502020204030204" pitchFamily="34" charset="0"/>
                <a:cs typeface="Calibri" panose="020F0502020204030204" pitchFamily="34" charset="0"/>
              </a:rPr>
            </a:br>
            <a:r>
              <a:rPr lang="en-GB" altLang="cs-CZ" sz="2600" b="0" dirty="0">
                <a:solidFill>
                  <a:srgbClr val="202124"/>
                </a:solidFill>
                <a:latin typeface="Calibri" panose="020F0502020204030204" pitchFamily="34" charset="0"/>
                <a:cs typeface="Calibri" panose="020F0502020204030204" pitchFamily="34" charset="0"/>
              </a:rPr>
              <a:t>(they lead to lower aldosterone production and therefore increased potassium resorption</a:t>
            </a:r>
            <a:r>
              <a:rPr lang="en-GB" altLang="cs-CZ" sz="2600" b="0" dirty="0">
                <a:solidFill>
                  <a:schemeClr val="tx1"/>
                </a:solidFill>
                <a:latin typeface="Calibri" panose="020F0502020204030204" pitchFamily="34" charset="0"/>
                <a:cs typeface="Calibri" panose="020F0502020204030204" pitchFamily="34" charset="0"/>
              </a:rPr>
              <a:t> </a:t>
            </a:r>
          </a:p>
          <a:p>
            <a:pPr>
              <a:spcBef>
                <a:spcPts val="1200"/>
              </a:spcBef>
              <a:buSzPct val="120000"/>
            </a:pPr>
            <a:r>
              <a:rPr lang="en-GB" altLang="cs-CZ" sz="2600" b="0" dirty="0">
                <a:solidFill>
                  <a:schemeClr val="tx1"/>
                </a:solidFill>
                <a:latin typeface="Calibri" panose="020F0502020204030204" pitchFamily="34" charset="0"/>
                <a:cs typeface="Calibri" panose="020F0502020204030204" pitchFamily="34" charset="0"/>
              </a:rPr>
              <a:t>These conditions were not an option for the patient</a:t>
            </a:r>
          </a:p>
          <a:p>
            <a:pPr>
              <a:spcBef>
                <a:spcPts val="1200"/>
              </a:spcBef>
              <a:buSzPct val="120000"/>
            </a:pPr>
            <a:r>
              <a:rPr lang="en-GB" altLang="cs-CZ" sz="2600" b="0" dirty="0">
                <a:solidFill>
                  <a:schemeClr val="tx1"/>
                </a:solidFill>
                <a:latin typeface="Calibri" panose="020F0502020204030204" pitchFamily="34" charset="0"/>
                <a:cs typeface="Calibri" panose="020F0502020204030204" pitchFamily="34" charset="0"/>
              </a:rPr>
              <a:t>The result of blood cell count was interesting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fontScale="90000"/>
          </a:bodyPr>
          <a:lstStyle/>
          <a:p>
            <a:r>
              <a:rPr lang="en-GB" altLang="cs-CZ" sz="4800" b="1" cap="none" dirty="0">
                <a:solidFill>
                  <a:schemeClr val="tx1"/>
                </a:solidFill>
                <a:latin typeface="Calibri Light" panose="020F0302020204030204" pitchFamily="34" charset="0"/>
                <a:cs typeface="Calibri Light" panose="020F0302020204030204" pitchFamily="34" charset="0"/>
              </a:rPr>
              <a:t>Laboratory findings – blood count</a:t>
            </a:r>
          </a:p>
        </p:txBody>
      </p:sp>
      <p:graphicFrame>
        <p:nvGraphicFramePr>
          <p:cNvPr id="6" name="Tabulka 5"/>
          <p:cNvGraphicFramePr>
            <a:graphicFrameLocks noGrp="1"/>
          </p:cNvGraphicFramePr>
          <p:nvPr>
            <p:extLst>
              <p:ext uri="{D42A27DB-BD31-4B8C-83A1-F6EECF244321}">
                <p14:modId xmlns:p14="http://schemas.microsoft.com/office/powerpoint/2010/main" val="495771048"/>
              </p:ext>
            </p:extLst>
          </p:nvPr>
        </p:nvGraphicFramePr>
        <p:xfrm>
          <a:off x="1403350" y="1989138"/>
          <a:ext cx="6335713" cy="4187826"/>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3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17" marB="45717"/>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17" marB="45717"/>
                </a:tc>
                <a:extLst>
                  <a:ext uri="{0D108BD9-81ED-4DB2-BD59-A6C34878D82A}">
                    <a16:rowId xmlns:a16="http://schemas.microsoft.com/office/drawing/2014/main" val="10000"/>
                  </a:ext>
                </a:extLst>
              </a:tr>
              <a:tr h="466329">
                <a:tc>
                  <a:txBody>
                    <a:bodyPr/>
                    <a:lstStyle/>
                    <a:p>
                      <a:r>
                        <a:rPr lang="en-GB" sz="2400" noProof="0" dirty="0">
                          <a:latin typeface="Calibri" panose="020F0502020204030204" pitchFamily="34" charset="0"/>
                          <a:cs typeface="Calibri" panose="020F0502020204030204" pitchFamily="34" charset="0"/>
                        </a:rPr>
                        <a:t>Erythrocytes </a:t>
                      </a:r>
                      <a:endParaRPr lang="en-GB" sz="2400" baseline="-25000" noProof="0" dirty="0">
                        <a:latin typeface="Calibri" panose="020F0502020204030204" pitchFamily="34" charset="0"/>
                        <a:cs typeface="Calibri" panose="020F0502020204030204" pitchFamily="34" charset="0"/>
                      </a:endParaRPr>
                    </a:p>
                  </a:txBody>
                  <a:tcPr marL="91437" marR="91437" marT="45717" marB="45717">
                    <a:solidFill>
                      <a:srgbClr val="D0D8E8"/>
                    </a:solidFill>
                  </a:tcPr>
                </a:tc>
                <a:tc>
                  <a:txBody>
                    <a:bodyPr/>
                    <a:lstStyle/>
                    <a:p>
                      <a:pPr algn="ctr"/>
                      <a:r>
                        <a:rPr lang="cs-CZ" sz="2400" dirty="0">
                          <a:latin typeface="Calibri" panose="020F0502020204030204" pitchFamily="34" charset="0"/>
                          <a:cs typeface="Calibri" panose="020F0502020204030204" pitchFamily="34" charset="0"/>
                        </a:rPr>
                        <a:t>5.30 </a:t>
                      </a:r>
                      <a:r>
                        <a:rPr lang="cs-CZ" sz="2400" baseline="0" dirty="0"/>
                        <a:t>·</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17" marB="45717">
                    <a:solidFill>
                      <a:srgbClr val="99CC00"/>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17" marB="45717">
                    <a:solidFill>
                      <a:srgbClr val="D0D8E8"/>
                    </a:solidFill>
                  </a:tcPr>
                </a:tc>
                <a:extLst>
                  <a:ext uri="{0D108BD9-81ED-4DB2-BD59-A6C34878D82A}">
                    <a16:rowId xmlns:a16="http://schemas.microsoft.com/office/drawing/2014/main" val="10001"/>
                  </a:ext>
                </a:extLst>
              </a:tr>
              <a:tr h="466329">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17" marB="45717"/>
                </a:tc>
                <a:tc>
                  <a:txBody>
                    <a:bodyPr/>
                    <a:lstStyle/>
                    <a:p>
                      <a:pPr algn="ctr"/>
                      <a:r>
                        <a:rPr lang="cs-CZ" sz="2400" dirty="0">
                          <a:latin typeface="Calibri" panose="020F0502020204030204" pitchFamily="34" charset="0"/>
                          <a:cs typeface="Calibri" panose="020F0502020204030204" pitchFamily="34" charset="0"/>
                        </a:rPr>
                        <a:t>116</a:t>
                      </a:r>
                    </a:p>
                  </a:txBody>
                  <a:tcPr marL="91437" marR="91437" marT="45717" marB="45717">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17" marB="45717"/>
                </a:tc>
                <a:extLst>
                  <a:ext uri="{0D108BD9-81ED-4DB2-BD59-A6C34878D82A}">
                    <a16:rowId xmlns:a16="http://schemas.microsoft.com/office/drawing/2014/main" val="10002"/>
                  </a:ext>
                </a:extLst>
              </a:tr>
              <a:tr h="466329">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17" marB="45717"/>
                </a:tc>
                <a:tc>
                  <a:txBody>
                    <a:bodyPr/>
                    <a:lstStyle/>
                    <a:p>
                      <a:pPr algn="ctr"/>
                      <a:r>
                        <a:rPr lang="cs-CZ" sz="2400" dirty="0">
                          <a:latin typeface="Calibri" panose="020F0502020204030204" pitchFamily="34" charset="0"/>
                          <a:cs typeface="Calibri" panose="020F0502020204030204" pitchFamily="34" charset="0"/>
                        </a:rPr>
                        <a:t>0.364</a:t>
                      </a:r>
                    </a:p>
                  </a:txBody>
                  <a:tcPr marL="91437" marR="91437" marT="45717" marB="45717">
                    <a:solidFill>
                      <a:srgbClr val="00B0F0"/>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17" marB="45717"/>
                </a:tc>
                <a:extLst>
                  <a:ext uri="{0D108BD9-81ED-4DB2-BD59-A6C34878D82A}">
                    <a16:rowId xmlns:a16="http://schemas.microsoft.com/office/drawing/2014/main" val="10003"/>
                  </a:ext>
                </a:extLst>
              </a:tr>
              <a:tr h="457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noProof="0" dirty="0" err="1">
                          <a:latin typeface="Calibri" panose="020F0502020204030204" pitchFamily="34" charset="0"/>
                          <a:cs typeface="Calibri" panose="020F0502020204030204" pitchFamily="34" charset="0"/>
                        </a:rPr>
                        <a:t>Ery</a:t>
                      </a:r>
                      <a:r>
                        <a:rPr lang="en-GB" sz="2400" noProof="0" dirty="0">
                          <a:latin typeface="Calibri" panose="020F0502020204030204" pitchFamily="34" charset="0"/>
                          <a:cs typeface="Calibri" panose="020F0502020204030204" pitchFamily="34" charset="0"/>
                        </a:rPr>
                        <a:t> volume (MCV)</a:t>
                      </a:r>
                    </a:p>
                  </a:txBody>
                  <a:tcPr marL="91437" marR="91437" marT="45717" marB="45717"/>
                </a:tc>
                <a:tc>
                  <a:txBody>
                    <a:bodyPr/>
                    <a:lstStyle/>
                    <a:p>
                      <a:pPr algn="ctr"/>
                      <a:r>
                        <a:rPr lang="cs-CZ" sz="2400" dirty="0">
                          <a:latin typeface="Calibri" panose="020F0502020204030204" pitchFamily="34" charset="0"/>
                          <a:cs typeface="Calibri" panose="020F0502020204030204" pitchFamily="34" charset="0"/>
                        </a:rPr>
                        <a:t>69</a:t>
                      </a:r>
                    </a:p>
                  </a:txBody>
                  <a:tcPr marL="91437" marR="91437" marT="45717" marB="45717">
                    <a:solidFill>
                      <a:srgbClr val="00B0F0"/>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17" marB="45717"/>
                </a:tc>
                <a:extLst>
                  <a:ext uri="{0D108BD9-81ED-4DB2-BD59-A6C34878D82A}">
                    <a16:rowId xmlns:a16="http://schemas.microsoft.com/office/drawing/2014/main" val="10004"/>
                  </a:ext>
                </a:extLst>
              </a:tr>
              <a:tr h="466329">
                <a:tc>
                  <a:txBody>
                    <a:bodyPr/>
                    <a:lstStyle/>
                    <a:p>
                      <a:r>
                        <a:rPr lang="en-GB" sz="2400" noProof="0" dirty="0" err="1">
                          <a:latin typeface="Calibri" panose="020F0502020204030204" pitchFamily="34" charset="0"/>
                          <a:cs typeface="Calibri" panose="020F0502020204030204" pitchFamily="34" charset="0"/>
                        </a:rPr>
                        <a:t>Hb</a:t>
                      </a:r>
                      <a:r>
                        <a:rPr lang="en-GB" sz="2400" noProof="0" dirty="0">
                          <a:latin typeface="Calibri" panose="020F0502020204030204" pitchFamily="34" charset="0"/>
                          <a:cs typeface="Calibri" panose="020F0502020204030204" pitchFamily="34" charset="0"/>
                        </a:rPr>
                        <a:t> </a:t>
                      </a:r>
                      <a:r>
                        <a:rPr lang="en-GB" sz="2400" noProof="0" dirty="0" err="1">
                          <a:latin typeface="Calibri" panose="020F0502020204030204" pitchFamily="34" charset="0"/>
                          <a:cs typeface="Calibri" panose="020F0502020204030204" pitchFamily="34" charset="0"/>
                        </a:rPr>
                        <a:t>ery</a:t>
                      </a:r>
                      <a:endParaRPr lang="en-GB" sz="2400" noProof="0" dirty="0">
                        <a:latin typeface="Calibri" panose="020F0502020204030204" pitchFamily="34" charset="0"/>
                        <a:cs typeface="Calibri" panose="020F0502020204030204" pitchFamily="34" charset="0"/>
                      </a:endParaRPr>
                    </a:p>
                  </a:txBody>
                  <a:tcPr marL="91437" marR="91437" marT="45717" marB="45717"/>
                </a:tc>
                <a:tc>
                  <a:txBody>
                    <a:bodyPr/>
                    <a:lstStyle/>
                    <a:p>
                      <a:pPr algn="ctr"/>
                      <a:r>
                        <a:rPr lang="cs-CZ" sz="2400" dirty="0">
                          <a:latin typeface="Calibri" panose="020F0502020204030204" pitchFamily="34" charset="0"/>
                          <a:cs typeface="Calibri" panose="020F0502020204030204" pitchFamily="34" charset="0"/>
                        </a:rPr>
                        <a:t>21.8</a:t>
                      </a:r>
                    </a:p>
                  </a:txBody>
                  <a:tcPr marL="91437" marR="91437" marT="45717" marB="45717">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pg</a:t>
                      </a:r>
                      <a:endParaRPr lang="cs-CZ" sz="2400" dirty="0">
                        <a:latin typeface="Calibri" panose="020F0502020204030204" pitchFamily="34" charset="0"/>
                        <a:cs typeface="Calibri" panose="020F0502020204030204" pitchFamily="34" charset="0"/>
                      </a:endParaRPr>
                    </a:p>
                  </a:txBody>
                  <a:tcPr marL="91437" marR="91437" marT="45717" marB="45717"/>
                </a:tc>
                <a:extLst>
                  <a:ext uri="{0D108BD9-81ED-4DB2-BD59-A6C34878D82A}">
                    <a16:rowId xmlns:a16="http://schemas.microsoft.com/office/drawing/2014/main" val="10005"/>
                  </a:ext>
                </a:extLst>
              </a:tr>
              <a:tr h="466329">
                <a:tc>
                  <a:txBody>
                    <a:bodyPr/>
                    <a:lstStyle/>
                    <a:p>
                      <a:r>
                        <a:rPr lang="en-GB" sz="2400" noProof="0" dirty="0" err="1">
                          <a:latin typeface="Calibri" panose="020F0502020204030204" pitchFamily="34" charset="0"/>
                          <a:cs typeface="Calibri" panose="020F0502020204030204" pitchFamily="34" charset="0"/>
                        </a:rPr>
                        <a:t>Hb</a:t>
                      </a:r>
                      <a:r>
                        <a:rPr lang="en-GB" sz="2400" noProof="0" dirty="0">
                          <a:latin typeface="Calibri" panose="020F0502020204030204" pitchFamily="34" charset="0"/>
                          <a:cs typeface="Calibri" panose="020F0502020204030204" pitchFamily="34" charset="0"/>
                        </a:rPr>
                        <a:t> conc. </a:t>
                      </a:r>
                    </a:p>
                  </a:txBody>
                  <a:tcPr marL="91437" marR="91437" marT="45717" marB="45717"/>
                </a:tc>
                <a:tc>
                  <a:txBody>
                    <a:bodyPr/>
                    <a:lstStyle/>
                    <a:p>
                      <a:pPr algn="ctr"/>
                      <a:r>
                        <a:rPr lang="cs-CZ" sz="2400" dirty="0">
                          <a:latin typeface="Calibri" panose="020F0502020204030204" pitchFamily="34" charset="0"/>
                          <a:cs typeface="Calibri" panose="020F0502020204030204" pitchFamily="34" charset="0"/>
                        </a:rPr>
                        <a:t>318</a:t>
                      </a:r>
                    </a:p>
                  </a:txBody>
                  <a:tcPr marL="91437" marR="91437" marT="45717" marB="45717">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17" marB="45717"/>
                </a:tc>
                <a:extLst>
                  <a:ext uri="{0D108BD9-81ED-4DB2-BD59-A6C34878D82A}">
                    <a16:rowId xmlns:a16="http://schemas.microsoft.com/office/drawing/2014/main" val="10006"/>
                  </a:ext>
                </a:extLst>
              </a:tr>
              <a:tr h="466329">
                <a:tc>
                  <a:txBody>
                    <a:bodyPr/>
                    <a:lstStyle/>
                    <a:p>
                      <a:r>
                        <a:rPr lang="cs-CZ" sz="2400" dirty="0">
                          <a:latin typeface="Calibri" panose="020F0502020204030204" pitchFamily="34" charset="0"/>
                          <a:cs typeface="Calibri" panose="020F0502020204030204" pitchFamily="34" charset="0"/>
                        </a:rPr>
                        <a:t>Leukocytes</a:t>
                      </a:r>
                    </a:p>
                  </a:txBody>
                  <a:tcPr marL="91437" marR="91437"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16.9 </a:t>
                      </a:r>
                      <a:r>
                        <a:rPr lang="cs-CZ" sz="2400" baseline="0" dirty="0"/>
                        <a:t>·</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17" marB="45717">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17" marB="45717"/>
                </a:tc>
                <a:extLst>
                  <a:ext uri="{0D108BD9-81ED-4DB2-BD59-A6C34878D82A}">
                    <a16:rowId xmlns:a16="http://schemas.microsoft.com/office/drawing/2014/main" val="10007"/>
                  </a:ext>
                </a:extLst>
              </a:tr>
              <a:tr h="466329">
                <a:tc>
                  <a:txBody>
                    <a:bodyPr/>
                    <a:lstStyle/>
                    <a:p>
                      <a:r>
                        <a:rPr lang="cs-CZ" sz="2400" dirty="0">
                          <a:latin typeface="Calibri" panose="020F0502020204030204" pitchFamily="34" charset="0"/>
                          <a:cs typeface="Calibri" panose="020F0502020204030204" pitchFamily="34" charset="0"/>
                        </a:rPr>
                        <a:t>Platelets</a:t>
                      </a:r>
                    </a:p>
                  </a:txBody>
                  <a:tcPr marL="91437" marR="91437"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951 </a:t>
                      </a:r>
                      <a:r>
                        <a:rPr lang="cs-CZ" sz="2400" baseline="0" dirty="0"/>
                        <a:t>·</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17" marB="45717">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17" marB="45717"/>
                </a:tc>
                <a:extLst>
                  <a:ext uri="{0D108BD9-81ED-4DB2-BD59-A6C34878D82A}">
                    <a16:rowId xmlns:a16="http://schemas.microsoft.com/office/drawing/2014/main" val="10008"/>
                  </a:ext>
                </a:extLst>
              </a:tr>
            </a:tbl>
          </a:graphicData>
        </a:graphic>
      </p:graphicFrame>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000" b="1" cap="none" dirty="0" err="1">
                <a:solidFill>
                  <a:schemeClr val="tx1"/>
                </a:solidFill>
                <a:latin typeface="Calibri Light" panose="020F0302020204030204" pitchFamily="34" charset="0"/>
                <a:cs typeface="Calibri Light" panose="020F0302020204030204" pitchFamily="34" charset="0"/>
              </a:rPr>
              <a:t>Kalaemia</a:t>
            </a:r>
            <a:r>
              <a:rPr lang="en-GB" altLang="cs-CZ" sz="4000" b="1" cap="none" dirty="0">
                <a:solidFill>
                  <a:schemeClr val="tx1"/>
                </a:solidFill>
                <a:latin typeface="Calibri Light" panose="020F0302020204030204" pitchFamily="34" charset="0"/>
                <a:cs typeface="Calibri Light" panose="020F0302020204030204" pitchFamily="34" charset="0"/>
              </a:rPr>
              <a:t> – comparison of findings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b="1" cap="none" dirty="0">
                <a:solidFill>
                  <a:schemeClr val="tx1"/>
                </a:solidFill>
                <a:latin typeface="Calibri Light" panose="020F0302020204030204" pitchFamily="34" charset="0"/>
                <a:cs typeface="Calibri Light" panose="020F0302020204030204" pitchFamily="34" charset="0"/>
              </a:rPr>
              <a:t>in blood serum and plasma</a:t>
            </a:r>
          </a:p>
        </p:txBody>
      </p:sp>
      <p:graphicFrame>
        <p:nvGraphicFramePr>
          <p:cNvPr id="5" name="Tabulka 4"/>
          <p:cNvGraphicFramePr>
            <a:graphicFrameLocks noGrp="1"/>
          </p:cNvGraphicFramePr>
          <p:nvPr>
            <p:extLst>
              <p:ext uri="{D42A27DB-BD31-4B8C-83A1-F6EECF244321}">
                <p14:modId xmlns:p14="http://schemas.microsoft.com/office/powerpoint/2010/main" val="2968626411"/>
              </p:ext>
            </p:extLst>
          </p:nvPr>
        </p:nvGraphicFramePr>
        <p:xfrm>
          <a:off x="1476375" y="3789040"/>
          <a:ext cx="6335714" cy="1828816"/>
        </p:xfrm>
        <a:graphic>
          <a:graphicData uri="http://schemas.openxmlformats.org/drawingml/2006/table">
            <a:tbl>
              <a:tblPr firstRow="1" bandRow="1">
                <a:tableStyleId>{5C22544A-7EE6-4342-B048-85BDC9FD1C3A}</a:tableStyleId>
              </a:tblPr>
              <a:tblGrid>
                <a:gridCol w="1367793">
                  <a:extLst>
                    <a:ext uri="{9D8B030D-6E8A-4147-A177-3AD203B41FA5}">
                      <a16:colId xmlns:a16="http://schemas.microsoft.com/office/drawing/2014/main" val="20000"/>
                    </a:ext>
                  </a:extLst>
                </a:gridCol>
                <a:gridCol w="1367793">
                  <a:extLst>
                    <a:ext uri="{9D8B030D-6E8A-4147-A177-3AD203B41FA5}">
                      <a16:colId xmlns:a16="http://schemas.microsoft.com/office/drawing/2014/main" val="20001"/>
                    </a:ext>
                  </a:extLst>
                </a:gridCol>
                <a:gridCol w="1728213">
                  <a:extLst>
                    <a:ext uri="{9D8B030D-6E8A-4147-A177-3AD203B41FA5}">
                      <a16:colId xmlns:a16="http://schemas.microsoft.com/office/drawing/2014/main" val="20002"/>
                    </a:ext>
                  </a:extLst>
                </a:gridCol>
                <a:gridCol w="1871915">
                  <a:extLst>
                    <a:ext uri="{9D8B030D-6E8A-4147-A177-3AD203B41FA5}">
                      <a16:colId xmlns:a16="http://schemas.microsoft.com/office/drawing/2014/main" val="20003"/>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Serum</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Plasma</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2" marB="45722"/>
                </a:tc>
                <a:extLst>
                  <a:ext uri="{0D108BD9-81ED-4DB2-BD59-A6C34878D82A}">
                    <a16:rowId xmlns:a16="http://schemas.microsoft.com/office/drawing/2014/main" val="10000"/>
                  </a:ext>
                </a:extLst>
              </a:tr>
              <a:tr h="457200">
                <a:tc>
                  <a:txBody>
                    <a:bodyPr/>
                    <a:lstStyle/>
                    <a:p>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 </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135</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136</a:t>
                      </a:r>
                    </a:p>
                  </a:txBody>
                  <a:tcPr marL="91437" marR="91437" marT="45722" marB="45722">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22" marB="45722">
                    <a:solidFill>
                      <a:srgbClr val="D0D8E8"/>
                    </a:solidFill>
                  </a:tcPr>
                </a:tc>
                <a:extLst>
                  <a:ext uri="{0D108BD9-81ED-4DB2-BD59-A6C34878D82A}">
                    <a16:rowId xmlns:a16="http://schemas.microsoft.com/office/drawing/2014/main" val="10001"/>
                  </a:ext>
                </a:extLst>
              </a:tr>
              <a:tr h="457200">
                <a:tc>
                  <a:txBody>
                    <a:bodyPr/>
                    <a:lstStyle/>
                    <a:p>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6.1</a:t>
                      </a:r>
                    </a:p>
                  </a:txBody>
                  <a:tcPr marL="91437" marR="91437" marT="45722" marB="45722">
                    <a:solidFill>
                      <a:srgbClr val="FF9999"/>
                    </a:solidFill>
                  </a:tcPr>
                </a:tc>
                <a:tc>
                  <a:txBody>
                    <a:bodyPr/>
                    <a:lstStyle/>
                    <a:p>
                      <a:pPr algn="ctr"/>
                      <a:r>
                        <a:rPr lang="cs-CZ" sz="2400" dirty="0">
                          <a:latin typeface="Calibri" panose="020F0502020204030204" pitchFamily="34" charset="0"/>
                          <a:cs typeface="Calibri" panose="020F0502020204030204" pitchFamily="34" charset="0"/>
                        </a:rPr>
                        <a:t>4.6</a:t>
                      </a:r>
                    </a:p>
                  </a:txBody>
                  <a:tcPr marL="91437" marR="91437" marT="45722" marB="4572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2"/>
                  </a:ext>
                </a:extLst>
              </a:tr>
              <a:tr h="457200">
                <a:tc>
                  <a:txBody>
                    <a:bodyPr/>
                    <a:lstStyle/>
                    <a:p>
                      <a:r>
                        <a:rPr lang="cs-CZ" sz="2400" dirty="0">
                          <a:latin typeface="Calibri" panose="020F0502020204030204" pitchFamily="34" charset="0"/>
                          <a:cs typeface="Calibri" panose="020F0502020204030204" pitchFamily="34" charset="0"/>
                        </a:rPr>
                        <a:t>Cl </a:t>
                      </a:r>
                      <a:r>
                        <a:rPr lang="cs-CZ" sz="2400" baseline="30000" dirty="0">
                          <a:latin typeface="Calibri" panose="020F0502020204030204" pitchFamily="34" charset="0"/>
                          <a:cs typeface="Calibri" panose="020F0502020204030204" pitchFamily="34" charset="0"/>
                        </a:rPr>
                        <a:t>-</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103</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104</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3"/>
                  </a:ext>
                </a:extLst>
              </a:tr>
            </a:tbl>
          </a:graphicData>
        </a:graphic>
      </p:graphicFrame>
      <p:sp>
        <p:nvSpPr>
          <p:cNvPr id="74782" name="TextovéPole 1"/>
          <p:cNvSpPr txBox="1">
            <a:spLocks noChangeArrowheads="1"/>
          </p:cNvSpPr>
          <p:nvPr/>
        </p:nvSpPr>
        <p:spPr bwMode="auto">
          <a:xfrm>
            <a:off x="684213" y="1988840"/>
            <a:ext cx="8064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800" b="0" dirty="0">
                <a:latin typeface="Calibri" panose="020F0502020204030204" pitchFamily="34" charset="0"/>
                <a:cs typeface="Calibri" panose="020F0502020204030204" pitchFamily="34" charset="0"/>
              </a:rPr>
              <a:t>The patient's blood was taken at the same time with and without anticoagulant (Li heparin); serum and plasma potassium values compared:</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577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Correct assessment of </a:t>
            </a:r>
            <a:r>
              <a:rPr lang="en-GB" altLang="cs-CZ" sz="4400" b="1" cap="none" dirty="0" err="1">
                <a:solidFill>
                  <a:schemeClr val="tx1"/>
                </a:solidFill>
                <a:latin typeface="Calibri Light" panose="020F0302020204030204" pitchFamily="34" charset="0"/>
                <a:cs typeface="Calibri Light" panose="020F0302020204030204" pitchFamily="34" charset="0"/>
              </a:rPr>
              <a:t>kalaemia</a:t>
            </a:r>
            <a:endParaRPr lang="en-GB" altLang="cs-CZ" sz="4400" b="1" cap="none" dirty="0">
              <a:solidFill>
                <a:schemeClr val="tx1"/>
              </a:solidFill>
              <a:latin typeface="Calibri Light" panose="020F0302020204030204" pitchFamily="34" charset="0"/>
              <a:cs typeface="Calibri Light" panose="020F0302020204030204" pitchFamily="34" charset="0"/>
            </a:endParaRP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1200"/>
              </a:spcBef>
              <a:buSzPct val="120000"/>
              <a:defRPr/>
            </a:pPr>
            <a:r>
              <a:rPr lang="en-GB" altLang="cs-CZ" sz="2600" b="0" dirty="0">
                <a:solidFill>
                  <a:schemeClr val="tx1"/>
                </a:solidFill>
                <a:latin typeface="Calibri" panose="020F0502020204030204" pitchFamily="34" charset="0"/>
                <a:cs typeface="Calibri" panose="020F0502020204030204" pitchFamily="34" charset="0"/>
              </a:rPr>
              <a:t>The patient did not have true hyperkalaemia, but so-called </a:t>
            </a:r>
            <a:r>
              <a:rPr lang="en-GB" altLang="cs-CZ" sz="2600" b="0" dirty="0" err="1">
                <a:solidFill>
                  <a:schemeClr val="accent1">
                    <a:lumMod val="75000"/>
                  </a:schemeClr>
                </a:solidFill>
                <a:latin typeface="Calibri" panose="020F0502020204030204" pitchFamily="34" charset="0"/>
                <a:cs typeface="Calibri" panose="020F0502020204030204" pitchFamily="34" charset="0"/>
              </a:rPr>
              <a:t>pseudo</a:t>
            </a:r>
            <a:r>
              <a:rPr lang="en-GB" altLang="cs-CZ" sz="2600" b="0" dirty="0" err="1">
                <a:solidFill>
                  <a:schemeClr val="tx1"/>
                </a:solidFill>
                <a:latin typeface="Calibri" panose="020F0502020204030204" pitchFamily="34" charset="0"/>
                <a:cs typeface="Calibri" panose="020F0502020204030204" pitchFamily="34" charset="0"/>
              </a:rPr>
              <a:t>hyperkalaemia</a:t>
            </a:r>
            <a:endParaRPr lang="en-GB" altLang="cs-CZ" sz="2600" b="0" dirty="0">
              <a:solidFill>
                <a:schemeClr val="tx1"/>
              </a:solidFill>
              <a:latin typeface="Calibri" panose="020F0502020204030204" pitchFamily="34" charset="0"/>
              <a:cs typeface="Calibri" panose="020F0502020204030204" pitchFamily="34" charset="0"/>
            </a:endParaRPr>
          </a:p>
          <a:p>
            <a:pPr marL="452438" indent="-338138">
              <a:spcBef>
                <a:spcPts val="1200"/>
              </a:spcBef>
              <a:buSzPct val="120000"/>
              <a:defRPr/>
            </a:pPr>
            <a:r>
              <a:rPr lang="en-GB" altLang="cs-CZ" sz="2600" b="0" dirty="0">
                <a:solidFill>
                  <a:schemeClr val="tx1"/>
                </a:solidFill>
                <a:latin typeface="Calibri" panose="020F0502020204030204" pitchFamily="34" charset="0"/>
                <a:cs typeface="Calibri" panose="020F0502020204030204" pitchFamily="34" charset="0"/>
              </a:rPr>
              <a:t>Its cause was significant thrombocytosis</a:t>
            </a:r>
          </a:p>
          <a:p>
            <a:pPr marL="452438" indent="-338138">
              <a:spcBef>
                <a:spcPts val="1200"/>
              </a:spcBef>
              <a:buSzPct val="120000"/>
              <a:defRPr/>
            </a:pPr>
            <a:r>
              <a:rPr lang="en-GB" altLang="cs-CZ" sz="2600" b="0" dirty="0">
                <a:solidFill>
                  <a:schemeClr val="tx1"/>
                </a:solidFill>
                <a:latin typeface="Calibri" panose="020F0502020204030204" pitchFamily="34" charset="0"/>
                <a:cs typeface="Calibri" panose="020F0502020204030204" pitchFamily="34" charset="0"/>
              </a:rPr>
              <a:t>When blood is clotting</a:t>
            </a:r>
            <a:r>
              <a:rPr lang="cs-CZ" altLang="cs-CZ" sz="2600" b="0" dirty="0">
                <a:solidFill>
                  <a:schemeClr val="tx1"/>
                </a:solidFill>
                <a:latin typeface="Calibri" panose="020F0502020204030204" pitchFamily="34" charset="0"/>
                <a:cs typeface="Calibri" panose="020F0502020204030204" pitchFamily="34" charset="0"/>
              </a:rPr>
              <a:t>,</a:t>
            </a:r>
            <a:r>
              <a:rPr lang="en-GB" altLang="cs-CZ" sz="2600" b="0" dirty="0">
                <a:solidFill>
                  <a:schemeClr val="tx1"/>
                </a:solidFill>
                <a:latin typeface="Calibri" panose="020F0502020204030204" pitchFamily="34" charset="0"/>
                <a:cs typeface="Calibri" panose="020F0502020204030204" pitchFamily="34" charset="0"/>
              </a:rPr>
              <a:t> platelets break down and potassium released from them leads to hyperkalaemia </a:t>
            </a:r>
            <a:br>
              <a:rPr lang="en-GB" altLang="cs-CZ" sz="2600" b="0" dirty="0">
                <a:solidFill>
                  <a:schemeClr val="tx1"/>
                </a:solidFill>
                <a:latin typeface="Calibri" panose="020F0502020204030204" pitchFamily="34" charset="0"/>
                <a:cs typeface="Calibri" panose="020F0502020204030204" pitchFamily="34" charset="0"/>
              </a:rPr>
            </a:br>
            <a:r>
              <a:rPr lang="en-GB" altLang="cs-CZ" sz="2600" b="0" dirty="0">
                <a:solidFill>
                  <a:schemeClr val="tx1"/>
                </a:solidFill>
                <a:latin typeface="Calibri" panose="020F0502020204030204" pitchFamily="34" charset="0"/>
                <a:cs typeface="Calibri" panose="020F0502020204030204" pitchFamily="34" charset="0"/>
              </a:rPr>
              <a:t>as measured in blood serum</a:t>
            </a:r>
          </a:p>
          <a:p>
            <a:pPr marL="452438" indent="-338138">
              <a:spcBef>
                <a:spcPts val="1200"/>
              </a:spcBef>
              <a:buSzPct val="120000"/>
              <a:defRPr/>
            </a:pPr>
            <a:r>
              <a:rPr lang="en-GB" altLang="cs-CZ" sz="2600" b="0" dirty="0">
                <a:solidFill>
                  <a:schemeClr val="tx1"/>
                </a:solidFill>
                <a:latin typeface="Calibri" panose="020F0502020204030204" pitchFamily="34" charset="0"/>
                <a:cs typeface="Calibri" panose="020F0502020204030204" pitchFamily="34" charset="0"/>
              </a:rPr>
              <a:t>If we prevent blood clotting, e.g. with heparin, the platelets remain intact and </a:t>
            </a:r>
            <a:r>
              <a:rPr lang="en-GB" altLang="cs-CZ" sz="2600" b="0" dirty="0" err="1">
                <a:solidFill>
                  <a:schemeClr val="tx1"/>
                </a:solidFill>
                <a:latin typeface="Calibri" panose="020F0502020204030204" pitchFamily="34" charset="0"/>
                <a:cs typeface="Calibri" panose="020F0502020204030204" pitchFamily="34" charset="0"/>
              </a:rPr>
              <a:t>normokalaemia</a:t>
            </a:r>
            <a:r>
              <a:rPr lang="en-GB" altLang="cs-CZ" sz="2600" b="0" dirty="0">
                <a:solidFill>
                  <a:schemeClr val="tx1"/>
                </a:solidFill>
                <a:latin typeface="Calibri" panose="020F0502020204030204" pitchFamily="34" charset="0"/>
                <a:cs typeface="Calibri" panose="020F0502020204030204" pitchFamily="34" charset="0"/>
              </a:rPr>
              <a:t> is found </a:t>
            </a:r>
            <a:br>
              <a:rPr lang="en-GB" altLang="cs-CZ" sz="2600" b="0" dirty="0">
                <a:solidFill>
                  <a:schemeClr val="tx1"/>
                </a:solidFill>
                <a:latin typeface="Calibri" panose="020F0502020204030204" pitchFamily="34" charset="0"/>
                <a:cs typeface="Calibri" panose="020F0502020204030204" pitchFamily="34" charset="0"/>
              </a:rPr>
            </a:br>
            <a:r>
              <a:rPr lang="en-GB" altLang="cs-CZ" sz="2600" b="0" dirty="0">
                <a:solidFill>
                  <a:schemeClr val="tx1"/>
                </a:solidFill>
                <a:latin typeface="Calibri" panose="020F0502020204030204" pitchFamily="34" charset="0"/>
                <a:cs typeface="Calibri" panose="020F0502020204030204" pitchFamily="34" charset="0"/>
              </a:rPr>
              <a:t>in the blood plasma</a:t>
            </a:r>
          </a:p>
          <a:p>
            <a:pPr marL="114300" indent="0">
              <a:spcBef>
                <a:spcPts val="1200"/>
              </a:spcBef>
              <a:buFont typeface="Arial" charset="0"/>
              <a:buNone/>
              <a:defRPr/>
            </a:pPr>
            <a:r>
              <a:rPr lang="en-GB" altLang="cs-CZ" sz="2000" b="0" i="1" dirty="0">
                <a:solidFill>
                  <a:schemeClr val="tx1"/>
                </a:solidFill>
                <a:latin typeface="Calibri" panose="020F0502020204030204" pitchFamily="34" charset="0"/>
                <a:cs typeface="Calibri" panose="020F0502020204030204" pitchFamily="34" charset="0"/>
              </a:rPr>
              <a:t>Note: </a:t>
            </a:r>
            <a:r>
              <a:rPr lang="en-GB" altLang="cs-CZ" sz="2000" b="0" dirty="0">
                <a:solidFill>
                  <a:schemeClr val="tx1"/>
                </a:solidFill>
                <a:latin typeface="Calibri" panose="020F0502020204030204" pitchFamily="34" charset="0"/>
                <a:cs typeface="Calibri" panose="020F0502020204030204" pitchFamily="34" charset="0"/>
              </a:rPr>
              <a:t>thrombocytosis was repeatedly detected in the patient; its cause remained unclear – the patient refused haematological examination</a:t>
            </a:r>
          </a:p>
          <a:p>
            <a:pPr>
              <a:spcBef>
                <a:spcPts val="600"/>
              </a:spcBef>
              <a:defRPr/>
            </a:pPr>
            <a:endParaRPr lang="en-GB" altLang="cs-CZ"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dirty="0">
                <a:solidFill>
                  <a:schemeClr val="tx1"/>
                </a:solidFill>
              </a:rPr>
              <a:t>  </a:t>
            </a:r>
            <a:endParaRPr lang="el-GR" altLang="cs-CZ" sz="3000" dirty="0">
              <a:solidFill>
                <a:schemeClr val="tx1"/>
              </a:solidFill>
            </a:endParaRPr>
          </a:p>
        </p:txBody>
      </p:sp>
      <p:sp>
        <p:nvSpPr>
          <p:cNvPr id="7680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Let's go back to the blood count</a:t>
            </a:r>
          </a:p>
        </p:txBody>
      </p:sp>
      <p:graphicFrame>
        <p:nvGraphicFramePr>
          <p:cNvPr id="5" name="Tabulka 4"/>
          <p:cNvGraphicFramePr>
            <a:graphicFrameLocks noGrp="1"/>
          </p:cNvGraphicFramePr>
          <p:nvPr>
            <p:extLst>
              <p:ext uri="{D42A27DB-BD31-4B8C-83A1-F6EECF244321}">
                <p14:modId xmlns:p14="http://schemas.microsoft.com/office/powerpoint/2010/main" val="711101415"/>
              </p:ext>
            </p:extLst>
          </p:nvPr>
        </p:nvGraphicFramePr>
        <p:xfrm>
          <a:off x="1403350" y="2780928"/>
          <a:ext cx="6335713" cy="3722687"/>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49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32" marB="4573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32" marB="45732"/>
                </a:tc>
                <a:extLst>
                  <a:ext uri="{0D108BD9-81ED-4DB2-BD59-A6C34878D82A}">
                    <a16:rowId xmlns:a16="http://schemas.microsoft.com/office/drawing/2014/main" val="10000"/>
                  </a:ext>
                </a:extLst>
              </a:tr>
              <a:tr h="466490">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32" marB="4573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5.30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32" marB="4573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2" marB="45732">
                    <a:solidFill>
                      <a:srgbClr val="D0D8E8"/>
                    </a:solidFill>
                  </a:tcPr>
                </a:tc>
                <a:extLst>
                  <a:ext uri="{0D108BD9-81ED-4DB2-BD59-A6C34878D82A}">
                    <a16:rowId xmlns:a16="http://schemas.microsoft.com/office/drawing/2014/main" val="10001"/>
                  </a:ext>
                </a:extLst>
              </a:tr>
              <a:tr h="466490">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116</a:t>
                      </a:r>
                    </a:p>
                  </a:txBody>
                  <a:tcPr marL="91437" marR="91437" marT="45732" marB="45732">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32" marB="45732"/>
                </a:tc>
                <a:extLst>
                  <a:ext uri="{0D108BD9-81ED-4DB2-BD59-A6C34878D82A}">
                    <a16:rowId xmlns:a16="http://schemas.microsoft.com/office/drawing/2014/main" val="10002"/>
                  </a:ext>
                </a:extLst>
              </a:tr>
              <a:tr h="466490">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0.364</a:t>
                      </a:r>
                    </a:p>
                  </a:txBody>
                  <a:tcPr marL="91437" marR="91437" marT="45732" marB="45732">
                    <a:solidFill>
                      <a:srgbClr val="00B0F0"/>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3"/>
                  </a:ext>
                </a:extLst>
              </a:tr>
              <a:tr h="45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69</a:t>
                      </a:r>
                    </a:p>
                  </a:txBody>
                  <a:tcPr marL="91437" marR="91437" marT="45732" marB="45732">
                    <a:solidFill>
                      <a:srgbClr val="00B0F0"/>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4"/>
                  </a:ext>
                </a:extLst>
              </a:tr>
              <a:tr h="466490">
                <a:tc>
                  <a:txBody>
                    <a:bodyPr/>
                    <a:lstStyle/>
                    <a:p>
                      <a:r>
                        <a:rPr lang="cs-CZ" sz="2400" dirty="0" err="1">
                          <a:latin typeface="Calibri" panose="020F0502020204030204" pitchFamily="34" charset="0"/>
                          <a:cs typeface="Calibri" panose="020F0502020204030204" pitchFamily="34" charset="0"/>
                        </a:rPr>
                        <a:t>Hb ery</a:t>
                      </a:r>
                      <a:endParaRPr lang="cs-CZ" sz="2400" dirty="0">
                        <a:latin typeface="Calibri" panose="020F0502020204030204" pitchFamily="34" charset="0"/>
                        <a:cs typeface="Calibri" panose="020F0502020204030204" pitchFamily="34" charset="0"/>
                      </a:endParaRP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21.8</a:t>
                      </a:r>
                    </a:p>
                  </a:txBody>
                  <a:tcPr marL="91437" marR="91437" marT="45732" marB="45732">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pg</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5"/>
                  </a:ext>
                </a:extLst>
              </a:tr>
              <a:tr h="466490">
                <a:tc>
                  <a:txBody>
                    <a:bodyPr/>
                    <a:lstStyle/>
                    <a:p>
                      <a:r>
                        <a:rPr lang="cs-CZ" sz="2400" dirty="0" err="1">
                          <a:latin typeface="Calibri" panose="020F0502020204030204" pitchFamily="34" charset="0"/>
                          <a:cs typeface="Calibri" panose="020F0502020204030204" pitchFamily="34" charset="0"/>
                        </a:rPr>
                        <a:t>Hb conc</a:t>
                      </a:r>
                      <a:r>
                        <a:rPr lang="cs-CZ" sz="2400" dirty="0">
                          <a:latin typeface="Calibri" panose="020F0502020204030204" pitchFamily="34" charset="0"/>
                          <a:cs typeface="Calibri" panose="020F0502020204030204" pitchFamily="34" charset="0"/>
                        </a:rPr>
                        <a:t>.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318</a:t>
                      </a:r>
                    </a:p>
                  </a:txBody>
                  <a:tcPr marL="91437" marR="91437" marT="45732" marB="45732">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32" marB="45732"/>
                </a:tc>
                <a:extLst>
                  <a:ext uri="{0D108BD9-81ED-4DB2-BD59-A6C34878D82A}">
                    <a16:rowId xmlns:a16="http://schemas.microsoft.com/office/drawing/2014/main" val="10006"/>
                  </a:ext>
                </a:extLst>
              </a:tr>
              <a:tr h="466490">
                <a:tc>
                  <a:txBody>
                    <a:bodyPr/>
                    <a:lstStyle/>
                    <a:p>
                      <a:r>
                        <a:rPr lang="cs-CZ" sz="2400" dirty="0">
                          <a:latin typeface="Calibri" panose="020F0502020204030204" pitchFamily="34" charset="0"/>
                          <a:cs typeface="Calibri" panose="020F0502020204030204" pitchFamily="34" charset="0"/>
                        </a:rPr>
                        <a:t>Leukocytes</a:t>
                      </a:r>
                    </a:p>
                  </a:txBody>
                  <a:tcPr marL="91437" marR="91437"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16,9 · </a:t>
                      </a:r>
                      <a:r>
                        <a:rPr lang="cs-CZ" sz="2400" baseline="0" dirty="0">
                          <a:latin typeface="Calibri" panose="020F0502020204030204" pitchFamily="34" charset="0"/>
                          <a:cs typeface="Calibri" panose="020F0502020204030204" pitchFamily="34" charset="0"/>
                        </a:rPr>
                        <a:t>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32" marB="45732">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7"/>
                  </a:ext>
                </a:extLst>
              </a:tr>
            </a:tbl>
          </a:graphicData>
        </a:graphic>
      </p:graphicFrame>
      <p:sp>
        <p:nvSpPr>
          <p:cNvPr id="76841" name="TextovéPole 1"/>
          <p:cNvSpPr txBox="1">
            <a:spLocks noChangeArrowheads="1"/>
          </p:cNvSpPr>
          <p:nvPr/>
        </p:nvSpPr>
        <p:spPr bwMode="auto">
          <a:xfrm>
            <a:off x="468313" y="1744360"/>
            <a:ext cx="835215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600" b="0" dirty="0">
                <a:latin typeface="Calibri" panose="020F0502020204030204" pitchFamily="34" charset="0"/>
                <a:cs typeface="Calibri" panose="020F0502020204030204" pitchFamily="34" charset="0"/>
              </a:rPr>
              <a:t>Leucocytosis accompanied the suppuration on the dorsum of the leg; but what was probably the cause of the anaemia?</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468313" y="2348880"/>
            <a:ext cx="8496300" cy="4104308"/>
          </a:xfrm>
        </p:spPr>
        <p:txBody>
          <a:bodyPr/>
          <a:lstStyle/>
          <a:p>
            <a:pPr marL="630238" indent="-630238">
              <a:spcBef>
                <a:spcPct val="35000"/>
              </a:spcBef>
              <a:buClr>
                <a:srgbClr val="66FFFF"/>
              </a:buClr>
              <a:buSzPct val="120000"/>
              <a:buFont typeface="Wingdings" panose="05000000000000000000" pitchFamily="2" charset="2"/>
              <a:buNone/>
            </a:pPr>
            <a:r>
              <a:rPr lang="cs-CZ" altLang="cs-CZ" dirty="0">
                <a:solidFill>
                  <a:schemeClr val="tx1"/>
                </a:solidFill>
              </a:rPr>
              <a:t>  </a:t>
            </a:r>
            <a:endParaRPr lang="el-GR" altLang="cs-CZ" sz="3000" dirty="0">
              <a:solidFill>
                <a:schemeClr val="tx1"/>
              </a:solidFill>
            </a:endParaRPr>
          </a:p>
        </p:txBody>
      </p:sp>
      <p:sp>
        <p:nvSpPr>
          <p:cNvPr id="2969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000" b="1" cap="none" dirty="0">
                <a:solidFill>
                  <a:schemeClr val="tx1"/>
                </a:solidFill>
                <a:latin typeface="Calibri Light" panose="020F0302020204030204" pitchFamily="34" charset="0"/>
                <a:cs typeface="Calibri Light" panose="020F0302020204030204" pitchFamily="34" charset="0"/>
              </a:rPr>
              <a:t>What is the most likely cause </a:t>
            </a:r>
            <a:br>
              <a:rPr lang="en-GB" altLang="cs-CZ" sz="4000" b="1" cap="none" dirty="0">
                <a:solidFill>
                  <a:schemeClr val="tx1"/>
                </a:solidFill>
                <a:latin typeface="Calibri Light" panose="020F0302020204030204" pitchFamily="34" charset="0"/>
                <a:cs typeface="Calibri Light" panose="020F0302020204030204" pitchFamily="34" charset="0"/>
              </a:rPr>
            </a:br>
            <a:r>
              <a:rPr lang="en-GB" altLang="cs-CZ" sz="4000" b="1" cap="none" dirty="0">
                <a:solidFill>
                  <a:schemeClr val="tx1"/>
                </a:solidFill>
                <a:latin typeface="Calibri Light" panose="020F0302020204030204" pitchFamily="34" charset="0"/>
                <a:cs typeface="Calibri Light" panose="020F0302020204030204" pitchFamily="34" charset="0"/>
              </a:rPr>
              <a:t>of mild anaemia?</a:t>
            </a:r>
          </a:p>
        </p:txBody>
      </p:sp>
      <p:sp>
        <p:nvSpPr>
          <p:cNvPr id="5" name="TPAnswers"/>
          <p:cNvSpPr txBox="1">
            <a:spLocks/>
          </p:cNvSpPr>
          <p:nvPr>
            <p:custDataLst>
              <p:tags r:id="rId1"/>
            </p:custDataLst>
          </p:nvPr>
        </p:nvSpPr>
        <p:spPr bwMode="auto">
          <a:xfrm>
            <a:off x="827088" y="2204392"/>
            <a:ext cx="77771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8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Iron deficiency </a:t>
            </a:r>
          </a:p>
          <a:p>
            <a:pPr>
              <a:spcBef>
                <a:spcPts val="18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Vitamin B12 deficiency</a:t>
            </a:r>
            <a:endParaRPr lang="en-GB" altLang="cs-CZ" sz="2800" b="0" baseline="-25000" dirty="0">
              <a:solidFill>
                <a:schemeClr val="tx1"/>
              </a:solidFill>
              <a:latin typeface="Calibri" panose="020F0502020204030204" pitchFamily="34" charset="0"/>
              <a:cs typeface="Calibri" panose="020F0502020204030204" pitchFamily="34" charset="0"/>
            </a:endParaRPr>
          </a:p>
          <a:p>
            <a:pPr>
              <a:spcBef>
                <a:spcPts val="18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Vitamin B1 deficiency</a:t>
            </a:r>
            <a:endParaRPr lang="en-GB" altLang="cs-CZ" sz="2800" b="0" baseline="-250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mph" presetSubtype="0" fill="hold" nodeType="clickEffect">
                                  <p:stCondLst>
                                    <p:cond delay="0"/>
                                  </p:stCondLst>
                                  <p:childTnLst>
                                    <p:animClr clrSpc="rgb" dir="cw">
                                      <p:cBhvr override="childStyle">
                                        <p:cTn id="18" dur="500" fill="hold"/>
                                        <p:tgtEl>
                                          <p:spTgt spid="5">
                                            <p:txEl>
                                              <p:pRg st="0" end="0"/>
                                            </p:txEl>
                                          </p:spTgt>
                                        </p:tgtEl>
                                        <p:attrNameLst>
                                          <p:attrName>style.color</p:attrName>
                                        </p:attrNameLst>
                                      </p:cBhvr>
                                      <p:to>
                                        <a:srgbClr val="669900"/>
                                      </p:to>
                                    </p:animClr>
                                    <p:animClr clrSpc="rgb" dir="cw">
                                      <p:cBhvr>
                                        <p:cTn id="19" dur="500" fill="hold"/>
                                        <p:tgtEl>
                                          <p:spTgt spid="5">
                                            <p:txEl>
                                              <p:pRg st="0" end="0"/>
                                            </p:txEl>
                                          </p:spTgt>
                                        </p:tgtEl>
                                        <p:attrNameLst>
                                          <p:attrName>fillcolor</p:attrName>
                                        </p:attrNameLst>
                                      </p:cBhvr>
                                      <p:to>
                                        <a:srgbClr val="669900"/>
                                      </p:to>
                                    </p:animClr>
                                    <p:set>
                                      <p:cBhvr>
                                        <p:cTn id="20" dur="500" fill="hold"/>
                                        <p:tgtEl>
                                          <p:spTgt spid="5">
                                            <p:txEl>
                                              <p:pRg st="0" end="0"/>
                                            </p:txEl>
                                          </p:spTgt>
                                        </p:tgtEl>
                                        <p:attrNameLst>
                                          <p:attrName>fill.type</p:attrName>
                                        </p:attrNameLst>
                                      </p:cBhvr>
                                      <p:to>
                                        <p:strVal val="solid"/>
                                      </p:to>
                                    </p:set>
                                    <p:set>
                                      <p:cBhvr>
                                        <p:cTn id="21" dur="500" fill="hold"/>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987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on the question</a:t>
            </a:r>
          </a:p>
        </p:txBody>
      </p:sp>
      <p:sp>
        <p:nvSpPr>
          <p:cNvPr id="4" name="Rectangle 3"/>
          <p:cNvSpPr txBox="1">
            <a:spLocks noChangeArrowheads="1"/>
          </p:cNvSpPr>
          <p:nvPr/>
        </p:nvSpPr>
        <p:spPr bwMode="auto">
          <a:xfrm>
            <a:off x="468313" y="1771650"/>
            <a:ext cx="84963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338138">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900"/>
              </a:spcBef>
              <a:buSzPct val="120000"/>
            </a:pPr>
            <a:r>
              <a:rPr lang="en-GB" altLang="cs-CZ" sz="2600" b="0" dirty="0">
                <a:solidFill>
                  <a:schemeClr val="tx1"/>
                </a:solidFill>
                <a:latin typeface="Calibri" panose="020F0502020204030204" pitchFamily="34" charset="0"/>
                <a:cs typeface="Calibri" panose="020F0502020204030204" pitchFamily="34" charset="0"/>
              </a:rPr>
              <a:t>Anaemia with normal erythrocyte count and low erythrocyte volume is typical of iron deficiency</a:t>
            </a:r>
          </a:p>
          <a:p>
            <a:pPr>
              <a:spcBef>
                <a:spcPts val="900"/>
              </a:spcBef>
              <a:buSzPct val="120000"/>
            </a:pPr>
            <a:r>
              <a:rPr lang="en-GB" altLang="cs-CZ" sz="2600" b="0" dirty="0">
                <a:solidFill>
                  <a:schemeClr val="tx1"/>
                </a:solidFill>
                <a:latin typeface="Calibri" panose="020F0502020204030204" pitchFamily="34" charset="0"/>
                <a:cs typeface="Calibri" panose="020F0502020204030204" pitchFamily="34" charset="0"/>
              </a:rPr>
              <a:t>Alcoholics have vitamin B12 deficiency, but it is characterized by a large volume of erythrocytes (macrocytic anaemia)</a:t>
            </a:r>
          </a:p>
          <a:p>
            <a:pPr>
              <a:spcBef>
                <a:spcPts val="900"/>
              </a:spcBef>
              <a:buSzPct val="120000"/>
            </a:pPr>
            <a:r>
              <a:rPr lang="en-GB" altLang="cs-CZ" sz="2600" b="0" dirty="0">
                <a:solidFill>
                  <a:schemeClr val="tx1"/>
                </a:solidFill>
                <a:latin typeface="Calibri" panose="020F0502020204030204" pitchFamily="34" charset="0"/>
                <a:cs typeface="Calibri" panose="020F0502020204030204" pitchFamily="34" charset="0"/>
              </a:rPr>
              <a:t>Heavier alcoholics also tend to have vitamin B1 deficiency, </a:t>
            </a:r>
            <a:br>
              <a:rPr lang="en-GB" altLang="cs-CZ" sz="2600" b="0" dirty="0">
                <a:solidFill>
                  <a:schemeClr val="tx1"/>
                </a:solidFill>
                <a:latin typeface="Calibri" panose="020F0502020204030204" pitchFamily="34" charset="0"/>
                <a:cs typeface="Calibri" panose="020F0502020204030204" pitchFamily="34" charset="0"/>
              </a:rPr>
            </a:br>
            <a:r>
              <a:rPr lang="en-GB" altLang="cs-CZ" sz="2600" b="0" dirty="0">
                <a:solidFill>
                  <a:schemeClr val="tx1"/>
                </a:solidFill>
                <a:latin typeface="Calibri" panose="020F0502020204030204" pitchFamily="34" charset="0"/>
                <a:cs typeface="Calibri" panose="020F0502020204030204" pitchFamily="34" charset="0"/>
              </a:rPr>
              <a:t>this does not lead to anaemia, but can cause lactic acidosis due to impaired conversion of pyruvic acid to acetyl coenzyme A</a:t>
            </a:r>
          </a:p>
          <a:p>
            <a:pPr>
              <a:spcBef>
                <a:spcPts val="900"/>
              </a:spcBef>
              <a:buSzPct val="120000"/>
            </a:pPr>
            <a:r>
              <a:rPr lang="en-GB" altLang="cs-CZ" sz="2600" b="0" dirty="0">
                <a:solidFill>
                  <a:schemeClr val="tx1"/>
                </a:solidFill>
                <a:latin typeface="Calibri" panose="020F0502020204030204" pitchFamily="34" charset="0"/>
                <a:cs typeface="Calibri" panose="020F0502020204030204" pitchFamily="34" charset="0"/>
              </a:rPr>
              <a:t>The liver cirrhosis reported in the diagnosis was probably not too severe (normal liver enzymes and bilirubin levels)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defRPr/>
            </a:pPr>
            <a:r>
              <a:rPr lang="en-GB" b="1" dirty="0">
                <a:latin typeface="Calibri Light" panose="020F0302020204030204" pitchFamily="34" charset="0"/>
                <a:cs typeface="Calibri Light" panose="020F0302020204030204" pitchFamily="34" charset="0"/>
              </a:rPr>
              <a:t>Screening for congenital developmental defects</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192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Case description – 1st trimester</a:t>
            </a:r>
          </a:p>
        </p:txBody>
      </p:sp>
      <p:sp>
        <p:nvSpPr>
          <p:cNvPr id="4" name="Rectangle 3"/>
          <p:cNvSpPr txBox="1">
            <a:spLocks noChangeArrowheads="1"/>
          </p:cNvSpPr>
          <p:nvPr/>
        </p:nvSpPr>
        <p:spPr bwMode="auto">
          <a:xfrm>
            <a:off x="250825" y="1722438"/>
            <a:ext cx="88217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2438" indent="-369888">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buSzPct val="125000"/>
            </a:pPr>
            <a:r>
              <a:rPr lang="en-GB" altLang="cs-CZ" sz="2800" b="0" dirty="0">
                <a:solidFill>
                  <a:schemeClr val="tx1"/>
                </a:solidFill>
                <a:latin typeface="Calibri" panose="020F0502020204030204" pitchFamily="34" charset="0"/>
                <a:cs typeface="Calibri" panose="020F0502020204030204" pitchFamily="34" charset="0"/>
              </a:rPr>
              <a:t>A 39-year-old pregnant woman presented for first-trimester screening for congenital developmental defects (week 11 + 2); the results were as follows:</a:t>
            </a: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a:p>
            <a:pPr>
              <a:spcBef>
                <a:spcPts val="1200"/>
              </a:spcBef>
              <a:buFont typeface="Arial" panose="020B0604020202020204" pitchFamily="34" charset="0"/>
              <a:buNone/>
            </a:pPr>
            <a:endParaRPr lang="en-GB" altLang="cs-CZ" sz="2800" b="0" dirty="0">
              <a:solidFill>
                <a:schemeClr val="tx1"/>
              </a:solidFill>
              <a:latin typeface="Calibri" panose="020F0502020204030204" pitchFamily="34" charset="0"/>
              <a:cs typeface="Calibri" panose="020F0502020204030204" pitchFamily="34" charset="0"/>
            </a:endParaRPr>
          </a:p>
          <a:p>
            <a:pPr>
              <a:spcBef>
                <a:spcPts val="1800"/>
              </a:spcBef>
              <a:buSzPct val="125000"/>
            </a:pPr>
            <a:r>
              <a:rPr lang="en-GB" altLang="cs-CZ" sz="2800" b="0" dirty="0">
                <a:solidFill>
                  <a:schemeClr val="tx1"/>
                </a:solidFill>
                <a:latin typeface="Calibri" panose="020F0502020204030204" pitchFamily="34" charset="0"/>
                <a:cs typeface="Calibri" panose="020F0502020204030204" pitchFamily="34" charset="0"/>
              </a:rPr>
              <a:t>Combined risk 1 in 2,050 for Down syndrome,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1 in 50,000 for trisomy 13 and chromosome 18</a:t>
            </a:r>
          </a:p>
        </p:txBody>
      </p:sp>
      <p:graphicFrame>
        <p:nvGraphicFramePr>
          <p:cNvPr id="2" name="Tabulka 1"/>
          <p:cNvGraphicFramePr>
            <a:graphicFrameLocks noGrp="1"/>
          </p:cNvGraphicFramePr>
          <p:nvPr>
            <p:extLst>
              <p:ext uri="{D42A27DB-BD31-4B8C-83A1-F6EECF244321}">
                <p14:modId xmlns:p14="http://schemas.microsoft.com/office/powerpoint/2010/main" val="1851255752"/>
              </p:ext>
            </p:extLst>
          </p:nvPr>
        </p:nvGraphicFramePr>
        <p:xfrm>
          <a:off x="539750" y="3151188"/>
          <a:ext cx="7993063" cy="2300288"/>
        </p:xfrm>
        <a:graphic>
          <a:graphicData uri="http://schemas.openxmlformats.org/drawingml/2006/table">
            <a:tbl>
              <a:tblPr firstRow="1" bandRow="1">
                <a:tableStyleId>{5C22544A-7EE6-4342-B048-85BDC9FD1C3A}</a:tableStyleId>
              </a:tblPr>
              <a:tblGrid>
                <a:gridCol w="3312441">
                  <a:extLst>
                    <a:ext uri="{9D8B030D-6E8A-4147-A177-3AD203B41FA5}">
                      <a16:colId xmlns:a16="http://schemas.microsoft.com/office/drawing/2014/main" val="20000"/>
                    </a:ext>
                  </a:extLst>
                </a:gridCol>
                <a:gridCol w="2340311">
                  <a:extLst>
                    <a:ext uri="{9D8B030D-6E8A-4147-A177-3AD203B41FA5}">
                      <a16:colId xmlns:a16="http://schemas.microsoft.com/office/drawing/2014/main" val="20001"/>
                    </a:ext>
                  </a:extLst>
                </a:gridCol>
                <a:gridCol w="2340311">
                  <a:extLst>
                    <a:ext uri="{9D8B030D-6E8A-4147-A177-3AD203B41FA5}">
                      <a16:colId xmlns:a16="http://schemas.microsoft.com/office/drawing/2014/main" val="20002"/>
                    </a:ext>
                  </a:extLst>
                </a:gridCol>
              </a:tblGrid>
              <a:tr h="823055">
                <a:tc>
                  <a:txBody>
                    <a:bodyPr/>
                    <a:lstStyle/>
                    <a:p>
                      <a:r>
                        <a:rPr lang="cs-CZ" sz="2400" dirty="0">
                          <a:latin typeface="Calibri" panose="020F0502020204030204" pitchFamily="34" charset="0"/>
                          <a:cs typeface="Calibri" panose="020F0502020204030204" pitchFamily="34" charset="0"/>
                        </a:rPr>
                        <a:t>Parameter</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Concentration (dimension)</a:t>
                      </a:r>
                    </a:p>
                  </a:txBody>
                  <a:tcPr marL="91442" marR="91442" marT="45725" marB="45725"/>
                </a:tc>
                <a:tc>
                  <a:txBody>
                    <a:bodyPr/>
                    <a:lstStyle/>
                    <a:p>
                      <a:pPr algn="ctr"/>
                      <a:r>
                        <a:rPr lang="cs-CZ" sz="2400" dirty="0" err="1">
                          <a:latin typeface="Calibri" panose="020F0502020204030204" pitchFamily="34" charset="0"/>
                          <a:cs typeface="Calibri" panose="020F0502020204030204" pitchFamily="34" charset="0"/>
                        </a:rPr>
                        <a:t>MoM</a:t>
                      </a:r>
                      <a:endParaRPr lang="cs-CZ" sz="2400" dirty="0">
                        <a:latin typeface="Calibri" panose="020F0502020204030204" pitchFamily="34" charset="0"/>
                        <a:cs typeface="Calibri" panose="020F0502020204030204" pitchFamily="34" charset="0"/>
                      </a:endParaRPr>
                    </a:p>
                  </a:txBody>
                  <a:tcPr marL="91442" marR="91442" marT="45725" marB="45725"/>
                </a:tc>
                <a:extLst>
                  <a:ext uri="{0D108BD9-81ED-4DB2-BD59-A6C34878D82A}">
                    <a16:rowId xmlns:a16="http://schemas.microsoft.com/office/drawing/2014/main" val="10000"/>
                  </a:ext>
                </a:extLst>
              </a:tr>
              <a:tr h="562727">
                <a:tc>
                  <a:txBody>
                    <a:bodyPr/>
                    <a:lstStyle/>
                    <a:p>
                      <a:r>
                        <a:rPr lang="cs-CZ" sz="2400" dirty="0">
                          <a:latin typeface="Calibri" panose="020F0502020204030204" pitchFamily="34" charset="0"/>
                          <a:cs typeface="Calibri" panose="020F0502020204030204" pitchFamily="34" charset="0"/>
                        </a:rPr>
                        <a:t>Free </a:t>
                      </a:r>
                      <a:r>
                        <a:rPr lang="cs-CZ" sz="2400" baseline="0" dirty="0" err="1">
                          <a:latin typeface="Calibri" panose="020F0502020204030204" pitchFamily="34" charset="0"/>
                          <a:cs typeface="Calibri" panose="020F0502020204030204" pitchFamily="34" charset="0"/>
                        </a:rPr>
                        <a:t>β-hCG</a:t>
                      </a:r>
                      <a:endParaRPr lang="cs-CZ" sz="2400" dirty="0">
                        <a:latin typeface="Calibri" panose="020F0502020204030204" pitchFamily="34" charset="0"/>
                        <a:cs typeface="Calibri" panose="020F0502020204030204" pitchFamily="34" charset="0"/>
                      </a:endParaRP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54.5 µg/l</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1.12</a:t>
                      </a:r>
                    </a:p>
                  </a:txBody>
                  <a:tcPr marL="91442" marR="91442" marT="45725" marB="45725"/>
                </a:tc>
                <a:extLst>
                  <a:ext uri="{0D108BD9-81ED-4DB2-BD59-A6C34878D82A}">
                    <a16:rowId xmlns:a16="http://schemas.microsoft.com/office/drawing/2014/main" val="10001"/>
                  </a:ext>
                </a:extLst>
              </a:tr>
              <a:tr h="457253">
                <a:tc>
                  <a:txBody>
                    <a:bodyPr/>
                    <a:lstStyle/>
                    <a:p>
                      <a:r>
                        <a:rPr lang="cs-CZ" sz="2400" dirty="0">
                          <a:latin typeface="Calibri" panose="020F0502020204030204" pitchFamily="34" charset="0"/>
                          <a:cs typeface="Calibri" panose="020F0502020204030204" pitchFamily="34" charset="0"/>
                        </a:rPr>
                        <a:t>PAPP-A</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2.67 U/l</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1.49</a:t>
                      </a:r>
                    </a:p>
                  </a:txBody>
                  <a:tcPr marL="91442" marR="91442" marT="45725" marB="45725"/>
                </a:tc>
                <a:extLst>
                  <a:ext uri="{0D108BD9-81ED-4DB2-BD59-A6C34878D82A}">
                    <a16:rowId xmlns:a16="http://schemas.microsoft.com/office/drawing/2014/main" val="10002"/>
                  </a:ext>
                </a:extLst>
              </a:tr>
              <a:tr h="457253">
                <a:tc>
                  <a:txBody>
                    <a:bodyPr/>
                    <a:lstStyle/>
                    <a:p>
                      <a:r>
                        <a:rPr lang="en-GB" sz="2400" noProof="0" dirty="0">
                          <a:latin typeface="Calibri" panose="020F0502020204030204" pitchFamily="34" charset="0"/>
                          <a:cs typeface="Calibri" panose="020F0502020204030204" pitchFamily="34" charset="0"/>
                        </a:rPr>
                        <a:t>Nuchal translucence</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1.9 mm</a:t>
                      </a:r>
                    </a:p>
                  </a:txBody>
                  <a:tcPr marL="91442" marR="91442" marT="45725" marB="45725" anchor="ctr"/>
                </a:tc>
                <a:tc>
                  <a:txBody>
                    <a:bodyPr/>
                    <a:lstStyle/>
                    <a:p>
                      <a:pPr algn="ctr"/>
                      <a:r>
                        <a:rPr lang="cs-CZ" sz="2400" dirty="0">
                          <a:latin typeface="Calibri" panose="020F0502020204030204" pitchFamily="34" charset="0"/>
                          <a:cs typeface="Calibri" panose="020F0502020204030204" pitchFamily="34" charset="0"/>
                        </a:rPr>
                        <a:t>1.11</a:t>
                      </a:r>
                    </a:p>
                  </a:txBody>
                  <a:tcPr marL="91442" marR="91442" marT="45725" marB="45725" anchor="ctr"/>
                </a:tc>
                <a:extLst>
                  <a:ext uri="{0D108BD9-81ED-4DB2-BD59-A6C34878D82A}">
                    <a16:rowId xmlns:a16="http://schemas.microsoft.com/office/drawing/2014/main" val="10003"/>
                  </a:ext>
                </a:extLst>
              </a:tr>
            </a:tbl>
          </a:graphicData>
        </a:graphic>
      </p:graphicFrame>
      <p:sp>
        <p:nvSpPr>
          <p:cNvPr id="3" name="TextovéPole 2"/>
          <p:cNvSpPr txBox="1"/>
          <p:nvPr/>
        </p:nvSpPr>
        <p:spPr>
          <a:xfrm>
            <a:off x="827088" y="5641975"/>
            <a:ext cx="7273925" cy="523875"/>
          </a:xfrm>
          <a:prstGeom prst="rect">
            <a:avLst/>
          </a:prstGeom>
          <a:noFill/>
        </p:spPr>
        <p:txBody>
          <a:bodyPr>
            <a:spAutoFit/>
          </a:bodyPr>
          <a:lstStyle/>
          <a:p>
            <a:pPr algn="ctr">
              <a:defRPr/>
            </a:pPr>
            <a:r>
              <a:rPr lang="en-GB" sz="2800" b="0" dirty="0">
                <a:latin typeface="Calibri" panose="020F0502020204030204" pitchFamily="34" charset="0"/>
                <a:cs typeface="Calibri" panose="020F0502020204030204" pitchFamily="34" charset="0"/>
              </a:rPr>
              <a:t>Conclusion: </a:t>
            </a:r>
            <a:r>
              <a:rPr lang="en-GB" sz="2800" dirty="0">
                <a:solidFill>
                  <a:schemeClr val="tx2">
                    <a:lumMod val="75000"/>
                  </a:schemeClr>
                </a:solidFill>
                <a:latin typeface="Calibri" panose="020F0502020204030204" pitchFamily="34" charset="0"/>
                <a:cs typeface="Calibri" panose="020F0502020204030204" pitchFamily="34" charset="0"/>
              </a:rPr>
              <a:t>screening negative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294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Case description – 2nd trimester</a:t>
            </a:r>
          </a:p>
        </p:txBody>
      </p:sp>
      <p:sp>
        <p:nvSpPr>
          <p:cNvPr id="4" name="Rectangle 3"/>
          <p:cNvSpPr txBox="1">
            <a:spLocks noChangeArrowheads="1"/>
          </p:cNvSpPr>
          <p:nvPr/>
        </p:nvSpPr>
        <p:spPr bwMode="auto">
          <a:xfrm>
            <a:off x="250825" y="1722438"/>
            <a:ext cx="88217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69888">
              <a:spcBef>
                <a:spcPts val="1200"/>
              </a:spcBef>
              <a:buSzPct val="125000"/>
              <a:defRPr/>
            </a:pPr>
            <a:r>
              <a:rPr lang="en-GB" altLang="cs-CZ" sz="2800" b="0" dirty="0">
                <a:solidFill>
                  <a:schemeClr val="tx1"/>
                </a:solidFill>
                <a:latin typeface="Calibri" panose="020F0502020204030204" pitchFamily="34" charset="0"/>
                <a:cs typeface="Calibri" panose="020F0502020204030204" pitchFamily="34" charset="0"/>
              </a:rPr>
              <a:t>Continued second-trimester screening for congenital developmental defects (week 17 + 3); results were as follows:</a:t>
            </a:r>
          </a:p>
          <a:p>
            <a:pPr marL="452438" indent="-369888">
              <a:spcBef>
                <a:spcPts val="12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452438" indent="-369888">
              <a:spcBef>
                <a:spcPts val="12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452438" indent="-369888">
              <a:spcBef>
                <a:spcPts val="12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82550" indent="0">
              <a:spcBef>
                <a:spcPts val="1200"/>
              </a:spcBef>
              <a:buSzPct val="125000"/>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452438" indent="-369888">
              <a:spcBef>
                <a:spcPts val="1200"/>
              </a:spcBef>
              <a:buSzPct val="125000"/>
              <a:defRPr/>
            </a:pPr>
            <a:r>
              <a:rPr lang="en-GB" altLang="cs-CZ" sz="2800" b="0" dirty="0">
                <a:solidFill>
                  <a:schemeClr val="tx1"/>
                </a:solidFill>
                <a:latin typeface="Calibri" panose="020F0502020204030204" pitchFamily="34" charset="0"/>
                <a:cs typeface="Calibri" panose="020F0502020204030204" pitchFamily="34" charset="0"/>
              </a:rPr>
              <a:t>Integrated risk 1 : 110</a:t>
            </a:r>
          </a:p>
        </p:txBody>
      </p:sp>
      <p:graphicFrame>
        <p:nvGraphicFramePr>
          <p:cNvPr id="7" name="Tabulka 6"/>
          <p:cNvGraphicFramePr>
            <a:graphicFrameLocks noGrp="1"/>
          </p:cNvGraphicFramePr>
          <p:nvPr>
            <p:extLst>
              <p:ext uri="{D42A27DB-BD31-4B8C-83A1-F6EECF244321}">
                <p14:modId xmlns:p14="http://schemas.microsoft.com/office/powerpoint/2010/main" val="937047503"/>
              </p:ext>
            </p:extLst>
          </p:nvPr>
        </p:nvGraphicFramePr>
        <p:xfrm>
          <a:off x="539750" y="3258131"/>
          <a:ext cx="7993064" cy="2043077"/>
        </p:xfrm>
        <a:graphic>
          <a:graphicData uri="http://schemas.openxmlformats.org/drawingml/2006/table">
            <a:tbl>
              <a:tblPr firstRow="1" bandRow="1">
                <a:tableStyleId>{5C22544A-7EE6-4342-B048-85BDC9FD1C3A}</a:tableStyleId>
              </a:tblPr>
              <a:tblGrid>
                <a:gridCol w="3528194">
                  <a:extLst>
                    <a:ext uri="{9D8B030D-6E8A-4147-A177-3AD203B41FA5}">
                      <a16:colId xmlns:a16="http://schemas.microsoft.com/office/drawing/2014/main" val="20000"/>
                    </a:ext>
                  </a:extLst>
                </a:gridCol>
                <a:gridCol w="2232435">
                  <a:extLst>
                    <a:ext uri="{9D8B030D-6E8A-4147-A177-3AD203B41FA5}">
                      <a16:colId xmlns:a16="http://schemas.microsoft.com/office/drawing/2014/main" val="20001"/>
                    </a:ext>
                  </a:extLst>
                </a:gridCol>
                <a:gridCol w="2232435">
                  <a:extLst>
                    <a:ext uri="{9D8B030D-6E8A-4147-A177-3AD203B41FA5}">
                      <a16:colId xmlns:a16="http://schemas.microsoft.com/office/drawing/2014/main" val="20002"/>
                    </a:ext>
                  </a:extLst>
                </a:gridCol>
              </a:tblGrid>
              <a:tr h="565844">
                <a:tc>
                  <a:txBody>
                    <a:bodyPr/>
                    <a:lstStyle/>
                    <a:p>
                      <a:r>
                        <a:rPr lang="en-GB" sz="2400" noProof="0" dirty="0">
                          <a:latin typeface="Calibri" panose="020F0502020204030204" pitchFamily="34" charset="0"/>
                          <a:cs typeface="Calibri" panose="020F0502020204030204" pitchFamily="34" charset="0"/>
                        </a:rPr>
                        <a:t>Parameter</a:t>
                      </a:r>
                    </a:p>
                  </a:txBody>
                  <a:tcPr marL="91442" marR="91442" marT="45725" marB="45725"/>
                </a:tc>
                <a:tc>
                  <a:txBody>
                    <a:bodyPr/>
                    <a:lstStyle/>
                    <a:p>
                      <a:pPr algn="ctr"/>
                      <a:r>
                        <a:rPr lang="en-GB" sz="2400" noProof="0" dirty="0">
                          <a:latin typeface="Calibri" panose="020F0502020204030204" pitchFamily="34" charset="0"/>
                          <a:cs typeface="Calibri" panose="020F0502020204030204" pitchFamily="34" charset="0"/>
                        </a:rPr>
                        <a:t>Concentration</a:t>
                      </a:r>
                    </a:p>
                  </a:txBody>
                  <a:tcPr marL="91442" marR="91442" marT="45725" marB="45725"/>
                </a:tc>
                <a:tc>
                  <a:txBody>
                    <a:bodyPr/>
                    <a:lstStyle/>
                    <a:p>
                      <a:pPr algn="ctr"/>
                      <a:r>
                        <a:rPr lang="cs-CZ" sz="2400" dirty="0" err="1">
                          <a:latin typeface="Calibri" panose="020F0502020204030204" pitchFamily="34" charset="0"/>
                          <a:cs typeface="Calibri" panose="020F0502020204030204" pitchFamily="34" charset="0"/>
                        </a:rPr>
                        <a:t>MoM</a:t>
                      </a:r>
                      <a:endParaRPr lang="cs-CZ" sz="2400" dirty="0">
                        <a:latin typeface="Calibri" panose="020F0502020204030204" pitchFamily="34" charset="0"/>
                        <a:cs typeface="Calibri" panose="020F0502020204030204" pitchFamily="34" charset="0"/>
                      </a:endParaRPr>
                    </a:p>
                  </a:txBody>
                  <a:tcPr marL="91442" marR="91442" marT="45725" marB="45725"/>
                </a:tc>
                <a:extLst>
                  <a:ext uri="{0D108BD9-81ED-4DB2-BD59-A6C34878D82A}">
                    <a16:rowId xmlns:a16="http://schemas.microsoft.com/office/drawing/2014/main" val="10000"/>
                  </a:ext>
                </a:extLst>
              </a:tr>
              <a:tr h="562727">
                <a:tc>
                  <a:txBody>
                    <a:bodyPr/>
                    <a:lstStyle/>
                    <a:p>
                      <a:r>
                        <a:rPr lang="en-GB" sz="2400" noProof="0" dirty="0">
                          <a:latin typeface="Calibri" panose="020F0502020204030204" pitchFamily="34" charset="0"/>
                          <a:cs typeface="Calibri" panose="020F0502020204030204" pitchFamily="34" charset="0"/>
                        </a:rPr>
                        <a:t>Alpha</a:t>
                      </a:r>
                      <a:r>
                        <a:rPr lang="en-GB" sz="2400" baseline="-25000" noProof="0" dirty="0">
                          <a:latin typeface="Calibri" panose="020F0502020204030204" pitchFamily="34" charset="0"/>
                          <a:cs typeface="Calibri" panose="020F0502020204030204" pitchFamily="34" charset="0"/>
                        </a:rPr>
                        <a:t>1</a:t>
                      </a:r>
                      <a:r>
                        <a:rPr lang="en-GB" sz="2400" noProof="0" dirty="0">
                          <a:latin typeface="Calibri" panose="020F0502020204030204" pitchFamily="34" charset="0"/>
                          <a:cs typeface="Calibri" panose="020F0502020204030204" pitchFamily="34" charset="0"/>
                        </a:rPr>
                        <a:t>-fetoprotein (AFP)</a:t>
                      </a:r>
                    </a:p>
                  </a:txBody>
                  <a:tcPr marL="91442" marR="91442" marT="45725" marB="45725"/>
                </a:tc>
                <a:tc>
                  <a:txBody>
                    <a:bodyPr/>
                    <a:lstStyle/>
                    <a:p>
                      <a:pPr algn="ctr"/>
                      <a:r>
                        <a:rPr lang="en-GB" sz="2400" noProof="0" dirty="0">
                          <a:latin typeface="Calibri" panose="020F0502020204030204" pitchFamily="34" charset="0"/>
                          <a:cs typeface="Calibri" panose="020F0502020204030204" pitchFamily="34" charset="0"/>
                        </a:rPr>
                        <a:t>54.45 µg/l</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0.95</a:t>
                      </a:r>
                    </a:p>
                  </a:txBody>
                  <a:tcPr marL="91442" marR="91442" marT="45725" marB="45725"/>
                </a:tc>
                <a:extLst>
                  <a:ext uri="{0D108BD9-81ED-4DB2-BD59-A6C34878D82A}">
                    <a16:rowId xmlns:a16="http://schemas.microsoft.com/office/drawing/2014/main" val="10001"/>
                  </a:ext>
                </a:extLst>
              </a:tr>
              <a:tr h="457253">
                <a:tc>
                  <a:txBody>
                    <a:bodyPr/>
                    <a:lstStyle/>
                    <a:p>
                      <a:r>
                        <a:rPr lang="en-GB" sz="2400" noProof="0" dirty="0" err="1">
                          <a:latin typeface="Calibri" panose="020F0502020204030204" pitchFamily="34" charset="0"/>
                          <a:cs typeface="Calibri" panose="020F0502020204030204" pitchFamily="34" charset="0"/>
                        </a:rPr>
                        <a:t>hCG</a:t>
                      </a:r>
                      <a:endParaRPr lang="en-GB" sz="2400" noProof="0" dirty="0">
                        <a:latin typeface="Calibri" panose="020F0502020204030204" pitchFamily="34" charset="0"/>
                        <a:cs typeface="Calibri" panose="020F0502020204030204" pitchFamily="34" charset="0"/>
                      </a:endParaRPr>
                    </a:p>
                  </a:txBody>
                  <a:tcPr marL="91442" marR="91442" marT="45725" marB="45725"/>
                </a:tc>
                <a:tc>
                  <a:txBody>
                    <a:bodyPr/>
                    <a:lstStyle/>
                    <a:p>
                      <a:pPr algn="ctr"/>
                      <a:r>
                        <a:rPr lang="en-GB" sz="2400" noProof="0" dirty="0">
                          <a:latin typeface="Calibri" panose="020F0502020204030204" pitchFamily="34" charset="0"/>
                          <a:cs typeface="Calibri" panose="020F0502020204030204" pitchFamily="34" charset="0"/>
                        </a:rPr>
                        <a:t>2.67 U/l</a:t>
                      </a:r>
                    </a:p>
                  </a:txBody>
                  <a:tcPr marL="91442" marR="91442" marT="45725" marB="45725"/>
                </a:tc>
                <a:tc>
                  <a:txBody>
                    <a:bodyPr/>
                    <a:lstStyle/>
                    <a:p>
                      <a:pPr algn="ctr"/>
                      <a:r>
                        <a:rPr lang="cs-CZ" sz="2400" dirty="0">
                          <a:latin typeface="Calibri" panose="020F0502020204030204" pitchFamily="34" charset="0"/>
                          <a:cs typeface="Calibri" panose="020F0502020204030204" pitchFamily="34" charset="0"/>
                        </a:rPr>
                        <a:t>1.95</a:t>
                      </a:r>
                    </a:p>
                  </a:txBody>
                  <a:tcPr marL="91442" marR="91442" marT="45725" marB="45725">
                    <a:solidFill>
                      <a:srgbClr val="FF9999"/>
                    </a:solidFill>
                  </a:tcPr>
                </a:tc>
                <a:extLst>
                  <a:ext uri="{0D108BD9-81ED-4DB2-BD59-A6C34878D82A}">
                    <a16:rowId xmlns:a16="http://schemas.microsoft.com/office/drawing/2014/main" val="10002"/>
                  </a:ext>
                </a:extLst>
              </a:tr>
              <a:tr h="457253">
                <a:tc>
                  <a:txBody>
                    <a:bodyPr/>
                    <a:lstStyle/>
                    <a:p>
                      <a:r>
                        <a:rPr lang="en-GB" sz="2400" noProof="0" dirty="0">
                          <a:latin typeface="Calibri" panose="020F0502020204030204" pitchFamily="34" charset="0"/>
                          <a:cs typeface="Calibri" panose="020F0502020204030204" pitchFamily="34" charset="0"/>
                        </a:rPr>
                        <a:t>Unconjugated </a:t>
                      </a:r>
                      <a:r>
                        <a:rPr lang="en-GB" sz="2400" noProof="0" dirty="0" err="1">
                          <a:latin typeface="Calibri" panose="020F0502020204030204" pitchFamily="34" charset="0"/>
                          <a:cs typeface="Calibri" panose="020F0502020204030204" pitchFamily="34" charset="0"/>
                        </a:rPr>
                        <a:t>estriol</a:t>
                      </a:r>
                      <a:r>
                        <a:rPr lang="en-GB" sz="2400" noProof="0" dirty="0">
                          <a:latin typeface="Calibri" panose="020F0502020204030204" pitchFamily="34" charset="0"/>
                          <a:cs typeface="Calibri" panose="020F0502020204030204" pitchFamily="34" charset="0"/>
                        </a:rPr>
                        <a:t> (uE3)</a:t>
                      </a:r>
                    </a:p>
                  </a:txBody>
                  <a:tcPr marL="91442" marR="91442" marT="45725" marB="45725"/>
                </a:tc>
                <a:tc>
                  <a:txBody>
                    <a:bodyPr/>
                    <a:lstStyle/>
                    <a:p>
                      <a:pPr algn="ctr"/>
                      <a:r>
                        <a:rPr lang="en-GB" sz="2400" noProof="0" dirty="0">
                          <a:latin typeface="Calibri" panose="020F0502020204030204" pitchFamily="34" charset="0"/>
                          <a:cs typeface="Calibri" panose="020F0502020204030204" pitchFamily="34" charset="0"/>
                        </a:rPr>
                        <a:t>1.9 mm</a:t>
                      </a:r>
                    </a:p>
                  </a:txBody>
                  <a:tcPr marL="91442" marR="91442" marT="45725" marB="45725" anchor="ctr"/>
                </a:tc>
                <a:tc>
                  <a:txBody>
                    <a:bodyPr/>
                    <a:lstStyle/>
                    <a:p>
                      <a:pPr algn="ctr"/>
                      <a:r>
                        <a:rPr lang="cs-CZ" sz="2400" dirty="0">
                          <a:latin typeface="Calibri" panose="020F0502020204030204" pitchFamily="34" charset="0"/>
                          <a:cs typeface="Calibri" panose="020F0502020204030204" pitchFamily="34" charset="0"/>
                        </a:rPr>
                        <a:t>0.47</a:t>
                      </a:r>
                    </a:p>
                  </a:txBody>
                  <a:tcPr marL="91442" marR="91442" marT="45725" marB="45725" anchor="ctr">
                    <a:solidFill>
                      <a:srgbClr val="FF9999"/>
                    </a:solidFill>
                  </a:tcPr>
                </a:tc>
                <a:extLst>
                  <a:ext uri="{0D108BD9-81ED-4DB2-BD59-A6C34878D82A}">
                    <a16:rowId xmlns:a16="http://schemas.microsoft.com/office/drawing/2014/main" val="10003"/>
                  </a:ext>
                </a:extLst>
              </a:tr>
            </a:tbl>
          </a:graphicData>
        </a:graphic>
      </p:graphicFrame>
      <p:sp>
        <p:nvSpPr>
          <p:cNvPr id="8" name="TextovéPole 7"/>
          <p:cNvSpPr txBox="1">
            <a:spLocks noChangeArrowheads="1"/>
          </p:cNvSpPr>
          <p:nvPr/>
        </p:nvSpPr>
        <p:spPr bwMode="auto">
          <a:xfrm>
            <a:off x="979488" y="5661025"/>
            <a:ext cx="727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800" b="0">
                <a:latin typeface="Calibri" panose="020F0502020204030204" pitchFamily="34" charset="0"/>
                <a:cs typeface="Calibri" panose="020F0502020204030204" pitchFamily="34" charset="0"/>
              </a:rPr>
              <a:t>Conclusion: </a:t>
            </a:r>
            <a:r>
              <a:rPr lang="cs-CZ" altLang="cs-CZ" sz="2800">
                <a:solidFill>
                  <a:srgbClr val="C00000"/>
                </a:solidFill>
                <a:latin typeface="Calibri" panose="020F0502020204030204" pitchFamily="34" charset="0"/>
                <a:cs typeface="Calibri" panose="020F0502020204030204" pitchFamily="34" charset="0"/>
              </a:rPr>
              <a:t>screening positive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68313" y="1772816"/>
            <a:ext cx="8496300" cy="4751809"/>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most specific is a significant decrease in haptoglobin concentration (it forms a complex with released haemoglobin, which is taken up by RES cells).</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Lactate dehydrogenase is less specific, but long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persists in the blood (has a long biological half-life).</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AST is also released from erythrocytes, but it is also present in other organs (liver, muscles) and the increase is not as pronounced as in LD, so it is not suitable as an indicator of haemolysis.</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Alpha</a:t>
            </a:r>
            <a:r>
              <a:rPr lang="en-GB" sz="2800" baseline="-25000" noProof="0" dirty="0">
                <a:solidFill>
                  <a:schemeClr val="tx1"/>
                </a:solidFill>
                <a:latin typeface="Calibri" panose="020F0502020204030204" pitchFamily="34" charset="0"/>
                <a:cs typeface="Calibri" panose="020F0502020204030204" pitchFamily="34" charset="0"/>
              </a:rPr>
              <a:t>1</a:t>
            </a:r>
            <a:r>
              <a:rPr lang="en-GB" sz="2800" noProof="0" dirty="0">
                <a:solidFill>
                  <a:schemeClr val="tx1"/>
                </a:solidFill>
                <a:latin typeface="Calibri" panose="020F0502020204030204" pitchFamily="34" charset="0"/>
                <a:cs typeface="Calibri" panose="020F0502020204030204" pitchFamily="34" charset="0"/>
              </a:rPr>
              <a:t>-antitrypsin is a marker of inflammation.</a:t>
            </a:r>
          </a:p>
        </p:txBody>
      </p:sp>
      <p:sp>
        <p:nvSpPr>
          <p:cNvPr id="3" name="TextovéPole 2"/>
          <p:cNvSpPr txBox="1">
            <a:spLocks noChangeArrowheads="1"/>
          </p:cNvSpPr>
          <p:nvPr/>
        </p:nvSpPr>
        <p:spPr bwMode="auto">
          <a:xfrm>
            <a:off x="1979613" y="2708275"/>
            <a:ext cx="4824412"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1200"/>
              </a:spcBef>
            </a:pPr>
            <a:r>
              <a:rPr lang="en-GB" sz="2800" b="0" i="1" noProof="0">
                <a:latin typeface="Calibri" panose="020F0502020204030204" pitchFamily="34" charset="0"/>
                <a:cs typeface="Calibri" panose="020F0502020204030204" pitchFamily="34" charset="0"/>
              </a:rPr>
              <a:t>Finding in our patient:</a:t>
            </a:r>
          </a:p>
          <a:p>
            <a:pPr>
              <a:spcBef>
                <a:spcPts val="1200"/>
              </a:spcBef>
            </a:pPr>
            <a:r>
              <a:rPr lang="en-GB" sz="2800" noProof="0" dirty="0">
                <a:solidFill>
                  <a:srgbClr val="00B0F0"/>
                </a:solidFill>
                <a:latin typeface="Calibri" panose="020F0502020204030204" pitchFamily="34" charset="0"/>
                <a:cs typeface="Calibri" panose="020F0502020204030204" pitchFamily="34" charset="0"/>
              </a:rPr>
              <a:t>Haptoglobin &lt; 0.05 g/l </a:t>
            </a:r>
          </a:p>
          <a:p>
            <a:pPr>
              <a:spcBef>
                <a:spcPts val="1200"/>
              </a:spcBef>
            </a:pPr>
            <a:r>
              <a:rPr lang="en-GB" sz="2800" b="0" noProof="0" dirty="0">
                <a:latin typeface="Calibri" panose="020F0502020204030204" pitchFamily="34" charset="0"/>
                <a:cs typeface="Calibri" panose="020F0502020204030204" pitchFamily="34" charset="0"/>
              </a:rPr>
              <a:t>(ref. values 0.7 – 2.5 g/l)</a:t>
            </a:r>
          </a:p>
          <a:p>
            <a:pPr>
              <a:spcBef>
                <a:spcPts val="1200"/>
              </a:spcBef>
            </a:pPr>
            <a:r>
              <a:rPr lang="en-GB" sz="2800" noProof="0" dirty="0">
                <a:solidFill>
                  <a:schemeClr val="accent2"/>
                </a:solidFill>
                <a:latin typeface="Calibri" panose="020F0502020204030204" pitchFamily="34" charset="0"/>
                <a:cs typeface="Calibri" panose="020F0502020204030204" pitchFamily="34" charset="0"/>
              </a:rPr>
              <a:t>LD 32,47 µkat/l </a:t>
            </a:r>
          </a:p>
          <a:p>
            <a:pPr>
              <a:spcBef>
                <a:spcPts val="1200"/>
              </a:spcBef>
            </a:pPr>
            <a:r>
              <a:rPr lang="en-GB" sz="2800" b="0" noProof="0" dirty="0">
                <a:latin typeface="Calibri" panose="020F0502020204030204" pitchFamily="34" charset="0"/>
                <a:cs typeface="Calibri" panose="020F0502020204030204" pitchFamily="34" charset="0"/>
              </a:rPr>
              <a:t>(ref. values ≤ 2.3 µkat/l)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5059">
                                            <p:txEl>
                                              <p:pRg st="0" end="0"/>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5059">
                                            <p:txEl>
                                              <p:pRg st="1" end="1"/>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5059">
                                            <p:txEl>
                                              <p:pRg st="2" end="2"/>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5059">
                                            <p:txEl>
                                              <p:pRg st="3" end="3"/>
                                            </p:txEl>
                                          </p:spTgt>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397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Next procedure</a:t>
            </a:r>
          </a:p>
        </p:txBody>
      </p:sp>
      <p:sp>
        <p:nvSpPr>
          <p:cNvPr id="4" name="Rectangle 3"/>
          <p:cNvSpPr txBox="1">
            <a:spLocks noChangeArrowheads="1"/>
          </p:cNvSpPr>
          <p:nvPr/>
        </p:nvSpPr>
        <p:spPr bwMode="auto">
          <a:xfrm>
            <a:off x="107950" y="1700213"/>
            <a:ext cx="90360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1200"/>
              </a:spcBef>
              <a:buSzPct val="125000"/>
              <a:defRPr/>
            </a:pPr>
            <a:r>
              <a:rPr lang="en-GB" altLang="cs-CZ" sz="2800" b="0" dirty="0">
                <a:solidFill>
                  <a:schemeClr val="tx1"/>
                </a:solidFill>
                <a:latin typeface="Calibri" panose="020F0502020204030204" pitchFamily="34" charset="0"/>
                <a:cs typeface="Calibri" panose="020F0502020204030204" pitchFamily="34" charset="0"/>
              </a:rPr>
              <a:t>Amniocentesis performed (week 18 + 3)</a:t>
            </a:r>
          </a:p>
          <a:p>
            <a:pPr marL="452438" indent="-338138">
              <a:spcBef>
                <a:spcPts val="1200"/>
              </a:spcBef>
              <a:buSzPct val="125000"/>
              <a:defRPr/>
            </a:pPr>
            <a:r>
              <a:rPr lang="en-GB" altLang="cs-CZ" sz="2800" b="0" dirty="0">
                <a:solidFill>
                  <a:schemeClr val="tx1"/>
                </a:solidFill>
                <a:latin typeface="Calibri" panose="020F0502020204030204" pitchFamily="34" charset="0"/>
                <a:cs typeface="Calibri" panose="020F0502020204030204" pitchFamily="34" charset="0"/>
              </a:rPr>
              <a:t>Foetal karyotype determined</a:t>
            </a:r>
          </a:p>
          <a:p>
            <a:pPr marL="452438" indent="-338138">
              <a:spcBef>
                <a:spcPts val="1200"/>
              </a:spcBef>
              <a:buSzPct val="125000"/>
              <a:defRPr/>
            </a:pPr>
            <a:r>
              <a:rPr lang="en-GB" altLang="cs-CZ" sz="2800" b="0" dirty="0">
                <a:solidFill>
                  <a:schemeClr val="tx1"/>
                </a:solidFill>
                <a:latin typeface="Calibri" panose="020F0502020204030204" pitchFamily="34" charset="0"/>
                <a:cs typeface="Calibri" panose="020F0502020204030204" pitchFamily="34" charset="0"/>
              </a:rPr>
              <a:t>Quantitative fluorescence PCR analysis of 28 markers showed a foetus with </a:t>
            </a:r>
            <a:r>
              <a:rPr lang="en-GB" altLang="cs-CZ" sz="2800" dirty="0">
                <a:solidFill>
                  <a:schemeClr val="tx2">
                    <a:lumMod val="75000"/>
                  </a:schemeClr>
                </a:solidFill>
                <a:latin typeface="Calibri" panose="020F0502020204030204" pitchFamily="34" charset="0"/>
                <a:cs typeface="Calibri" panose="020F0502020204030204" pitchFamily="34" charset="0"/>
              </a:rPr>
              <a:t>trisomy of chromosome 21</a:t>
            </a:r>
            <a:r>
              <a:rPr lang="en-GB" altLang="cs-CZ" sz="2800" b="0" dirty="0">
                <a:solidFill>
                  <a:schemeClr val="tx1"/>
                </a:solidFill>
                <a:latin typeface="Calibri" panose="020F0502020204030204" pitchFamily="34" charset="0"/>
                <a:cs typeface="Calibri" panose="020F0502020204030204" pitchFamily="34" charset="0"/>
              </a:rPr>
              <a:t>, without chromosomal genetic defects in the examined regions of chromosomes 13, 18, X and 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499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Trisomy of chromosome 21</a:t>
            </a:r>
          </a:p>
        </p:txBody>
      </p:sp>
      <p:pic>
        <p:nvPicPr>
          <p:cNvPr id="8499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0"/>
            <a:ext cx="41941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noChangeArrowheads="1"/>
          </p:cNvSpPr>
          <p:nvPr>
            <p:ph type="title"/>
          </p:nvPr>
        </p:nvSpPr>
        <p:spPr bwMode="auto">
          <a:xfrm>
            <a:off x="311150" y="377825"/>
            <a:ext cx="8497888" cy="1179513"/>
          </a:xfrm>
        </p:spPr>
        <p:txBody>
          <a:bodyPr wrap="square" numCol="1" anchorCtr="0" compatLnSpc="1">
            <a:prstTxWarp prst="textNoShape">
              <a:avLst/>
            </a:prstTxWarp>
            <a:normAutofit fontScale="90000"/>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Try to list at least three advantages of </a:t>
            </a:r>
            <a:r>
              <a:rPr lang="cs-CZ" altLang="cs-CZ" sz="3600" b="1" cap="none" dirty="0" err="1">
                <a:solidFill>
                  <a:schemeClr val="tx1"/>
                </a:solidFill>
                <a:latin typeface="Calibri Light" panose="020F0302020204030204" pitchFamily="34" charset="0"/>
                <a:cs typeface="Calibri Light" panose="020F0302020204030204" pitchFamily="34" charset="0"/>
              </a:rPr>
              <a:t>screening </a:t>
            </a:r>
            <a:r>
              <a:rPr lang="cs-CZ" altLang="cs-CZ" sz="3600" b="1" cap="none" dirty="0">
                <a:solidFill>
                  <a:schemeClr val="tx1"/>
                </a:solidFill>
                <a:latin typeface="Calibri Light" panose="020F0302020204030204" pitchFamily="34" charset="0"/>
                <a:cs typeface="Calibri Light" panose="020F0302020204030204" pitchFamily="34" charset="0"/>
              </a:rPr>
              <a:t>with cffDNA testing </a:t>
            </a:r>
          </a:p>
        </p:txBody>
      </p:sp>
      <p:sp>
        <p:nvSpPr>
          <p:cNvPr id="45059" name="TPAnswers"/>
          <p:cNvSpPr>
            <a:spLocks noGrp="1" noChangeArrowheads="1"/>
          </p:cNvSpPr>
          <p:nvPr>
            <p:ph type="body" idx="1"/>
            <p:custDataLst>
              <p:tags r:id="rId2"/>
            </p:custDataLst>
          </p:nvPr>
        </p:nvSpPr>
        <p:spPr>
          <a:xfrm>
            <a:off x="468313" y="1998663"/>
            <a:ext cx="8351837" cy="4321175"/>
          </a:xfrm>
        </p:spPr>
        <p:txBody>
          <a:bodyPr/>
          <a:lstStyle/>
          <a:p>
            <a:pPr marL="628650" indent="-514350">
              <a:spcBef>
                <a:spcPts val="1200"/>
              </a:spcBef>
              <a:buFont typeface="Arial" charset="0"/>
              <a:buAutoNum type="arabicPeriod"/>
              <a:defRPr/>
            </a:pPr>
            <a:r>
              <a:rPr lang="cs-CZ" altLang="cs-CZ" sz="2800" dirty="0">
                <a:solidFill>
                  <a:schemeClr val="tx1"/>
                </a:solidFill>
                <a:latin typeface="Calibri" panose="020F0502020204030204" pitchFamily="34" charset="0"/>
                <a:cs typeface="Calibri" panose="020F0502020204030204" pitchFamily="34" charset="0"/>
              </a:rPr>
              <a:t>Highest sensitivity (99 %)</a:t>
            </a:r>
          </a:p>
          <a:p>
            <a:pPr marL="628650" indent="-514350">
              <a:spcBef>
                <a:spcPts val="1200"/>
              </a:spcBef>
              <a:buFont typeface="Arial" charset="0"/>
              <a:buAutoNum type="arabicPeriod"/>
              <a:defRPr/>
            </a:pPr>
            <a:r>
              <a:rPr lang="cs-CZ" altLang="cs-CZ" sz="2800" dirty="0">
                <a:solidFill>
                  <a:schemeClr val="tx1"/>
                </a:solidFill>
                <a:latin typeface="Calibri" panose="020F0502020204030204" pitchFamily="34" charset="0"/>
                <a:cs typeface="Calibri" panose="020F0502020204030204" pitchFamily="34" charset="0"/>
              </a:rPr>
              <a:t>Lowest false positive rate (0.2 %)</a:t>
            </a:r>
          </a:p>
          <a:p>
            <a:pPr marL="628650" indent="-514350">
              <a:spcBef>
                <a:spcPts val="1200"/>
              </a:spcBef>
              <a:buFont typeface="Arial" charset="0"/>
              <a:buAutoNum type="arabicPeriod"/>
              <a:defRPr/>
            </a:pPr>
            <a:r>
              <a:rPr lang="cs-CZ" altLang="cs-CZ" sz="2800" dirty="0">
                <a:solidFill>
                  <a:schemeClr val="tx1"/>
                </a:solidFill>
                <a:latin typeface="Calibri" panose="020F0502020204030204" pitchFamily="34" charset="0"/>
                <a:cs typeface="Calibri" panose="020F0502020204030204" pitchFamily="34" charset="0"/>
              </a:rPr>
              <a:t>Non-invasive (hence NIPT) – </a:t>
            </a:r>
            <a:r>
              <a:rPr lang="en-GB" altLang="cs-CZ" sz="2800" dirty="0">
                <a:solidFill>
                  <a:schemeClr val="tx1"/>
                </a:solidFill>
                <a:latin typeface="Calibri" panose="020F0502020204030204" pitchFamily="34" charset="0"/>
                <a:cs typeface="Calibri" panose="020F0502020204030204" pitchFamily="34" charset="0"/>
              </a:rPr>
              <a:t>amniocentesis only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in case of a positive result</a:t>
            </a:r>
          </a:p>
          <a:p>
            <a:pPr marL="628650" indent="-514350">
              <a:spcBef>
                <a:spcPts val="12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The genetic make-up of the foetus is tested directly,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not just the parameter associated with it</a:t>
            </a:r>
          </a:p>
          <a:p>
            <a:pPr marL="628650" indent="-514350">
              <a:spcBef>
                <a:spcPts val="1200"/>
              </a:spcBef>
              <a:buFont typeface="Arial" charset="0"/>
              <a:buAutoNum type="arabicPeriod"/>
              <a:defRPr/>
            </a:pPr>
            <a:r>
              <a:rPr lang="en-GB" altLang="cs-CZ" sz="2800" dirty="0">
                <a:solidFill>
                  <a:schemeClr val="tx1"/>
                </a:solidFill>
                <a:latin typeface="Calibri" panose="020F0502020204030204" pitchFamily="34" charset="0"/>
                <a:cs typeface="Calibri" panose="020F0502020204030204" pitchFamily="34" charset="0"/>
              </a:rPr>
              <a:t>The sex of the foetus can also be determined</a:t>
            </a:r>
          </a:p>
          <a:p>
            <a:pPr marL="114300" indent="0">
              <a:spcBef>
                <a:spcPts val="1200"/>
              </a:spcBef>
              <a:buClr>
                <a:srgbClr val="C00000"/>
              </a:buClr>
              <a:buFont typeface="Arial" panose="020B0604020202020204" pitchFamily="34" charset="0"/>
              <a:buNone/>
              <a:defRPr/>
            </a:pPr>
            <a:r>
              <a:rPr lang="en-GB" altLang="cs-CZ" sz="2800" dirty="0">
                <a:solidFill>
                  <a:srgbClr val="C00000"/>
                </a:solidFill>
                <a:latin typeface="Calibri" panose="020F0502020204030204" pitchFamily="34" charset="0"/>
                <a:cs typeface="Calibri" panose="020F0502020204030204" pitchFamily="34" charset="0"/>
              </a:rPr>
              <a:t>1. </a:t>
            </a:r>
            <a:r>
              <a:rPr lang="en-GB" altLang="cs-CZ" sz="2800" dirty="0">
                <a:solidFill>
                  <a:schemeClr val="tx1"/>
                </a:solidFill>
                <a:latin typeface="Calibri" panose="020F0502020204030204" pitchFamily="34" charset="0"/>
                <a:cs typeface="Calibri" panose="020F0502020204030204" pitchFamily="34" charset="0"/>
              </a:rPr>
              <a:t>Only one disadvantage – high price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 </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en-GB" sz="2800" b="1" dirty="0" err="1">
                <a:latin typeface="Calibri Light" panose="020F0302020204030204" pitchFamily="34" charset="0"/>
                <a:cs typeface="Calibri Light" panose="020F0302020204030204" pitchFamily="34" charset="0"/>
              </a:rPr>
              <a:t>Hyposideraemic</a:t>
            </a:r>
            <a:r>
              <a:rPr lang="en-GB" sz="2800" b="1" dirty="0">
                <a:latin typeface="Calibri Light" panose="020F0302020204030204" pitchFamily="34" charset="0"/>
                <a:cs typeface="Calibri Light" panose="020F0302020204030204" pitchFamily="34" charset="0"/>
              </a:rPr>
              <a:t> anaemia</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9113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4" name="Rectangle 3"/>
          <p:cNvSpPr txBox="1">
            <a:spLocks noChangeArrowheads="1"/>
          </p:cNvSpPr>
          <p:nvPr/>
        </p:nvSpPr>
        <p:spPr bwMode="auto">
          <a:xfrm>
            <a:off x="468313" y="1844824"/>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47675" indent="-333375">
              <a:spcBef>
                <a:spcPts val="1200"/>
              </a:spcBef>
            </a:pPr>
            <a:r>
              <a:rPr lang="en-GB" altLang="cs-CZ" sz="2800" b="0" dirty="0">
                <a:solidFill>
                  <a:schemeClr val="tx1"/>
                </a:solidFill>
                <a:latin typeface="Calibri" panose="020F0502020204030204" pitchFamily="34" charset="0"/>
                <a:cs typeface="Calibri" panose="020F0502020204030204" pitchFamily="34" charset="0"/>
              </a:rPr>
              <a:t>Boy, age 3 years 3 months</a:t>
            </a:r>
          </a:p>
          <a:p>
            <a:pPr marL="447675" indent="-333375">
              <a:spcBef>
                <a:spcPts val="1200"/>
              </a:spcBef>
            </a:pPr>
            <a:r>
              <a:rPr lang="en-GB" altLang="cs-CZ" sz="2800" b="0" dirty="0">
                <a:solidFill>
                  <a:schemeClr val="tx1"/>
                </a:solidFill>
                <a:latin typeface="Calibri" panose="020F0502020204030204" pitchFamily="34" charset="0"/>
                <a:cs typeface="Calibri" panose="020F0502020204030204" pitchFamily="34" charset="0"/>
              </a:rPr>
              <a:t>Birth and further development normal</a:t>
            </a:r>
          </a:p>
          <a:p>
            <a:pPr marL="447675" indent="-333375">
              <a:spcBef>
                <a:spcPts val="1200"/>
              </a:spcBef>
            </a:pPr>
            <a:r>
              <a:rPr lang="en-GB" altLang="cs-CZ" sz="2800" b="0" dirty="0">
                <a:solidFill>
                  <a:schemeClr val="tx1"/>
                </a:solidFill>
                <a:latin typeface="Calibri" panose="020F0502020204030204" pitchFamily="34" charset="0"/>
                <a:cs typeface="Calibri" panose="020F0502020204030204" pitchFamily="34" charset="0"/>
              </a:rPr>
              <a:t>Accidentally found severe anaemia during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a preventive check-up with a paediatrician</a:t>
            </a:r>
          </a:p>
          <a:p>
            <a:pPr marL="447675" indent="-333375">
              <a:spcBef>
                <a:spcPts val="1200"/>
              </a:spcBef>
            </a:pPr>
            <a:r>
              <a:rPr lang="en-GB" altLang="cs-CZ" sz="2800" b="0" dirty="0">
                <a:solidFill>
                  <a:schemeClr val="tx1"/>
                </a:solidFill>
                <a:latin typeface="Calibri" panose="020F0502020204030204" pitchFamily="34" charset="0"/>
                <a:cs typeface="Calibri" panose="020F0502020204030204" pitchFamily="34" charset="0"/>
              </a:rPr>
              <a:t>In retrospect, the mother reports that the child is sometimes a little tired in the afternoon, the boy has always been paler; he eats normally, including meat</a:t>
            </a:r>
          </a:p>
          <a:p>
            <a:pPr marL="447675" indent="-333375">
              <a:spcBef>
                <a:spcPts val="1200"/>
              </a:spcBef>
            </a:pPr>
            <a:r>
              <a:rPr lang="en-GB" altLang="cs-CZ" sz="2800" b="0" dirty="0">
                <a:solidFill>
                  <a:schemeClr val="tx1"/>
                </a:solidFill>
                <a:latin typeface="Calibri" panose="020F0502020204030204" pitchFamily="34" charset="0"/>
                <a:cs typeface="Calibri" panose="020F0502020204030204" pitchFamily="34" charset="0"/>
              </a:rPr>
              <a:t>Objective findings normal except for signs of anaemia on mucous membranes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en-GB" altLang="cs-CZ" sz="4400" b="1" cap="none" dirty="0">
                <a:solidFill>
                  <a:schemeClr val="tx1"/>
                </a:solidFill>
                <a:latin typeface="Calibri Light" panose="020F0302020204030204" pitchFamily="34" charset="0"/>
                <a:cs typeface="Calibri Light" panose="020F0302020204030204" pitchFamily="34" charset="0"/>
              </a:rPr>
              <a:t>Laboratory tests – red blood count</a:t>
            </a:r>
          </a:p>
        </p:txBody>
      </p:sp>
      <p:graphicFrame>
        <p:nvGraphicFramePr>
          <p:cNvPr id="7" name="Tabulka 6"/>
          <p:cNvGraphicFramePr>
            <a:graphicFrameLocks noGrp="1"/>
          </p:cNvGraphicFramePr>
          <p:nvPr>
            <p:extLst>
              <p:ext uri="{D42A27DB-BD31-4B8C-83A1-F6EECF244321}">
                <p14:modId xmlns:p14="http://schemas.microsoft.com/office/powerpoint/2010/main" val="938253731"/>
              </p:ext>
            </p:extLst>
          </p:nvPr>
        </p:nvGraphicFramePr>
        <p:xfrm>
          <a:off x="1476375" y="2205038"/>
          <a:ext cx="6335713" cy="3255960"/>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4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29" marB="45729"/>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9" marB="45729"/>
                </a:tc>
                <a:extLst>
                  <a:ext uri="{0D108BD9-81ED-4DB2-BD59-A6C34878D82A}">
                    <a16:rowId xmlns:a16="http://schemas.microsoft.com/office/drawing/2014/main" val="10000"/>
                  </a:ext>
                </a:extLst>
              </a:tr>
              <a:tr h="466456">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29" marB="4572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4.50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29" marB="45729">
                    <a:solidFill>
                      <a:srgbClr val="D0D8E8"/>
                    </a:solidFill>
                  </a:tcPr>
                </a:tc>
                <a:tc>
                  <a:txBody>
                    <a:bodyPr/>
                    <a:lstStyle/>
                    <a:p>
                      <a:pPr algn="ctr"/>
                      <a:r>
                        <a:rPr lang="cs-CZ" sz="2400">
                          <a:latin typeface="Calibri" panose="020F0502020204030204" pitchFamily="34" charset="0"/>
                          <a:cs typeface="Calibri" panose="020F0502020204030204" pitchFamily="34" charset="0"/>
                        </a:rPr>
                        <a:t>l</a:t>
                      </a:r>
                      <a:r>
                        <a:rPr lang="cs-CZ" sz="2400" baseline="3000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29" marB="45729">
                    <a:solidFill>
                      <a:srgbClr val="D0D8E8"/>
                    </a:solidFill>
                  </a:tcPr>
                </a:tc>
                <a:extLst>
                  <a:ext uri="{0D108BD9-81ED-4DB2-BD59-A6C34878D82A}">
                    <a16:rowId xmlns:a16="http://schemas.microsoft.com/office/drawing/2014/main" val="10001"/>
                  </a:ext>
                </a:extLst>
              </a:tr>
              <a:tr h="466456">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58.0</a:t>
                      </a:r>
                    </a:p>
                  </a:txBody>
                  <a:tcPr marL="91437" marR="91437" marT="45729" marB="45729">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29" marB="45729"/>
                </a:tc>
                <a:extLst>
                  <a:ext uri="{0D108BD9-81ED-4DB2-BD59-A6C34878D82A}">
                    <a16:rowId xmlns:a16="http://schemas.microsoft.com/office/drawing/2014/main" val="10002"/>
                  </a:ext>
                </a:extLst>
              </a:tr>
              <a:tr h="466456">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0.221</a:t>
                      </a:r>
                    </a:p>
                  </a:txBody>
                  <a:tcPr marL="91437" marR="91437" marT="45729" marB="45729">
                    <a:solidFill>
                      <a:srgbClr val="00B0F0"/>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3"/>
                  </a:ext>
                </a:extLst>
              </a:tr>
              <a:tr h="457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49.1</a:t>
                      </a:r>
                    </a:p>
                  </a:txBody>
                  <a:tcPr marL="91437" marR="91437" marT="45729" marB="45729">
                    <a:solidFill>
                      <a:srgbClr val="00B0F0"/>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4"/>
                  </a:ext>
                </a:extLst>
              </a:tr>
              <a:tr h="466456">
                <a:tc>
                  <a:txBody>
                    <a:bodyPr/>
                    <a:lstStyle/>
                    <a:p>
                      <a:r>
                        <a:rPr lang="cs-CZ" sz="2400" dirty="0" err="1">
                          <a:latin typeface="Calibri" panose="020F0502020204030204" pitchFamily="34" charset="0"/>
                          <a:cs typeface="Calibri" panose="020F0502020204030204" pitchFamily="34" charset="0"/>
                        </a:rPr>
                        <a:t>Hb ery</a:t>
                      </a:r>
                      <a:endParaRPr lang="cs-CZ" sz="2400" dirty="0">
                        <a:latin typeface="Calibri" panose="020F0502020204030204" pitchFamily="34" charset="0"/>
                        <a:cs typeface="Calibri" panose="020F0502020204030204" pitchFamily="34" charset="0"/>
                      </a:endParaRP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12.9</a:t>
                      </a:r>
                    </a:p>
                  </a:txBody>
                  <a:tcPr marL="91437" marR="91437" marT="45729" marB="45729">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pg</a:t>
                      </a: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5"/>
                  </a:ext>
                </a:extLst>
              </a:tr>
              <a:tr h="466456">
                <a:tc>
                  <a:txBody>
                    <a:bodyPr/>
                    <a:lstStyle/>
                    <a:p>
                      <a:r>
                        <a:rPr lang="cs-CZ" sz="2400" dirty="0" err="1">
                          <a:latin typeface="Calibri" panose="020F0502020204030204" pitchFamily="34" charset="0"/>
                          <a:cs typeface="Calibri" panose="020F0502020204030204" pitchFamily="34" charset="0"/>
                        </a:rPr>
                        <a:t>Hb conc</a:t>
                      </a:r>
                      <a:r>
                        <a:rPr lang="cs-CZ" sz="2400" dirty="0">
                          <a:latin typeface="Calibri" panose="020F0502020204030204" pitchFamily="34" charset="0"/>
                          <a:cs typeface="Calibri" panose="020F0502020204030204" pitchFamily="34" charset="0"/>
                        </a:rPr>
                        <a:t>.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262</a:t>
                      </a:r>
                    </a:p>
                  </a:txBody>
                  <a:tcPr marL="91437" marR="91437" marT="45729" marB="45729">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29" marB="45729"/>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altLang="cs-CZ" sz="4000" b="1" cap="none" dirty="0">
                <a:solidFill>
                  <a:schemeClr val="tx1"/>
                </a:solidFill>
                <a:latin typeface="Calibri Light" panose="020F0302020204030204" pitchFamily="34" charset="0"/>
                <a:cs typeface="Calibri Light" panose="020F0302020204030204" pitchFamily="34" charset="0"/>
              </a:rPr>
              <a:t>Laboratory tests – indicators of iron metabolism</a:t>
            </a:r>
          </a:p>
        </p:txBody>
      </p:sp>
      <p:graphicFrame>
        <p:nvGraphicFramePr>
          <p:cNvPr id="7" name="Tabulka 6"/>
          <p:cNvGraphicFramePr>
            <a:graphicFrameLocks noGrp="1"/>
          </p:cNvGraphicFramePr>
          <p:nvPr>
            <p:extLst>
              <p:ext uri="{D42A27DB-BD31-4B8C-83A1-F6EECF244321}">
                <p14:modId xmlns:p14="http://schemas.microsoft.com/office/powerpoint/2010/main" val="3120074637"/>
              </p:ext>
            </p:extLst>
          </p:nvPr>
        </p:nvGraphicFramePr>
        <p:xfrm>
          <a:off x="755650" y="2276475"/>
          <a:ext cx="7632700" cy="3205164"/>
        </p:xfrm>
        <a:graphic>
          <a:graphicData uri="http://schemas.openxmlformats.org/drawingml/2006/table">
            <a:tbl>
              <a:tblPr firstRow="1" bandRow="1">
                <a:tableStyleId>{5C22544A-7EE6-4342-B048-85BDC9FD1C3A}</a:tableStyleId>
              </a:tblPr>
              <a:tblGrid>
                <a:gridCol w="3024278">
                  <a:extLst>
                    <a:ext uri="{9D8B030D-6E8A-4147-A177-3AD203B41FA5}">
                      <a16:colId xmlns:a16="http://schemas.microsoft.com/office/drawing/2014/main" val="20000"/>
                    </a:ext>
                  </a:extLst>
                </a:gridCol>
                <a:gridCol w="1152106">
                  <a:extLst>
                    <a:ext uri="{9D8B030D-6E8A-4147-A177-3AD203B41FA5}">
                      <a16:colId xmlns:a16="http://schemas.microsoft.com/office/drawing/2014/main" val="20001"/>
                    </a:ext>
                  </a:extLst>
                </a:gridCol>
                <a:gridCol w="1800165">
                  <a:extLst>
                    <a:ext uri="{9D8B030D-6E8A-4147-A177-3AD203B41FA5}">
                      <a16:colId xmlns:a16="http://schemas.microsoft.com/office/drawing/2014/main" val="20002"/>
                    </a:ext>
                  </a:extLst>
                </a:gridCol>
                <a:gridCol w="1656151">
                  <a:extLst>
                    <a:ext uri="{9D8B030D-6E8A-4147-A177-3AD203B41FA5}">
                      <a16:colId xmlns:a16="http://schemas.microsoft.com/office/drawing/2014/main" val="20003"/>
                    </a:ext>
                  </a:extLst>
                </a:gridCol>
              </a:tblGrid>
              <a:tr h="85377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26" marB="45726"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26" marB="457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p>
                      <a:pPr algn="ctr"/>
                      <a:endParaRPr lang="cs-CZ" sz="2400" dirty="0">
                        <a:latin typeface="Calibri" panose="020F0502020204030204" pitchFamily="34" charset="0"/>
                        <a:cs typeface="Calibri" panose="020F0502020204030204" pitchFamily="34" charset="0"/>
                      </a:endParaRPr>
                    </a:p>
                  </a:txBody>
                  <a:tcPr marL="91449" marR="91449" marT="45726" marB="45726" anchor="ctr"/>
                </a:tc>
                <a:extLst>
                  <a:ext uri="{0D108BD9-81ED-4DB2-BD59-A6C34878D82A}">
                    <a16:rowId xmlns:a16="http://schemas.microsoft.com/office/drawing/2014/main" val="10000"/>
                  </a:ext>
                </a:extLst>
              </a:tr>
              <a:tr h="475884">
                <a:tc>
                  <a:txBody>
                    <a:bodyPr/>
                    <a:lstStyle/>
                    <a:p>
                      <a:r>
                        <a:rPr lang="cs-CZ" sz="2400" dirty="0">
                          <a:latin typeface="Calibri" panose="020F0502020204030204" pitchFamily="34" charset="0"/>
                          <a:cs typeface="Calibri" panose="020F0502020204030204" pitchFamily="34" charset="0"/>
                        </a:rPr>
                        <a:t>Iron</a:t>
                      </a:r>
                      <a:endParaRPr lang="cs-CZ" sz="2400" baseline="-25000" dirty="0">
                        <a:latin typeface="Calibri" panose="020F0502020204030204" pitchFamily="34" charset="0"/>
                        <a:cs typeface="Calibri" panose="020F0502020204030204" pitchFamily="34" charset="0"/>
                      </a:endParaRP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&lt; 2.0</a:t>
                      </a:r>
                    </a:p>
                  </a:txBody>
                  <a:tcPr marL="91449" marR="91449" marT="45726" marB="45726">
                    <a:solidFill>
                      <a:srgbClr val="00B0F0"/>
                    </a:solidFill>
                  </a:tcPr>
                </a:tc>
                <a:tc>
                  <a:txBody>
                    <a:bodyPr/>
                    <a:lstStyle/>
                    <a:p>
                      <a:pPr algn="ctr"/>
                      <a:r>
                        <a:rPr lang="cs-CZ" sz="2400" dirty="0">
                          <a:latin typeface="Calibri" panose="020F0502020204030204" pitchFamily="34" charset="0"/>
                          <a:cs typeface="Calibri" panose="020F0502020204030204" pitchFamily="34" charset="0"/>
                        </a:rPr>
                        <a:t>4 – 19 </a:t>
                      </a: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26" marB="45726">
                    <a:solidFill>
                      <a:srgbClr val="D0D8E8"/>
                    </a:solidFill>
                  </a:tcPr>
                </a:tc>
                <a:extLst>
                  <a:ext uri="{0D108BD9-81ED-4DB2-BD59-A6C34878D82A}">
                    <a16:rowId xmlns:a16="http://schemas.microsoft.com/office/drawing/2014/main" val="10001"/>
                  </a:ext>
                </a:extLst>
              </a:tr>
              <a:tr h="475884">
                <a:tc>
                  <a:txBody>
                    <a:bodyPr/>
                    <a:lstStyle/>
                    <a:p>
                      <a:r>
                        <a:rPr lang="en-GB" sz="2400" noProof="0" dirty="0">
                          <a:latin typeface="Calibri" panose="020F0502020204030204" pitchFamily="34" charset="0"/>
                          <a:cs typeface="Calibri" panose="020F0502020204030204" pitchFamily="34" charset="0"/>
                        </a:rPr>
                        <a:t>Transferrin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4.14</a:t>
                      </a:r>
                    </a:p>
                  </a:txBody>
                  <a:tcPr marL="91449" marR="91449" marT="45726" marB="45726">
                    <a:solidFill>
                      <a:srgbClr val="FF9999">
                        <a:alpha val="25000"/>
                      </a:srgbClr>
                    </a:solidFill>
                  </a:tcPr>
                </a:tc>
                <a:tc>
                  <a:txBody>
                    <a:bodyPr/>
                    <a:lstStyle/>
                    <a:p>
                      <a:pPr algn="ctr"/>
                      <a:r>
                        <a:rPr lang="cs-CZ" sz="2400" dirty="0">
                          <a:latin typeface="Calibri" panose="020F0502020204030204" pitchFamily="34" charset="0"/>
                          <a:cs typeface="Calibri" panose="020F0502020204030204" pitchFamily="34" charset="0"/>
                        </a:rPr>
                        <a:t>1.5 – 3.3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g/l</a:t>
                      </a:r>
                    </a:p>
                  </a:txBody>
                  <a:tcPr marL="91449" marR="91449" marT="45726" marB="45726"/>
                </a:tc>
                <a:extLst>
                  <a:ext uri="{0D108BD9-81ED-4DB2-BD59-A6C34878D82A}">
                    <a16:rowId xmlns:a16="http://schemas.microsoft.com/office/drawing/2014/main" val="10002"/>
                  </a:ext>
                </a:extLst>
              </a:tr>
              <a:tr h="457212">
                <a:tc>
                  <a:txBody>
                    <a:bodyPr/>
                    <a:lstStyle/>
                    <a:p>
                      <a:r>
                        <a:rPr lang="cs-CZ" sz="2400" dirty="0">
                          <a:latin typeface="Calibri" panose="020F0502020204030204" pitchFamily="34" charset="0"/>
                          <a:cs typeface="Calibri" panose="020F0502020204030204" pitchFamily="34" charset="0"/>
                        </a:rPr>
                        <a:t>Transferrin saturation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&lt; 1.9</a:t>
                      </a:r>
                    </a:p>
                  </a:txBody>
                  <a:tcPr marL="91449" marR="91449" marT="45726" marB="45726">
                    <a:solidFill>
                      <a:srgbClr val="00B0F0"/>
                    </a:solidFill>
                  </a:tcPr>
                </a:tc>
                <a:tc>
                  <a:txBody>
                    <a:bodyPr/>
                    <a:lstStyle/>
                    <a:p>
                      <a:pPr algn="ctr"/>
                      <a:r>
                        <a:rPr lang="cs-CZ" sz="2400" dirty="0">
                          <a:latin typeface="Calibri" panose="020F0502020204030204" pitchFamily="34" charset="0"/>
                          <a:cs typeface="Calibri" panose="020F0502020204030204" pitchFamily="34" charset="0"/>
                        </a:rPr>
                        <a:t>20.0 – 50.0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a:t>
                      </a:r>
                    </a:p>
                  </a:txBody>
                  <a:tcPr marL="91449" marR="91449" marT="45726" marB="45726"/>
                </a:tc>
                <a:extLst>
                  <a:ext uri="{0D108BD9-81ED-4DB2-BD59-A6C34878D82A}">
                    <a16:rowId xmlns:a16="http://schemas.microsoft.com/office/drawing/2014/main" val="10003"/>
                  </a:ext>
                </a:extLst>
              </a:tr>
              <a:tr h="46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Ferritin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10</a:t>
                      </a:r>
                    </a:p>
                  </a:txBody>
                  <a:tcPr marL="91449" marR="91449" marT="45726" marB="45726">
                    <a:solidFill>
                      <a:srgbClr val="00B0F0"/>
                    </a:solidFill>
                  </a:tcPr>
                </a:tc>
                <a:tc>
                  <a:txBody>
                    <a:bodyPr/>
                    <a:lstStyle/>
                    <a:p>
                      <a:pPr algn="ctr"/>
                      <a:r>
                        <a:rPr lang="cs-CZ" sz="2400" dirty="0">
                          <a:latin typeface="Calibri" panose="020F0502020204030204" pitchFamily="34" charset="0"/>
                          <a:cs typeface="Calibri" panose="020F0502020204030204" pitchFamily="34" charset="0"/>
                        </a:rPr>
                        <a:t>30 – 233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µg/l</a:t>
                      </a:r>
                    </a:p>
                  </a:txBody>
                  <a:tcPr marL="91449" marR="91449" marT="45726" marB="45726"/>
                </a:tc>
                <a:extLst>
                  <a:ext uri="{0D108BD9-81ED-4DB2-BD59-A6C34878D82A}">
                    <a16:rowId xmlns:a16="http://schemas.microsoft.com/office/drawing/2014/main" val="10004"/>
                  </a:ext>
                </a:extLst>
              </a:tr>
              <a:tr h="475884">
                <a:tc>
                  <a:txBody>
                    <a:bodyPr/>
                    <a:lstStyle/>
                    <a:p>
                      <a:r>
                        <a:rPr lang="cs-CZ" sz="2400" dirty="0" err="1">
                          <a:latin typeface="Calibri" panose="020F0502020204030204" pitchFamily="34" charset="0"/>
                          <a:cs typeface="Calibri" panose="020F0502020204030204" pitchFamily="34" charset="0"/>
                        </a:rPr>
                        <a:t>sTfR</a:t>
                      </a:r>
                      <a:endParaRPr lang="cs-CZ" sz="2400" dirty="0">
                        <a:latin typeface="Calibri" panose="020F0502020204030204" pitchFamily="34" charset="0"/>
                        <a:cs typeface="Calibri" panose="020F0502020204030204" pitchFamily="34" charset="0"/>
                      </a:endParaRP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60.8</a:t>
                      </a:r>
                    </a:p>
                  </a:txBody>
                  <a:tcPr marL="91449" marR="91449" marT="45726" marB="45726">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2.6 – 6.2 </a:t>
                      </a:r>
                    </a:p>
                  </a:txBody>
                  <a:tcPr marL="91449" marR="91449"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µg/l</a:t>
                      </a:r>
                    </a:p>
                  </a:txBody>
                  <a:tcPr marL="91449" marR="91449" marT="45726" marB="45726"/>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94211" name="Rectangle 2"/>
          <p:cNvSpPr>
            <a:spLocks noGrp="1" noChangeArrowheads="1"/>
          </p:cNvSpPr>
          <p:nvPr>
            <p:ph type="title"/>
          </p:nvPr>
        </p:nvSpPr>
        <p:spPr bwMode="auto">
          <a:xfrm>
            <a:off x="323528" y="438150"/>
            <a:ext cx="8496944" cy="1039813"/>
          </a:xfrm>
        </p:spPr>
        <p:txBody>
          <a:bodyPr wrap="square" numCol="1" anchorCtr="0" compatLnSpc="1">
            <a:prstTxWarp prst="textNoShape">
              <a:avLst/>
            </a:prstTxWarp>
            <a:noAutofit/>
          </a:bodyPr>
          <a:lstStyle/>
          <a:p>
            <a:r>
              <a:rPr lang="en-GB" altLang="cs-CZ" sz="4200" b="1" cap="none" dirty="0">
                <a:solidFill>
                  <a:schemeClr val="tx1"/>
                </a:solidFill>
                <a:latin typeface="Calibri Light" panose="020F0302020204030204" pitchFamily="34" charset="0"/>
                <a:cs typeface="Calibri Light" panose="020F0302020204030204" pitchFamily="34" charset="0"/>
              </a:rPr>
              <a:t>Next procedure – search for the cause </a:t>
            </a:r>
          </a:p>
        </p:txBody>
      </p:sp>
      <p:sp>
        <p:nvSpPr>
          <p:cNvPr id="4"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47675" indent="-333375">
              <a:spcBef>
                <a:spcPts val="1600"/>
              </a:spcBef>
              <a:defRPr/>
            </a:pPr>
            <a:r>
              <a:rPr lang="en-GB" sz="2800" b="0" noProof="0" dirty="0">
                <a:solidFill>
                  <a:schemeClr val="tx1"/>
                </a:solidFill>
                <a:latin typeface="Calibri" panose="020F0502020204030204" pitchFamily="34" charset="0"/>
                <a:cs typeface="Calibri" panose="020F0502020204030204" pitchFamily="34" charset="0"/>
              </a:rPr>
              <a:t>Iron losses were not confirmed </a:t>
            </a:r>
          </a:p>
          <a:p>
            <a:pPr marL="447675" indent="-333375">
              <a:spcBef>
                <a:spcPts val="1600"/>
              </a:spcBef>
              <a:defRPr/>
            </a:pPr>
            <a:r>
              <a:rPr lang="en-GB" altLang="cs-CZ" sz="2800" b="0" dirty="0">
                <a:solidFill>
                  <a:schemeClr val="tx1"/>
                </a:solidFill>
                <a:latin typeface="Calibri" panose="020F0502020204030204" pitchFamily="34" charset="0"/>
                <a:cs typeface="Calibri" panose="020F0502020204030204" pitchFamily="34" charset="0"/>
              </a:rPr>
              <a:t>Another possibility is a resorption disorder – an iron resorption curve was performed (5 mg Fe </a:t>
            </a:r>
            <a:r>
              <a:rPr lang="en-GB" altLang="cs-CZ" sz="2800" b="0" i="1" dirty="0" err="1">
                <a:solidFill>
                  <a:schemeClr val="tx1"/>
                </a:solidFill>
                <a:latin typeface="Calibri" panose="020F0502020204030204" pitchFamily="34" charset="0"/>
                <a:cs typeface="Calibri" panose="020F0502020204030204" pitchFamily="34" charset="0"/>
              </a:rPr>
              <a:t>p.o.</a:t>
            </a:r>
            <a:r>
              <a:rPr lang="en-GB" altLang="cs-CZ" sz="2800" b="0" i="1" dirty="0">
                <a:solidFill>
                  <a:schemeClr val="tx1"/>
                </a:solidFill>
                <a:latin typeface="Calibri" panose="020F0502020204030204" pitchFamily="34" charset="0"/>
                <a:cs typeface="Calibri" panose="020F0502020204030204" pitchFamily="34" charset="0"/>
              </a:rPr>
              <a:t> </a:t>
            </a:r>
            <a:r>
              <a:rPr lang="en-GB" altLang="cs-CZ" sz="2800" b="0" dirty="0">
                <a:solidFill>
                  <a:schemeClr val="tx1"/>
                </a:solidFill>
                <a:latin typeface="Calibri" panose="020F0502020204030204" pitchFamily="34" charset="0"/>
                <a:cs typeface="Calibri" panose="020F0502020204030204" pitchFamily="34" charset="0"/>
              </a:rPr>
              <a:t>as </a:t>
            </a:r>
            <a:r>
              <a:rPr lang="en-GB" altLang="cs-CZ" sz="2800" b="0" dirty="0" err="1">
                <a:solidFill>
                  <a:schemeClr val="tx1"/>
                </a:solidFill>
                <a:latin typeface="Calibri" panose="020F0502020204030204" pitchFamily="34" charset="0"/>
                <a:cs typeface="Calibri" panose="020F0502020204030204" pitchFamily="34" charset="0"/>
              </a:rPr>
              <a:t>Actiferrin</a:t>
            </a:r>
            <a:r>
              <a:rPr lang="en-GB" altLang="cs-CZ" sz="2800" b="0" dirty="0">
                <a:solidFill>
                  <a:schemeClr val="tx1"/>
                </a:solidFill>
                <a:latin typeface="Calibri" panose="020F0502020204030204" pitchFamily="34" charset="0"/>
                <a:cs typeface="Calibri" panose="020F0502020204030204" pitchFamily="34" charset="0"/>
              </a:rPr>
              <a:t> drops); the serum iron level was:</a:t>
            </a:r>
          </a:p>
          <a:p>
            <a:pPr marL="447675" indent="-333375">
              <a:spcBef>
                <a:spcPts val="16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     after 1 h: </a:t>
            </a:r>
            <a:r>
              <a:rPr lang="en-GB" altLang="cs-CZ" sz="2800" dirty="0">
                <a:solidFill>
                  <a:schemeClr val="accent1">
                    <a:lumMod val="75000"/>
                  </a:schemeClr>
                </a:solidFill>
                <a:latin typeface="Calibri" panose="020F0502020204030204" pitchFamily="34" charset="0"/>
                <a:cs typeface="Calibri" panose="020F0502020204030204" pitchFamily="34" charset="0"/>
              </a:rPr>
              <a:t>30.5 µ</a:t>
            </a:r>
            <a:r>
              <a:rPr lang="en-GB" altLang="cs-CZ" sz="2800" dirty="0" err="1">
                <a:solidFill>
                  <a:schemeClr val="accent1">
                    <a:lumMod val="75000"/>
                  </a:schemeClr>
                </a:solidFill>
                <a:latin typeface="Calibri" panose="020F0502020204030204" pitchFamily="34" charset="0"/>
                <a:cs typeface="Calibri" panose="020F0502020204030204" pitchFamily="34" charset="0"/>
              </a:rPr>
              <a:t>mol</a:t>
            </a:r>
            <a:r>
              <a:rPr lang="en-GB" altLang="cs-CZ" sz="2800" dirty="0">
                <a:solidFill>
                  <a:schemeClr val="accent1">
                    <a:lumMod val="75000"/>
                  </a:schemeClr>
                </a:solidFill>
                <a:latin typeface="Calibri" panose="020F0502020204030204" pitchFamily="34" charset="0"/>
                <a:cs typeface="Calibri" panose="020F0502020204030204" pitchFamily="34" charset="0"/>
              </a:rPr>
              <a:t>/l</a:t>
            </a:r>
            <a:r>
              <a:rPr lang="en-GB" altLang="cs-CZ" sz="2800" b="0" dirty="0">
                <a:solidFill>
                  <a:schemeClr val="tx1"/>
                </a:solidFill>
                <a:latin typeface="Calibri" panose="020F0502020204030204" pitchFamily="34" charset="0"/>
                <a:cs typeface="Calibri" panose="020F0502020204030204" pitchFamily="34" charset="0"/>
              </a:rPr>
              <a:t>; after 2 h: </a:t>
            </a:r>
            <a:r>
              <a:rPr lang="en-GB" altLang="cs-CZ" sz="2800" dirty="0">
                <a:solidFill>
                  <a:schemeClr val="accent1">
                    <a:lumMod val="75000"/>
                  </a:schemeClr>
                </a:solidFill>
                <a:latin typeface="Calibri" panose="020F0502020204030204" pitchFamily="34" charset="0"/>
                <a:cs typeface="Calibri" panose="020F0502020204030204" pitchFamily="34" charset="0"/>
              </a:rPr>
              <a:t>52.5 µ</a:t>
            </a:r>
            <a:r>
              <a:rPr lang="en-GB" altLang="cs-CZ" sz="2800" dirty="0" err="1">
                <a:solidFill>
                  <a:schemeClr val="accent1">
                    <a:lumMod val="75000"/>
                  </a:schemeClr>
                </a:solidFill>
                <a:latin typeface="Calibri" panose="020F0502020204030204" pitchFamily="34" charset="0"/>
                <a:cs typeface="Calibri" panose="020F0502020204030204" pitchFamily="34" charset="0"/>
              </a:rPr>
              <a:t>mol</a:t>
            </a:r>
            <a:r>
              <a:rPr lang="en-GB" altLang="cs-CZ" sz="2800" dirty="0">
                <a:solidFill>
                  <a:schemeClr val="accent1">
                    <a:lumMod val="75000"/>
                  </a:schemeClr>
                </a:solidFill>
                <a:latin typeface="Calibri" panose="020F0502020204030204" pitchFamily="34" charset="0"/>
                <a:cs typeface="Calibri" panose="020F0502020204030204" pitchFamily="34" charset="0"/>
              </a:rPr>
              <a:t>/l</a:t>
            </a:r>
          </a:p>
          <a:p>
            <a:pPr marL="447675" indent="-333375">
              <a:spcBef>
                <a:spcPts val="1600"/>
              </a:spcBef>
              <a:defRPr/>
            </a:pPr>
            <a:r>
              <a:rPr lang="en-GB" altLang="cs-CZ" sz="2800" b="0" dirty="0">
                <a:solidFill>
                  <a:schemeClr val="tx1"/>
                </a:solidFill>
                <a:latin typeface="Calibri" panose="020F0502020204030204" pitchFamily="34" charset="0"/>
                <a:cs typeface="Calibri" panose="020F0502020204030204" pitchFamily="34" charset="0"/>
              </a:rPr>
              <a:t>The cause of iron deficiency was in the diet (mother probably wasn't telling the truth)</a:t>
            </a:r>
          </a:p>
          <a:p>
            <a:pPr marL="447675" indent="-333375">
              <a:spcBef>
                <a:spcPts val="1600"/>
              </a:spcBef>
              <a:defRPr/>
            </a:pPr>
            <a:r>
              <a:rPr lang="en-GB" altLang="cs-CZ" sz="2800" b="0" dirty="0">
                <a:solidFill>
                  <a:schemeClr val="tx1"/>
                </a:solidFill>
                <a:latin typeface="Calibri" panose="020F0502020204030204" pitchFamily="34" charset="0"/>
                <a:cs typeface="Calibri" panose="020F0502020204030204" pitchFamily="34" charset="0"/>
              </a:rPr>
              <a:t>Child treated with iron </a:t>
            </a:r>
            <a:r>
              <a:rPr lang="en-GB" altLang="cs-CZ" sz="2800" b="0" i="1" dirty="0" err="1">
                <a:solidFill>
                  <a:schemeClr val="tx1"/>
                </a:solidFill>
                <a:latin typeface="Calibri" panose="020F0502020204030204" pitchFamily="34" charset="0"/>
                <a:cs typeface="Calibri" panose="020F0502020204030204" pitchFamily="34" charset="0"/>
              </a:rPr>
              <a:t>p.o.</a:t>
            </a:r>
            <a:r>
              <a:rPr lang="en-GB" altLang="cs-CZ" sz="2800" b="0" i="1" dirty="0">
                <a:solidFill>
                  <a:schemeClr val="tx1"/>
                </a:solidFill>
                <a:latin typeface="Calibri" panose="020F0502020204030204" pitchFamily="34" charset="0"/>
                <a:cs typeface="Calibri" panose="020F0502020204030204" pitchFamily="34" charset="0"/>
              </a:rPr>
              <a:t> </a:t>
            </a:r>
            <a:r>
              <a:rPr lang="en-GB" altLang="cs-CZ" sz="2800" b="0" dirty="0">
                <a:solidFill>
                  <a:schemeClr val="tx1"/>
                </a:solidFill>
                <a:latin typeface="Calibri" panose="020F0502020204030204" pitchFamily="34" charset="0"/>
                <a:cs typeface="Calibri" panose="020F0502020204030204" pitchFamily="34" charset="0"/>
              </a:rPr>
              <a:t>(</a:t>
            </a:r>
            <a:r>
              <a:rPr lang="en-GB" altLang="cs-CZ" sz="2800" b="0" dirty="0" err="1">
                <a:solidFill>
                  <a:schemeClr val="tx1"/>
                </a:solidFill>
                <a:latin typeface="Calibri" panose="020F0502020204030204" pitchFamily="34" charset="0"/>
                <a:cs typeface="Calibri" panose="020F0502020204030204" pitchFamily="34" charset="0"/>
              </a:rPr>
              <a:t>Actiferrin</a:t>
            </a:r>
            <a:r>
              <a:rPr lang="en-GB" altLang="cs-CZ" sz="2800" b="0" dirty="0">
                <a:solidFill>
                  <a:schemeClr val="tx1"/>
                </a:solidFill>
                <a:latin typeface="Calibri" panose="020F0502020204030204" pitchFamily="34" charset="0"/>
                <a:cs typeface="Calibri" panose="020F0502020204030204" pitchFamily="34" charset="0"/>
              </a:rPr>
              <a:t> drops) → gradual improvement of blood count indicators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en-GB" altLang="cs-CZ" sz="4400" b="1" cap="none" dirty="0">
                <a:solidFill>
                  <a:schemeClr val="tx1"/>
                </a:solidFill>
                <a:latin typeface="Calibri Light" panose="020F0302020204030204" pitchFamily="34" charset="0"/>
                <a:cs typeface="Calibri Light" panose="020F0302020204030204" pitchFamily="34" charset="0"/>
              </a:rPr>
              <a:t>Laboratory tests – blood count</a:t>
            </a:r>
          </a:p>
        </p:txBody>
      </p:sp>
      <p:graphicFrame>
        <p:nvGraphicFramePr>
          <p:cNvPr id="7" name="Tabulka 6"/>
          <p:cNvGraphicFramePr>
            <a:graphicFrameLocks noGrp="1"/>
          </p:cNvGraphicFramePr>
          <p:nvPr>
            <p:extLst>
              <p:ext uri="{D42A27DB-BD31-4B8C-83A1-F6EECF244321}">
                <p14:modId xmlns:p14="http://schemas.microsoft.com/office/powerpoint/2010/main" val="4153249540"/>
              </p:ext>
            </p:extLst>
          </p:nvPr>
        </p:nvGraphicFramePr>
        <p:xfrm>
          <a:off x="1476375" y="2730649"/>
          <a:ext cx="6335713" cy="3722687"/>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49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37" marR="91437" marT="45732" marB="457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lang="cs-CZ" sz="2400" dirty="0">
                          <a:latin typeface="Calibri" panose="020F0502020204030204" pitchFamily="34" charset="0"/>
                          <a:cs typeface="Calibri" panose="020F0502020204030204" pitchFamily="34" charset="0"/>
                        </a:rPr>
                        <a:t>Results</a:t>
                      </a:r>
                    </a:p>
                  </a:txBody>
                  <a:tcPr marL="91437" marR="91437"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cs-CZ" sz="2400" dirty="0"/>
                    </a:p>
                  </a:txBody>
                  <a:tcPr marL="91437" marR="91437" marT="45729" marB="45729"/>
                </a:tc>
                <a:extLst>
                  <a:ext uri="{0D108BD9-81ED-4DB2-BD59-A6C34878D82A}">
                    <a16:rowId xmlns:a16="http://schemas.microsoft.com/office/drawing/2014/main" val="10000"/>
                  </a:ext>
                </a:extLst>
              </a:tr>
              <a:tr h="466490">
                <a:tc vMerge="1">
                  <a:txBody>
                    <a:bodyPr/>
                    <a:lstStyle/>
                    <a:p>
                      <a:endParaRPr lang="cs-CZ" sz="2400" baseline="-25000" dirty="0"/>
                    </a:p>
                  </a:txBody>
                  <a:tcPr marL="91437" marR="91437" marT="45729" marB="45729">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1. 11.</a:t>
                      </a:r>
                    </a:p>
                  </a:txBody>
                  <a:tcPr marL="91437" marR="91437" marT="45732" marB="45732">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8. 11.</a:t>
                      </a:r>
                    </a:p>
                  </a:txBody>
                  <a:tcPr marL="91437" marR="91437" marT="45732" marB="45732">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466490">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32" marB="45732">
                    <a:lnT w="38100" cap="flat" cmpd="sng" algn="ctr">
                      <a:solidFill>
                        <a:schemeClr val="bg1"/>
                      </a:solidFill>
                      <a:prstDash val="solid"/>
                      <a:round/>
                      <a:headEnd type="none" w="med" len="med"/>
                      <a:tailEnd type="none" w="med" len="med"/>
                    </a:lnT>
                    <a:solidFill>
                      <a:srgbClr val="D0D8E8"/>
                    </a:solidFill>
                  </a:tcPr>
                </a:tc>
                <a:tc>
                  <a:txBody>
                    <a:bodyPr/>
                    <a:lstStyle/>
                    <a:p>
                      <a:pPr algn="ctr"/>
                      <a:r>
                        <a:rPr lang="cs-CZ" sz="2400" dirty="0">
                          <a:latin typeface="Calibri" panose="020F0502020204030204" pitchFamily="34" charset="0"/>
                          <a:cs typeface="Calibri" panose="020F0502020204030204" pitchFamily="34" charset="0"/>
                        </a:rPr>
                        <a:t>4.50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32" marB="45732">
                    <a:lnT w="38100" cap="flat" cmpd="sng" algn="ctr">
                      <a:solidFill>
                        <a:schemeClr val="bg1"/>
                      </a:solidFill>
                      <a:prstDash val="solid"/>
                      <a:round/>
                      <a:headEnd type="none" w="med" len="med"/>
                      <a:tailEnd type="none" w="med" len="med"/>
                    </a:lnT>
                    <a:solidFill>
                      <a:srgbClr val="99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4.85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32" marB="45732">
                    <a:lnT w="38100" cap="flat" cmpd="sng" algn="ctr">
                      <a:solidFill>
                        <a:schemeClr val="bg1"/>
                      </a:solidFill>
                      <a:prstDash val="solid"/>
                      <a:round/>
                      <a:headEnd type="none" w="med" len="med"/>
                      <a:tailEnd type="none" w="med" len="med"/>
                    </a:lnT>
                    <a:solidFill>
                      <a:srgbClr val="D0D8E8"/>
                    </a:solidFill>
                  </a:tcPr>
                </a:tc>
                <a:extLst>
                  <a:ext uri="{0D108BD9-81ED-4DB2-BD59-A6C34878D82A}">
                    <a16:rowId xmlns:a16="http://schemas.microsoft.com/office/drawing/2014/main" val="10002"/>
                  </a:ext>
                </a:extLst>
              </a:tr>
              <a:tr h="466490">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58.0</a:t>
                      </a:r>
                    </a:p>
                  </a:txBody>
                  <a:tcPr marL="91437" marR="91437" marT="45732" marB="4573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73.0</a:t>
                      </a:r>
                    </a:p>
                  </a:txBody>
                  <a:tcPr marL="91437" marR="91437" marT="45732" marB="45732"/>
                </a:tc>
                <a:extLst>
                  <a:ext uri="{0D108BD9-81ED-4DB2-BD59-A6C34878D82A}">
                    <a16:rowId xmlns:a16="http://schemas.microsoft.com/office/drawing/2014/main" val="10003"/>
                  </a:ext>
                </a:extLst>
              </a:tr>
              <a:tr h="466490">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0.221</a:t>
                      </a:r>
                    </a:p>
                  </a:txBody>
                  <a:tcPr marL="91437" marR="91437" marT="45732" marB="4573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0.279</a:t>
                      </a:r>
                    </a:p>
                  </a:txBody>
                  <a:tcPr marL="91437" marR="91437" marT="45732" marB="45732"/>
                </a:tc>
                <a:extLst>
                  <a:ext uri="{0D108BD9-81ED-4DB2-BD59-A6C34878D82A}">
                    <a16:rowId xmlns:a16="http://schemas.microsoft.com/office/drawing/2014/main" val="10004"/>
                  </a:ext>
                </a:extLst>
              </a:tr>
              <a:tr h="45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49.1</a:t>
                      </a:r>
                    </a:p>
                  </a:txBody>
                  <a:tcPr marL="91437" marR="91437" marT="45732" marB="4573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58.0</a:t>
                      </a:r>
                    </a:p>
                  </a:txBody>
                  <a:tcPr marL="91437" marR="91437" marT="45732" marB="45732"/>
                </a:tc>
                <a:extLst>
                  <a:ext uri="{0D108BD9-81ED-4DB2-BD59-A6C34878D82A}">
                    <a16:rowId xmlns:a16="http://schemas.microsoft.com/office/drawing/2014/main" val="10005"/>
                  </a:ext>
                </a:extLst>
              </a:tr>
              <a:tr h="466490">
                <a:tc>
                  <a:txBody>
                    <a:bodyPr/>
                    <a:lstStyle/>
                    <a:p>
                      <a:r>
                        <a:rPr lang="cs-CZ" sz="2400" dirty="0" err="1">
                          <a:latin typeface="Calibri" panose="020F0502020204030204" pitchFamily="34" charset="0"/>
                          <a:cs typeface="Calibri" panose="020F0502020204030204" pitchFamily="34" charset="0"/>
                        </a:rPr>
                        <a:t>Hb ery</a:t>
                      </a:r>
                      <a:endParaRPr lang="cs-CZ" sz="2400" dirty="0">
                        <a:latin typeface="Calibri" panose="020F0502020204030204" pitchFamily="34" charset="0"/>
                        <a:cs typeface="Calibri" panose="020F0502020204030204" pitchFamily="34" charset="0"/>
                      </a:endParaRP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12,9</a:t>
                      </a:r>
                    </a:p>
                  </a:txBody>
                  <a:tcPr marL="91437" marR="91437" marT="45732" marB="45732">
                    <a:solidFill>
                      <a:srgbClr val="99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15.1</a:t>
                      </a:r>
                    </a:p>
                  </a:txBody>
                  <a:tcPr marL="91437" marR="91437" marT="45732" marB="45732"/>
                </a:tc>
                <a:extLst>
                  <a:ext uri="{0D108BD9-81ED-4DB2-BD59-A6C34878D82A}">
                    <a16:rowId xmlns:a16="http://schemas.microsoft.com/office/drawing/2014/main" val="10006"/>
                  </a:ext>
                </a:extLst>
              </a:tr>
              <a:tr h="466490">
                <a:tc>
                  <a:txBody>
                    <a:bodyPr/>
                    <a:lstStyle/>
                    <a:p>
                      <a:r>
                        <a:rPr lang="cs-CZ" sz="2400" dirty="0" err="1">
                          <a:latin typeface="Calibri" panose="020F0502020204030204" pitchFamily="34" charset="0"/>
                          <a:cs typeface="Calibri" panose="020F0502020204030204" pitchFamily="34" charset="0"/>
                        </a:rPr>
                        <a:t>Hb conc</a:t>
                      </a:r>
                      <a:r>
                        <a:rPr lang="cs-CZ" sz="2400" dirty="0">
                          <a:latin typeface="Calibri" panose="020F0502020204030204" pitchFamily="34" charset="0"/>
                          <a:cs typeface="Calibri" panose="020F0502020204030204" pitchFamily="34" charset="0"/>
                        </a:rPr>
                        <a:t>. </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262</a:t>
                      </a:r>
                    </a:p>
                  </a:txBody>
                  <a:tcPr marL="91437" marR="91437" marT="45732" marB="45732">
                    <a:solidFill>
                      <a:srgbClr val="99CC00"/>
                    </a:solidFill>
                  </a:tcPr>
                </a:tc>
                <a:tc>
                  <a:txBody>
                    <a:bodyPr/>
                    <a:lstStyle/>
                    <a:p>
                      <a:pPr algn="ctr"/>
                      <a:r>
                        <a:rPr lang="cs-CZ" sz="2400" dirty="0">
                          <a:latin typeface="Calibri" panose="020F0502020204030204" pitchFamily="34" charset="0"/>
                          <a:cs typeface="Calibri" panose="020F0502020204030204" pitchFamily="34" charset="0"/>
                        </a:rPr>
                        <a:t>263</a:t>
                      </a:r>
                    </a:p>
                  </a:txBody>
                  <a:tcPr marL="91437" marR="91437" marT="45732" marB="45732"/>
                </a:tc>
                <a:extLst>
                  <a:ext uri="{0D108BD9-81ED-4DB2-BD59-A6C34878D82A}">
                    <a16:rowId xmlns:a16="http://schemas.microsoft.com/office/drawing/2014/main" val="10007"/>
                  </a:ext>
                </a:extLst>
              </a:tr>
            </a:tbl>
          </a:graphicData>
        </a:graphic>
      </p:graphicFrame>
      <p:sp>
        <p:nvSpPr>
          <p:cNvPr id="95274" name="TextovéPole 1"/>
          <p:cNvSpPr txBox="1">
            <a:spLocks noChangeArrowheads="1"/>
          </p:cNvSpPr>
          <p:nvPr/>
        </p:nvSpPr>
        <p:spPr bwMode="auto">
          <a:xfrm>
            <a:off x="395288" y="1682825"/>
            <a:ext cx="8424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800" b="0" dirty="0">
                <a:latin typeface="Calibri" panose="020F0502020204030204" pitchFamily="34" charset="0"/>
                <a:cs typeface="Calibri" panose="020F0502020204030204" pitchFamily="34" charset="0"/>
              </a:rPr>
              <a:t>Already after a week of treatment, a tendency </a:t>
            </a:r>
            <a:br>
              <a:rPr lang="en-GB" altLang="cs-CZ" sz="2800" b="0" dirty="0">
                <a:latin typeface="Calibri" panose="020F0502020204030204" pitchFamily="34" charset="0"/>
                <a:cs typeface="Calibri" panose="020F0502020204030204" pitchFamily="34" charset="0"/>
              </a:rPr>
            </a:br>
            <a:r>
              <a:rPr lang="en-GB" altLang="cs-CZ" sz="2800" b="0" dirty="0">
                <a:latin typeface="Calibri" panose="020F0502020204030204" pitchFamily="34" charset="0"/>
                <a:cs typeface="Calibri" panose="020F0502020204030204" pitchFamily="34" charset="0"/>
              </a:rPr>
              <a:t>to improve the blood count can be seen</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fontScale="85000" lnSpcReduction="10000"/>
          </a:bodyPr>
          <a:lstStyle/>
          <a:p>
            <a:pPr>
              <a:buFont typeface="Arial" charset="0"/>
              <a:buNone/>
              <a:defRPr/>
            </a:pPr>
            <a:r>
              <a:rPr lang="en-GB" sz="2800" b="1" dirty="0" err="1">
                <a:latin typeface="Calibri Light" panose="020F0302020204030204" pitchFamily="34" charset="0"/>
                <a:cs typeface="Calibri Light" panose="020F0302020204030204" pitchFamily="34" charset="0"/>
              </a:rPr>
              <a:t>Pseudohyperkalaemia</a:t>
            </a:r>
            <a:r>
              <a:rPr lang="en-GB" sz="2800" b="1" dirty="0">
                <a:latin typeface="Calibri Light" panose="020F0302020204030204" pitchFamily="34" charset="0"/>
                <a:cs typeface="Calibri Light" panose="020F0302020204030204" pitchFamily="34" charset="0"/>
              </a:rPr>
              <a:t> without haemolysis</a:t>
            </a:r>
          </a:p>
        </p:txBody>
      </p:sp>
    </p:spTree>
    <p:extLst>
      <p:ext uri="{BB962C8B-B14F-4D97-AF65-F5344CB8AC3E}">
        <p14:creationId xmlns:p14="http://schemas.microsoft.com/office/powerpoint/2010/main" val="163492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defRPr/>
            </a:pPr>
            <a:r>
              <a:rPr lang="cs-CZ" altLang="cs-CZ" sz="4400" b="1" cap="none" dirty="0">
                <a:solidFill>
                  <a:schemeClr val="tx1"/>
                </a:solidFill>
                <a:latin typeface="Calibri Light" panose="020F0302020204030204" pitchFamily="34" charset="0"/>
                <a:cs typeface="Calibri Light" panose="020F0302020204030204" pitchFamily="34" charset="0"/>
              </a:rPr>
              <a:t>Blood gas examination </a:t>
            </a:r>
            <a:r>
              <a:rPr lang="cs-CZ" altLang="cs-CZ" sz="3200" b="1" cap="none" dirty="0">
                <a:solidFill>
                  <a:schemeClr val="tx1"/>
                </a:solidFill>
                <a:latin typeface="Calibri Light" panose="020F0302020204030204" pitchFamily="34" charset="0"/>
                <a:cs typeface="Calibri Light" panose="020F0302020204030204" pitchFamily="34" charset="0"/>
              </a:rPr>
              <a:t>(capillary blood)</a:t>
            </a:r>
          </a:p>
        </p:txBody>
      </p:sp>
      <p:graphicFrame>
        <p:nvGraphicFramePr>
          <p:cNvPr id="3" name="Tabulka 2"/>
          <p:cNvGraphicFramePr>
            <a:graphicFrameLocks noGrp="1"/>
          </p:cNvGraphicFramePr>
          <p:nvPr>
            <p:extLst>
              <p:ext uri="{D42A27DB-BD31-4B8C-83A1-F6EECF244321}">
                <p14:modId xmlns:p14="http://schemas.microsoft.com/office/powerpoint/2010/main" val="2332611180"/>
              </p:ext>
            </p:extLst>
          </p:nvPr>
        </p:nvGraphicFramePr>
        <p:xfrm>
          <a:off x="755650" y="1758950"/>
          <a:ext cx="4679950" cy="4756149"/>
        </p:xfrm>
        <a:graphic>
          <a:graphicData uri="http://schemas.openxmlformats.org/drawingml/2006/table">
            <a:tbl>
              <a:tblPr firstRow="1" bandRow="1">
                <a:tableStyleId>{5C22544A-7EE6-4342-B048-85BDC9FD1C3A}</a:tableStyleId>
              </a:tblPr>
              <a:tblGrid>
                <a:gridCol w="2879969">
                  <a:extLst>
                    <a:ext uri="{9D8B030D-6E8A-4147-A177-3AD203B41FA5}">
                      <a16:colId xmlns:a16="http://schemas.microsoft.com/office/drawing/2014/main" val="20000"/>
                    </a:ext>
                  </a:extLst>
                </a:gridCol>
                <a:gridCol w="1799981">
                  <a:extLst>
                    <a:ext uri="{9D8B030D-6E8A-4147-A177-3AD203B41FA5}">
                      <a16:colId xmlns:a16="http://schemas.microsoft.com/office/drawing/2014/main" val="20001"/>
                    </a:ext>
                  </a:extLst>
                </a:gridCol>
              </a:tblGrid>
              <a:tr h="610165">
                <a:tc>
                  <a:txBody>
                    <a:bodyPr/>
                    <a:lstStyle/>
                    <a:p>
                      <a:r>
                        <a:rPr lang="cs-CZ" sz="2800" b="0" dirty="0">
                          <a:latin typeface="Calibri" panose="020F0502020204030204" pitchFamily="34" charset="0"/>
                          <a:cs typeface="Calibri" panose="020F0502020204030204" pitchFamily="34" charset="0"/>
                        </a:rPr>
                        <a:t>Parameter</a:t>
                      </a:r>
                    </a:p>
                  </a:txBody>
                  <a:tcPr marL="91429" marR="91429" marT="45728" marB="45728"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Result </a:t>
                      </a:r>
                    </a:p>
                  </a:txBody>
                  <a:tcPr marL="91429" marR="91429" marT="45728" marB="45728" horzOverflow="overflow"/>
                </a:tc>
                <a:extLst>
                  <a:ext uri="{0D108BD9-81ED-4DB2-BD59-A6C34878D82A}">
                    <a16:rowId xmlns:a16="http://schemas.microsoft.com/office/drawing/2014/main" val="10000"/>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7.36</a:t>
                      </a:r>
                    </a:p>
                  </a:txBody>
                  <a:tcPr marL="91429" marR="91429" marT="45728" marB="45728"/>
                </a:tc>
                <a:extLst>
                  <a:ext uri="{0D108BD9-81ED-4DB2-BD59-A6C34878D82A}">
                    <a16:rowId xmlns:a16="http://schemas.microsoft.com/office/drawing/2014/main" val="10001"/>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pCO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4.7</a:t>
                      </a:r>
                    </a:p>
                  </a:txBody>
                  <a:tcPr marL="91429" marR="91429" marT="45728" marB="45728"/>
                </a:tc>
                <a:extLst>
                  <a:ext uri="{0D108BD9-81ED-4DB2-BD59-A6C34878D82A}">
                    <a16:rowId xmlns:a16="http://schemas.microsoft.com/office/drawing/2014/main" val="10002"/>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HCO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3</a:t>
                      </a:r>
                      <a:r>
                        <a:rPr kumimoji="0" lang="cs-CZ" altLang="cs-CZ" sz="28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20.5</a:t>
                      </a:r>
                    </a:p>
                  </a:txBody>
                  <a:tcPr marL="91429" marR="91429" marT="45728" marB="45728"/>
                </a:tc>
                <a:extLst>
                  <a:ext uri="{0D108BD9-81ED-4DB2-BD59-A6C34878D82A}">
                    <a16:rowId xmlns:a16="http://schemas.microsoft.com/office/drawing/2014/main" val="10003"/>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- 3.5</a:t>
                      </a:r>
                    </a:p>
                  </a:txBody>
                  <a:tcPr marL="91429" marR="91429" marT="45728" marB="45728"/>
                </a:tc>
                <a:extLst>
                  <a:ext uri="{0D108BD9-81ED-4DB2-BD59-A6C34878D82A}">
                    <a16:rowId xmlns:a16="http://schemas.microsoft.com/office/drawing/2014/main" val="10004"/>
                  </a:ext>
                </a:extLst>
              </a:tr>
              <a:tr h="51824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kPa</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8.0</a:t>
                      </a:r>
                    </a:p>
                  </a:txBody>
                  <a:tcPr marL="91429" marR="91429" marT="45728" marB="45728"/>
                </a:tc>
                <a:extLst>
                  <a:ext uri="{0D108BD9-81ED-4DB2-BD59-A6C34878D82A}">
                    <a16:rowId xmlns:a16="http://schemas.microsoft.com/office/drawing/2014/main" val="10005"/>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Hb</a:t>
                      </a:r>
                      <a:endPar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endParaRPr>
                    </a:p>
                  </a:txBody>
                  <a:tcPr marL="91429" marR="91429" marT="45728" marB="45728" horzOverflow="overflow">
                    <a:solidFill>
                      <a:srgbClr val="FF9999"/>
                    </a:solidFill>
                  </a:tcPr>
                </a:tc>
                <a:tc>
                  <a:txBody>
                    <a:bodyPr/>
                    <a:lstStyle/>
                    <a:p>
                      <a:pPr algn="ctr"/>
                      <a:r>
                        <a:rPr lang="cs-CZ" sz="2800" b="1" dirty="0">
                          <a:latin typeface="Calibri" panose="020F0502020204030204" pitchFamily="34" charset="0"/>
                          <a:cs typeface="Calibri" panose="020F0502020204030204" pitchFamily="34" charset="0"/>
                        </a:rPr>
                        <a:t>0.94</a:t>
                      </a:r>
                    </a:p>
                  </a:txBody>
                  <a:tcPr marL="91429" marR="91429" marT="45728" marB="45728">
                    <a:solidFill>
                      <a:srgbClr val="FF9999"/>
                    </a:solidFill>
                  </a:tcPr>
                </a:tc>
                <a:extLst>
                  <a:ext uri="{0D108BD9-81ED-4DB2-BD59-A6C34878D82A}">
                    <a16:rowId xmlns:a16="http://schemas.microsoft.com/office/drawing/2014/main" val="10006"/>
                  </a:ext>
                </a:extLst>
              </a:tr>
              <a:tr h="518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SO</a:t>
                      </a:r>
                      <a:r>
                        <a:rPr kumimoji="0" lang="cs-CZ" altLang="cs-CZ" sz="2800" b="0"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2</a:t>
                      </a:r>
                    </a:p>
                  </a:txBody>
                  <a:tcPr marL="91429" marR="91429" marT="45728" marB="45728" horzOverflow="overflow">
                    <a:solidFill>
                      <a:srgbClr val="FF9999"/>
                    </a:solidFill>
                  </a:tcPr>
                </a:tc>
                <a:tc>
                  <a:txBody>
                    <a:bodyPr/>
                    <a:lstStyle/>
                    <a:p>
                      <a:pPr algn="ctr"/>
                      <a:r>
                        <a:rPr lang="cs-CZ" sz="2800" b="1" dirty="0">
                          <a:latin typeface="Calibri" panose="020F0502020204030204" pitchFamily="34" charset="0"/>
                          <a:cs typeface="Calibri" panose="020F0502020204030204" pitchFamily="34" charset="0"/>
                        </a:rPr>
                        <a:t>0.86</a:t>
                      </a:r>
                    </a:p>
                  </a:txBody>
                  <a:tcPr marL="91429" marR="91429" marT="45728" marB="45728">
                    <a:solidFill>
                      <a:srgbClr val="FF9999"/>
                    </a:solidFill>
                  </a:tcPr>
                </a:tc>
                <a:extLst>
                  <a:ext uri="{0D108BD9-81ED-4DB2-BD59-A6C34878D82A}">
                    <a16:rowId xmlns:a16="http://schemas.microsoft.com/office/drawing/2014/main" val="10007"/>
                  </a:ext>
                </a:extLst>
              </a:tr>
              <a:tr h="5182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Lactate (</a:t>
                      </a:r>
                      <a:r>
                        <a:rPr kumimoji="0" lang="cs-CZ" altLang="cs-CZ" sz="28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mmol/l</a:t>
                      </a:r>
                      <a:r>
                        <a:rPr kumimoji="0" lang="cs-CZ"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29" marR="91429" marT="45728" marB="45728" horzOverflow="overflow"/>
                </a:tc>
                <a:tc>
                  <a:txBody>
                    <a:bodyPr/>
                    <a:lstStyle/>
                    <a:p>
                      <a:pPr algn="ctr"/>
                      <a:r>
                        <a:rPr lang="cs-CZ" sz="2800" dirty="0">
                          <a:latin typeface="Calibri" panose="020F0502020204030204" pitchFamily="34" charset="0"/>
                          <a:cs typeface="Calibri" panose="020F0502020204030204" pitchFamily="34" charset="0"/>
                        </a:rPr>
                        <a:t>1.88</a:t>
                      </a:r>
                    </a:p>
                  </a:txBody>
                  <a:tcPr marL="91429" marR="91429" marT="45728" marB="45728"/>
                </a:tc>
                <a:extLst>
                  <a:ext uri="{0D108BD9-81ED-4DB2-BD59-A6C34878D82A}">
                    <a16:rowId xmlns:a16="http://schemas.microsoft.com/office/drawing/2014/main" val="10008"/>
                  </a:ext>
                </a:extLst>
              </a:tr>
            </a:tbl>
          </a:graphicData>
        </a:graphic>
      </p:graphicFrame>
      <p:sp>
        <p:nvSpPr>
          <p:cNvPr id="2" name="Obdélník 1"/>
          <p:cNvSpPr>
            <a:spLocks noChangeArrowheads="1"/>
          </p:cNvSpPr>
          <p:nvPr/>
        </p:nvSpPr>
        <p:spPr bwMode="auto">
          <a:xfrm>
            <a:off x="5751513" y="4429125"/>
            <a:ext cx="2924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200" noProof="0" dirty="0">
                <a:solidFill>
                  <a:srgbClr val="0066FF"/>
                </a:solidFill>
                <a:latin typeface="Calibri" panose="020F0502020204030204" pitchFamily="34" charset="0"/>
                <a:cs typeface="Calibri" panose="020F0502020204030204" pitchFamily="34" charset="0"/>
              </a:rPr>
              <a:t>Functional saturation </a:t>
            </a:r>
            <a:r>
              <a:rPr lang="en-GB" sz="2200" b="0" noProof="0" dirty="0">
                <a:solidFill>
                  <a:srgbClr val="0066FF"/>
                </a:solidFill>
                <a:latin typeface="Calibri" panose="020F0502020204030204" pitchFamily="34" charset="0"/>
                <a:cs typeface="Calibri" panose="020F0502020204030204" pitchFamily="34" charset="0"/>
              </a:rPr>
              <a:t>= O</a:t>
            </a:r>
            <a:r>
              <a:rPr lang="en-GB" sz="2200" b="0" baseline="-25000" noProof="0" dirty="0">
                <a:solidFill>
                  <a:srgbClr val="0066FF"/>
                </a:solidFill>
                <a:latin typeface="Calibri" panose="020F0502020204030204" pitchFamily="34" charset="0"/>
                <a:cs typeface="Calibri" panose="020F0502020204030204" pitchFamily="34" charset="0"/>
              </a:rPr>
              <a:t>2</a:t>
            </a:r>
            <a:r>
              <a:rPr lang="en-GB" sz="2200" b="0" noProof="0" dirty="0">
                <a:solidFill>
                  <a:srgbClr val="0066FF"/>
                </a:solidFill>
                <a:latin typeface="Calibri" panose="020F0502020204030204" pitchFamily="34" charset="0"/>
                <a:cs typeface="Calibri" panose="020F0502020204030204" pitchFamily="34" charset="0"/>
              </a:rPr>
              <a:t>Hb/Hb capable of carrying oxygen </a:t>
            </a:r>
            <a:endParaRPr lang="en-GB" sz="2200" b="0" noProof="0" dirty="0">
              <a:latin typeface="Calibri" panose="020F0502020204030204" pitchFamily="34" charset="0"/>
              <a:cs typeface="Calibri" panose="020F0502020204030204" pitchFamily="34" charset="0"/>
            </a:endParaRPr>
          </a:p>
        </p:txBody>
      </p:sp>
      <p:sp>
        <p:nvSpPr>
          <p:cNvPr id="5" name="Obdélník 4"/>
          <p:cNvSpPr>
            <a:spLocks noChangeArrowheads="1"/>
          </p:cNvSpPr>
          <p:nvPr/>
        </p:nvSpPr>
        <p:spPr bwMode="auto">
          <a:xfrm>
            <a:off x="5824289" y="5745163"/>
            <a:ext cx="2924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200" noProof="0" dirty="0">
                <a:solidFill>
                  <a:srgbClr val="0066FF"/>
                </a:solidFill>
                <a:latin typeface="Calibri" panose="020F0502020204030204" pitchFamily="34" charset="0"/>
                <a:cs typeface="Calibri" panose="020F0502020204030204" pitchFamily="34" charset="0"/>
              </a:rPr>
              <a:t>Fractional saturation </a:t>
            </a:r>
            <a:r>
              <a:rPr lang="en-GB" sz="2200" b="0" noProof="0" dirty="0">
                <a:solidFill>
                  <a:srgbClr val="0066FF"/>
                </a:solidFill>
                <a:latin typeface="Calibri" panose="020F0502020204030204" pitchFamily="34" charset="0"/>
                <a:cs typeface="Calibri" panose="020F0502020204030204" pitchFamily="34" charset="0"/>
              </a:rPr>
              <a:t>= O</a:t>
            </a:r>
            <a:r>
              <a:rPr lang="en-GB" sz="2200" b="0" baseline="-25000" noProof="0" dirty="0">
                <a:solidFill>
                  <a:srgbClr val="0066FF"/>
                </a:solidFill>
                <a:latin typeface="Calibri" panose="020F0502020204030204" pitchFamily="34" charset="0"/>
                <a:cs typeface="Calibri" panose="020F0502020204030204" pitchFamily="34" charset="0"/>
              </a:rPr>
              <a:t>2</a:t>
            </a:r>
            <a:r>
              <a:rPr lang="en-GB" sz="2200" b="0" noProof="0" dirty="0">
                <a:solidFill>
                  <a:srgbClr val="0066FF"/>
                </a:solidFill>
                <a:latin typeface="Calibri" panose="020F0502020204030204" pitchFamily="34" charset="0"/>
                <a:cs typeface="Calibri" panose="020F0502020204030204" pitchFamily="34" charset="0"/>
              </a:rPr>
              <a:t>Hb/Hb total</a:t>
            </a:r>
            <a:endParaRPr lang="en-GB" sz="2200" b="0" noProof="0" dirty="0">
              <a:latin typeface="Calibri" panose="020F0502020204030204" pitchFamily="34" charset="0"/>
              <a:cs typeface="Calibri" panose="020F0502020204030204" pitchFamily="34" charset="0"/>
            </a:endParaRPr>
          </a:p>
        </p:txBody>
      </p:sp>
      <p:cxnSp>
        <p:nvCxnSpPr>
          <p:cNvPr id="6" name="Přímá spojnice se šipkou 5"/>
          <p:cNvCxnSpPr/>
          <p:nvPr/>
        </p:nvCxnSpPr>
        <p:spPr>
          <a:xfrm flipH="1">
            <a:off x="5435600" y="4941888"/>
            <a:ext cx="504825"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5435600" y="5784850"/>
            <a:ext cx="504825" cy="358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en-GB" altLang="cs-CZ" sz="4000" b="1" cap="none" dirty="0" err="1">
                <a:solidFill>
                  <a:schemeClr val="tx1"/>
                </a:solidFill>
                <a:latin typeface="Calibri Light" panose="020F0302020204030204" pitchFamily="34" charset="0"/>
                <a:cs typeface="Calibri Light" panose="020F0302020204030204" pitchFamily="34" charset="0"/>
              </a:rPr>
              <a:t>Pseudohyperkalaemia</a:t>
            </a:r>
            <a:r>
              <a:rPr lang="en-GB" altLang="cs-CZ" sz="4000" b="1" cap="none" dirty="0">
                <a:solidFill>
                  <a:schemeClr val="tx1"/>
                </a:solidFill>
                <a:latin typeface="Calibri Light" panose="020F0302020204030204" pitchFamily="34" charset="0"/>
                <a:cs typeface="Calibri Light" panose="020F0302020204030204" pitchFamily="34" charset="0"/>
              </a:rPr>
              <a:t> without haemolysis</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cs-CZ" sz="2600" dirty="0">
                <a:solidFill>
                  <a:schemeClr val="tx1"/>
                </a:solidFill>
              </a:rPr>
              <a:t>The following results were found in a 78-year-old patient:</a:t>
            </a:r>
          </a:p>
          <a:p>
            <a:pPr marL="114300" indent="0">
              <a:spcBef>
                <a:spcPts val="1200"/>
              </a:spcBef>
              <a:buFont typeface="Arial" charset="0"/>
              <a:buNone/>
              <a:defRPr/>
            </a:pPr>
            <a:r>
              <a:rPr lang="cs-CZ" sz="2600" dirty="0">
                <a:solidFill>
                  <a:schemeClr val="accent1">
                    <a:lumMod val="75000"/>
                  </a:schemeClr>
                </a:solidFill>
              </a:rPr>
              <a:t> </a:t>
            </a:r>
            <a:endParaRPr lang="cs-CZ" altLang="cs-CZ" sz="2600" dirty="0">
              <a:solidFill>
                <a:schemeClr val="accent1">
                  <a:lumMod val="75000"/>
                </a:schemeClr>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2457869133"/>
              </p:ext>
            </p:extLst>
          </p:nvPr>
        </p:nvGraphicFramePr>
        <p:xfrm>
          <a:off x="682625" y="2413000"/>
          <a:ext cx="4733925" cy="3968749"/>
        </p:xfrm>
        <a:graphic>
          <a:graphicData uri="http://schemas.openxmlformats.org/drawingml/2006/table">
            <a:tbl>
              <a:tblPr firstRow="1" bandRow="1">
                <a:tableStyleId>{5C22544A-7EE6-4342-B048-85BDC9FD1C3A}</a:tableStyleId>
              </a:tblPr>
              <a:tblGrid>
                <a:gridCol w="3284182">
                  <a:extLst>
                    <a:ext uri="{9D8B030D-6E8A-4147-A177-3AD203B41FA5}">
                      <a16:colId xmlns:a16="http://schemas.microsoft.com/office/drawing/2014/main" val="20000"/>
                    </a:ext>
                  </a:extLst>
                </a:gridCol>
                <a:gridCol w="1449743">
                  <a:extLst>
                    <a:ext uri="{9D8B030D-6E8A-4147-A177-3AD203B41FA5}">
                      <a16:colId xmlns:a16="http://schemas.microsoft.com/office/drawing/2014/main" val="20001"/>
                    </a:ext>
                  </a:extLst>
                </a:gridCol>
              </a:tblGrid>
              <a:tr h="117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55" marR="91455" marT="45741" marB="45741" anchor="ctr"/>
                </a:tc>
                <a:tc>
                  <a:txBody>
                    <a:bodyPr/>
                    <a:lstStyle/>
                    <a:p>
                      <a:pPr algn="ctr"/>
                      <a:r>
                        <a:rPr lang="cs-CZ" sz="2400" dirty="0">
                          <a:latin typeface="Calibri" panose="020F0502020204030204" pitchFamily="34" charset="0"/>
                          <a:cs typeface="Calibri" panose="020F0502020204030204" pitchFamily="34" charset="0"/>
                        </a:rPr>
                        <a:t>7.00 h</a:t>
                      </a:r>
                    </a:p>
                  </a:txBody>
                  <a:tcPr marL="91455" marR="91455" marT="45744" marB="45744" anchor="ctr"/>
                </a:tc>
                <a:extLst>
                  <a:ext uri="{0D108BD9-81ED-4DB2-BD59-A6C34878D82A}">
                    <a16:rowId xmlns:a16="http://schemas.microsoft.com/office/drawing/2014/main" val="10000"/>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55" marR="91455"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55" marR="91455" marT="45741" marB="45741">
                    <a:solidFill>
                      <a:srgbClr val="D0D8E8"/>
                    </a:solidFill>
                  </a:tcPr>
                </a:tc>
                <a:extLst>
                  <a:ext uri="{0D108BD9-81ED-4DB2-BD59-A6C34878D82A}">
                    <a16:rowId xmlns:a16="http://schemas.microsoft.com/office/drawing/2014/main" val="10001"/>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300" dirty="0">
                          <a:latin typeface="Calibri" panose="020F0502020204030204" pitchFamily="34" charset="0"/>
                          <a:cs typeface="Calibri" panose="020F0502020204030204" pitchFamily="34" charset="0"/>
                        </a:rPr>
                        <a:t>K</a:t>
                      </a:r>
                      <a:r>
                        <a:rPr lang="cs-CZ" sz="2300" baseline="30000" dirty="0">
                          <a:latin typeface="Calibri" panose="020F0502020204030204" pitchFamily="34" charset="0"/>
                          <a:cs typeface="Calibri" panose="020F0502020204030204" pitchFamily="34" charset="0"/>
                        </a:rPr>
                        <a:t>+</a:t>
                      </a:r>
                      <a:r>
                        <a:rPr lang="cs-CZ" sz="2300" dirty="0">
                          <a:latin typeface="Calibri" panose="020F0502020204030204" pitchFamily="34" charset="0"/>
                          <a:cs typeface="Calibri" panose="020F0502020204030204" pitchFamily="34" charset="0"/>
                        </a:rPr>
                        <a:t> (</a:t>
                      </a:r>
                      <a:r>
                        <a:rPr lang="cs-CZ" sz="2300" dirty="0" err="1">
                          <a:latin typeface="Calibri" panose="020F0502020204030204" pitchFamily="34" charset="0"/>
                          <a:cs typeface="Calibri" panose="020F0502020204030204" pitchFamily="34" charset="0"/>
                        </a:rPr>
                        <a:t>mmol/l</a:t>
                      </a:r>
                      <a:r>
                        <a:rPr lang="cs-CZ" sz="23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7.0</a:t>
                      </a:r>
                    </a:p>
                  </a:txBody>
                  <a:tcPr marL="91455" marR="91455" marT="45741" marB="45741">
                    <a:solidFill>
                      <a:srgbClr val="FF9999"/>
                    </a:solidFill>
                  </a:tcPr>
                </a:tc>
                <a:extLst>
                  <a:ext uri="{0D108BD9-81ED-4DB2-BD59-A6C34878D82A}">
                    <a16:rowId xmlns:a16="http://schemas.microsoft.com/office/drawing/2014/main" val="10002"/>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110</a:t>
                      </a:r>
                    </a:p>
                  </a:txBody>
                  <a:tcPr marL="91455" marR="91455" marT="45741" marB="45741">
                    <a:solidFill>
                      <a:srgbClr val="D0D8E8"/>
                    </a:solidFill>
                  </a:tcPr>
                </a:tc>
                <a:extLst>
                  <a:ext uri="{0D108BD9-81ED-4DB2-BD59-A6C34878D82A}">
                    <a16:rowId xmlns:a16="http://schemas.microsoft.com/office/drawing/2014/main" val="10003"/>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8,9</a:t>
                      </a:r>
                    </a:p>
                  </a:txBody>
                  <a:tcPr marL="91455" marR="91455" marT="45741" marB="45741"/>
                </a:tc>
                <a:extLst>
                  <a:ext uri="{0D108BD9-81ED-4DB2-BD59-A6C34878D82A}">
                    <a16:rowId xmlns:a16="http://schemas.microsoft.com/office/drawing/2014/main" val="10004"/>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109</a:t>
                      </a:r>
                    </a:p>
                  </a:txBody>
                  <a:tcPr marL="91455" marR="91455" marT="45741" marB="45741"/>
                </a:tc>
                <a:extLst>
                  <a:ext uri="{0D108BD9-81ED-4DB2-BD59-A6C34878D82A}">
                    <a16:rowId xmlns:a16="http://schemas.microsoft.com/office/drawing/2014/main" val="10005"/>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Haemolysis index</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5" marR="91455" marT="45741" marB="45741"/>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en-GB" altLang="cs-CZ" sz="4000" b="1" cap="none" dirty="0" err="1">
                <a:solidFill>
                  <a:schemeClr val="tx1"/>
                </a:solidFill>
                <a:latin typeface="Calibri Light" panose="020F0302020204030204" pitchFamily="34" charset="0"/>
                <a:cs typeface="Calibri Light" panose="020F0302020204030204" pitchFamily="34" charset="0"/>
              </a:rPr>
              <a:t>Pseudohyperkalaemia</a:t>
            </a:r>
            <a:r>
              <a:rPr lang="en-GB" altLang="cs-CZ" sz="4000" b="1" cap="none" dirty="0">
                <a:solidFill>
                  <a:schemeClr val="tx1"/>
                </a:solidFill>
                <a:latin typeface="Calibri Light" panose="020F0302020204030204" pitchFamily="34" charset="0"/>
                <a:cs typeface="Calibri Light" panose="020F0302020204030204" pitchFamily="34" charset="0"/>
              </a:rPr>
              <a:t> without haemolysis</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en-GB" sz="2800" noProof="0" dirty="0">
                <a:solidFill>
                  <a:schemeClr val="tx1"/>
                </a:solidFill>
                <a:latin typeface="Calibri" panose="020F0502020204030204" pitchFamily="34" charset="0"/>
                <a:cs typeface="Calibri" panose="020F0502020204030204" pitchFamily="34" charset="0"/>
              </a:rPr>
              <a:t>A new blood sample has been requested</a:t>
            </a:r>
            <a:r>
              <a:rPr lang="cs-CZ" sz="2800" dirty="0">
                <a:solidFill>
                  <a:schemeClr val="tx1"/>
                </a:solidFill>
                <a:latin typeface="Calibri" panose="020F0502020204030204" pitchFamily="34" charset="0"/>
                <a:cs typeface="Calibri" panose="020F0502020204030204" pitchFamily="34" charset="0"/>
              </a:rPr>
              <a:t>:</a:t>
            </a:r>
          </a:p>
          <a:p>
            <a:pPr marL="114300" indent="0">
              <a:spcBef>
                <a:spcPts val="1200"/>
              </a:spcBef>
              <a:buFont typeface="Arial" charset="0"/>
              <a:buNone/>
              <a:defRPr/>
            </a:pPr>
            <a:r>
              <a:rPr lang="cs-CZ" sz="2800" dirty="0">
                <a:solidFill>
                  <a:schemeClr val="accent1">
                    <a:lumMod val="75000"/>
                  </a:schemeClr>
                </a:solidFill>
                <a:latin typeface="Calibri" panose="020F0502020204030204" pitchFamily="34" charset="0"/>
                <a:cs typeface="Calibri" panose="020F0502020204030204" pitchFamily="34" charset="0"/>
              </a:rPr>
              <a:t> </a:t>
            </a:r>
            <a:endParaRPr lang="cs-CZ" altLang="cs-CZ" sz="2700"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3752827333"/>
              </p:ext>
            </p:extLst>
          </p:nvPr>
        </p:nvGraphicFramePr>
        <p:xfrm>
          <a:off x="682625" y="2413000"/>
          <a:ext cx="4733925" cy="3968749"/>
        </p:xfrm>
        <a:graphic>
          <a:graphicData uri="http://schemas.openxmlformats.org/drawingml/2006/table">
            <a:tbl>
              <a:tblPr firstRow="1" bandRow="1">
                <a:tableStyleId>{5C22544A-7EE6-4342-B048-85BDC9FD1C3A}</a:tableStyleId>
              </a:tblPr>
              <a:tblGrid>
                <a:gridCol w="3284182">
                  <a:extLst>
                    <a:ext uri="{9D8B030D-6E8A-4147-A177-3AD203B41FA5}">
                      <a16:colId xmlns:a16="http://schemas.microsoft.com/office/drawing/2014/main" val="20000"/>
                    </a:ext>
                  </a:extLst>
                </a:gridCol>
                <a:gridCol w="1449743">
                  <a:extLst>
                    <a:ext uri="{9D8B030D-6E8A-4147-A177-3AD203B41FA5}">
                      <a16:colId xmlns:a16="http://schemas.microsoft.com/office/drawing/2014/main" val="20001"/>
                    </a:ext>
                  </a:extLst>
                </a:gridCol>
              </a:tblGrid>
              <a:tr h="117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55" marR="91455" marT="45741" marB="45741" anchor="ctr"/>
                </a:tc>
                <a:tc>
                  <a:txBody>
                    <a:bodyPr/>
                    <a:lstStyle/>
                    <a:p>
                      <a:pPr algn="ctr"/>
                      <a:r>
                        <a:rPr lang="cs-CZ" sz="2400" dirty="0">
                          <a:latin typeface="Calibri" panose="020F0502020204030204" pitchFamily="34" charset="0"/>
                          <a:cs typeface="Calibri" panose="020F0502020204030204" pitchFamily="34" charset="0"/>
                        </a:rPr>
                        <a:t>7.00 h</a:t>
                      </a:r>
                    </a:p>
                  </a:txBody>
                  <a:tcPr marL="91455" marR="91455" marT="45744" marB="45744" anchor="ctr"/>
                </a:tc>
                <a:extLst>
                  <a:ext uri="{0D108BD9-81ED-4DB2-BD59-A6C34878D82A}">
                    <a16:rowId xmlns:a16="http://schemas.microsoft.com/office/drawing/2014/main" val="10000"/>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55" marR="91455"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55" marR="91455" marT="45741" marB="45741">
                    <a:solidFill>
                      <a:srgbClr val="D0D8E8"/>
                    </a:solidFill>
                  </a:tcPr>
                </a:tc>
                <a:extLst>
                  <a:ext uri="{0D108BD9-81ED-4DB2-BD59-A6C34878D82A}">
                    <a16:rowId xmlns:a16="http://schemas.microsoft.com/office/drawing/2014/main" val="10001"/>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7.0</a:t>
                      </a:r>
                    </a:p>
                  </a:txBody>
                  <a:tcPr marL="91455" marR="91455" marT="45741" marB="45741">
                    <a:solidFill>
                      <a:srgbClr val="FF9999"/>
                    </a:solidFill>
                  </a:tcPr>
                </a:tc>
                <a:extLst>
                  <a:ext uri="{0D108BD9-81ED-4DB2-BD59-A6C34878D82A}">
                    <a16:rowId xmlns:a16="http://schemas.microsoft.com/office/drawing/2014/main" val="10002"/>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110</a:t>
                      </a:r>
                    </a:p>
                  </a:txBody>
                  <a:tcPr marL="91455" marR="91455" marT="45741" marB="45741">
                    <a:solidFill>
                      <a:srgbClr val="D0D8E8"/>
                    </a:solidFill>
                  </a:tcPr>
                </a:tc>
                <a:extLst>
                  <a:ext uri="{0D108BD9-81ED-4DB2-BD59-A6C34878D82A}">
                    <a16:rowId xmlns:a16="http://schemas.microsoft.com/office/drawing/2014/main" val="10003"/>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8.9</a:t>
                      </a:r>
                    </a:p>
                  </a:txBody>
                  <a:tcPr marL="91455" marR="91455" marT="45741" marB="45741"/>
                </a:tc>
                <a:extLst>
                  <a:ext uri="{0D108BD9-81ED-4DB2-BD59-A6C34878D82A}">
                    <a16:rowId xmlns:a16="http://schemas.microsoft.com/office/drawing/2014/main" val="10004"/>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109</a:t>
                      </a:r>
                    </a:p>
                  </a:txBody>
                  <a:tcPr marL="91455" marR="91455" marT="45741" marB="45741"/>
                </a:tc>
                <a:extLst>
                  <a:ext uri="{0D108BD9-81ED-4DB2-BD59-A6C34878D82A}">
                    <a16:rowId xmlns:a16="http://schemas.microsoft.com/office/drawing/2014/main" val="10005"/>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Haemolysis index</a:t>
                      </a:r>
                    </a:p>
                  </a:txBody>
                  <a:tcPr marL="91455" marR="91455"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5" marR="91455" marT="45741" marB="45741"/>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en-GB" altLang="cs-CZ" sz="4000" b="1" cap="none" dirty="0" err="1">
                <a:solidFill>
                  <a:schemeClr val="tx1"/>
                </a:solidFill>
                <a:latin typeface="Calibri Light" panose="020F0302020204030204" pitchFamily="34" charset="0"/>
                <a:cs typeface="Calibri Light" panose="020F0302020204030204" pitchFamily="34" charset="0"/>
              </a:rPr>
              <a:t>Pseudohyperkalaemia</a:t>
            </a:r>
            <a:r>
              <a:rPr lang="en-GB" altLang="cs-CZ" sz="4000" b="1" cap="none" dirty="0">
                <a:solidFill>
                  <a:schemeClr val="tx1"/>
                </a:solidFill>
                <a:latin typeface="Calibri Light" panose="020F0302020204030204" pitchFamily="34" charset="0"/>
                <a:cs typeface="Calibri Light" panose="020F0302020204030204" pitchFamily="34" charset="0"/>
              </a:rPr>
              <a:t> without haemolysis</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cs-CZ" sz="2800" dirty="0">
                <a:solidFill>
                  <a:schemeClr val="tx1"/>
                </a:solidFill>
                <a:latin typeface="Calibri" panose="020F0502020204030204" pitchFamily="34" charset="0"/>
                <a:cs typeface="Calibri" panose="020F0502020204030204" pitchFamily="34" charset="0"/>
              </a:rPr>
              <a:t>A new recruitment has been requested:</a:t>
            </a:r>
          </a:p>
          <a:p>
            <a:pPr marL="114300" indent="0">
              <a:spcBef>
                <a:spcPts val="1200"/>
              </a:spcBef>
              <a:buFont typeface="Arial" charset="0"/>
              <a:buNone/>
              <a:defRPr/>
            </a:pPr>
            <a:r>
              <a:rPr lang="cs-CZ" sz="2800" dirty="0">
                <a:solidFill>
                  <a:schemeClr val="accent1">
                    <a:lumMod val="75000"/>
                  </a:schemeClr>
                </a:solidFill>
                <a:latin typeface="Calibri" panose="020F0502020204030204" pitchFamily="34" charset="0"/>
                <a:cs typeface="Calibri" panose="020F0502020204030204" pitchFamily="34" charset="0"/>
              </a:rPr>
              <a:t> </a:t>
            </a:r>
            <a:endParaRPr lang="cs-CZ" altLang="cs-CZ"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1742827137"/>
              </p:ext>
            </p:extLst>
          </p:nvPr>
        </p:nvGraphicFramePr>
        <p:xfrm>
          <a:off x="682625" y="2413000"/>
          <a:ext cx="6183313" cy="3968749"/>
        </p:xfrm>
        <a:graphic>
          <a:graphicData uri="http://schemas.openxmlformats.org/drawingml/2006/table">
            <a:tbl>
              <a:tblPr firstRow="1" bandRow="1">
                <a:tableStyleId>{5C22544A-7EE6-4342-B048-85BDC9FD1C3A}</a:tableStyleId>
              </a:tblPr>
              <a:tblGrid>
                <a:gridCol w="3283993">
                  <a:extLst>
                    <a:ext uri="{9D8B030D-6E8A-4147-A177-3AD203B41FA5}">
                      <a16:colId xmlns:a16="http://schemas.microsoft.com/office/drawing/2014/main" val="20000"/>
                    </a:ext>
                  </a:extLst>
                </a:gridCol>
                <a:gridCol w="1449660">
                  <a:extLst>
                    <a:ext uri="{9D8B030D-6E8A-4147-A177-3AD203B41FA5}">
                      <a16:colId xmlns:a16="http://schemas.microsoft.com/office/drawing/2014/main" val="20001"/>
                    </a:ext>
                  </a:extLst>
                </a:gridCol>
                <a:gridCol w="1449660">
                  <a:extLst>
                    <a:ext uri="{9D8B030D-6E8A-4147-A177-3AD203B41FA5}">
                      <a16:colId xmlns:a16="http://schemas.microsoft.com/office/drawing/2014/main" val="20002"/>
                    </a:ext>
                  </a:extLst>
                </a:gridCol>
              </a:tblGrid>
              <a:tr h="117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50" marR="91450" marT="45741" marB="45741" anchor="ctr"/>
                </a:tc>
                <a:tc>
                  <a:txBody>
                    <a:bodyPr/>
                    <a:lstStyle/>
                    <a:p>
                      <a:pPr algn="ctr"/>
                      <a:r>
                        <a:rPr lang="cs-CZ" sz="2400" dirty="0">
                          <a:latin typeface="Calibri" panose="020F0502020204030204" pitchFamily="34" charset="0"/>
                          <a:cs typeface="Calibri" panose="020F0502020204030204" pitchFamily="34" charset="0"/>
                        </a:rPr>
                        <a:t>7.00 h</a:t>
                      </a:r>
                    </a:p>
                  </a:txBody>
                  <a:tcPr marL="91450" marR="91450" marT="45744" marB="45744" anchor="ctr"/>
                </a:tc>
                <a:tc>
                  <a:txBody>
                    <a:bodyPr/>
                    <a:lstStyle/>
                    <a:p>
                      <a:pPr algn="ctr"/>
                      <a:r>
                        <a:rPr lang="cs-CZ" sz="2400" dirty="0">
                          <a:latin typeface="Calibri" panose="020F0502020204030204" pitchFamily="34" charset="0"/>
                          <a:cs typeface="Calibri" panose="020F0502020204030204" pitchFamily="34" charset="0"/>
                        </a:rPr>
                        <a:t>10.00 h</a:t>
                      </a:r>
                    </a:p>
                  </a:txBody>
                  <a:tcPr marL="91450" marR="91450" marT="45744" marB="45744" anchor="ctr"/>
                </a:tc>
                <a:extLst>
                  <a:ext uri="{0D108BD9-81ED-4DB2-BD59-A6C34878D82A}">
                    <a16:rowId xmlns:a16="http://schemas.microsoft.com/office/drawing/2014/main" val="10000"/>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139</a:t>
                      </a:r>
                    </a:p>
                  </a:txBody>
                  <a:tcPr marL="91450" marR="91450" marT="45741" marB="45741">
                    <a:solidFill>
                      <a:srgbClr val="D0D8E8"/>
                    </a:solidFill>
                  </a:tcPr>
                </a:tc>
                <a:extLst>
                  <a:ext uri="{0D108BD9-81ED-4DB2-BD59-A6C34878D82A}">
                    <a16:rowId xmlns:a16="http://schemas.microsoft.com/office/drawing/2014/main" val="10001"/>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300" dirty="0">
                          <a:latin typeface="Calibri" panose="020F0502020204030204" pitchFamily="34" charset="0"/>
                          <a:cs typeface="Calibri" panose="020F0502020204030204" pitchFamily="34" charset="0"/>
                        </a:rPr>
                        <a:t>K</a:t>
                      </a:r>
                      <a:r>
                        <a:rPr lang="cs-CZ" sz="2300" baseline="30000" dirty="0">
                          <a:latin typeface="Calibri" panose="020F0502020204030204" pitchFamily="34" charset="0"/>
                          <a:cs typeface="Calibri" panose="020F0502020204030204" pitchFamily="34" charset="0"/>
                        </a:rPr>
                        <a:t>+</a:t>
                      </a:r>
                      <a:r>
                        <a:rPr lang="cs-CZ" sz="2300" dirty="0">
                          <a:latin typeface="Calibri" panose="020F0502020204030204" pitchFamily="34" charset="0"/>
                          <a:cs typeface="Calibri" panose="020F0502020204030204" pitchFamily="34" charset="0"/>
                        </a:rPr>
                        <a:t> (</a:t>
                      </a:r>
                      <a:r>
                        <a:rPr lang="cs-CZ" sz="2300" dirty="0" err="1">
                          <a:latin typeface="Calibri" panose="020F0502020204030204" pitchFamily="34" charset="0"/>
                          <a:cs typeface="Calibri" panose="020F0502020204030204" pitchFamily="34" charset="0"/>
                        </a:rPr>
                        <a:t>mmol/l</a:t>
                      </a:r>
                      <a:r>
                        <a:rPr lang="cs-CZ" sz="23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7.0</a:t>
                      </a:r>
                    </a:p>
                  </a:txBody>
                  <a:tcPr marL="91450" marR="91450" marT="45741" marB="45741">
                    <a:solidFill>
                      <a:srgbClr val="FF9999"/>
                    </a:solidFill>
                  </a:tcPr>
                </a:tc>
                <a:tc>
                  <a:txBody>
                    <a:bodyPr/>
                    <a:lstStyle/>
                    <a:p>
                      <a:pPr algn="ctr"/>
                      <a:r>
                        <a:rPr lang="cs-CZ" sz="2400" dirty="0">
                          <a:latin typeface="Calibri" panose="020F0502020204030204" pitchFamily="34" charset="0"/>
                          <a:cs typeface="Calibri" panose="020F0502020204030204" pitchFamily="34" charset="0"/>
                        </a:rPr>
                        <a:t>8.3</a:t>
                      </a:r>
                    </a:p>
                  </a:txBody>
                  <a:tcPr marL="91450" marR="91450" marT="45741" marB="45741">
                    <a:solidFill>
                      <a:srgbClr val="FF9999"/>
                    </a:solidFill>
                  </a:tcPr>
                </a:tc>
                <a:extLst>
                  <a:ext uri="{0D108BD9-81ED-4DB2-BD59-A6C34878D82A}">
                    <a16:rowId xmlns:a16="http://schemas.microsoft.com/office/drawing/2014/main" val="10002"/>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110</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108</a:t>
                      </a:r>
                    </a:p>
                  </a:txBody>
                  <a:tcPr marL="91450" marR="91450" marT="45741" marB="45741">
                    <a:solidFill>
                      <a:srgbClr val="D0D8E8"/>
                    </a:solidFill>
                  </a:tcPr>
                </a:tc>
                <a:extLst>
                  <a:ext uri="{0D108BD9-81ED-4DB2-BD59-A6C34878D82A}">
                    <a16:rowId xmlns:a16="http://schemas.microsoft.com/office/drawing/2014/main" val="10003"/>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8.9</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50" marR="91450" marT="45741" marB="45741"/>
                </a:tc>
                <a:extLst>
                  <a:ext uri="{0D108BD9-81ED-4DB2-BD59-A6C34878D82A}">
                    <a16:rowId xmlns:a16="http://schemas.microsoft.com/office/drawing/2014/main" val="10004"/>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109</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50" marR="91450" marT="45741" marB="45741"/>
                </a:tc>
                <a:extLst>
                  <a:ext uri="{0D108BD9-81ED-4DB2-BD59-A6C34878D82A}">
                    <a16:rowId xmlns:a16="http://schemas.microsoft.com/office/drawing/2014/main" val="10005"/>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Haemolysis index</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0" marR="91450" marT="45741" marB="45741"/>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fontScale="90000"/>
          </a:bodyPr>
          <a:lstStyle/>
          <a:p>
            <a:pPr eaLnBrk="1" hangingPunct="1">
              <a:defRPr/>
            </a:pPr>
            <a:r>
              <a:rPr lang="en-GB" altLang="cs-CZ" sz="4000" b="1" cap="none" dirty="0" err="1">
                <a:solidFill>
                  <a:schemeClr val="tx1"/>
                </a:solidFill>
                <a:latin typeface="Calibri Light" panose="020F0302020204030204" pitchFamily="34" charset="0"/>
                <a:cs typeface="Calibri Light" panose="020F0302020204030204" pitchFamily="34" charset="0"/>
              </a:rPr>
              <a:t>Pseudohyperkalaemia</a:t>
            </a:r>
            <a:r>
              <a:rPr lang="en-GB" altLang="cs-CZ" sz="4000" b="1" cap="none" dirty="0">
                <a:solidFill>
                  <a:schemeClr val="tx1"/>
                </a:solidFill>
                <a:latin typeface="Calibri Light" panose="020F0302020204030204" pitchFamily="34" charset="0"/>
                <a:cs typeface="Calibri Light" panose="020F0302020204030204" pitchFamily="34" charset="0"/>
              </a:rPr>
              <a:t> without haemolysis</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cs-CZ" sz="2800" dirty="0">
                <a:solidFill>
                  <a:schemeClr val="tx1"/>
                </a:solidFill>
                <a:latin typeface="Calibri" panose="020F0502020204030204" pitchFamily="34" charset="0"/>
                <a:cs typeface="Calibri" panose="020F0502020204030204" pitchFamily="34" charset="0"/>
              </a:rPr>
              <a:t>And one more – potassium incompatible with life:</a:t>
            </a:r>
          </a:p>
          <a:p>
            <a:pPr marL="114300" indent="0">
              <a:spcBef>
                <a:spcPts val="1200"/>
              </a:spcBef>
              <a:buFont typeface="Arial" charset="0"/>
              <a:buNone/>
              <a:defRPr/>
            </a:pPr>
            <a:r>
              <a:rPr lang="cs-CZ" sz="2800" dirty="0">
                <a:solidFill>
                  <a:schemeClr val="accent1">
                    <a:lumMod val="75000"/>
                  </a:schemeClr>
                </a:solidFill>
                <a:latin typeface="Calibri" panose="020F0502020204030204" pitchFamily="34" charset="0"/>
                <a:cs typeface="Calibri" panose="020F0502020204030204" pitchFamily="34" charset="0"/>
              </a:rPr>
              <a:t> </a:t>
            </a:r>
            <a:endParaRPr lang="cs-CZ" altLang="cs-CZ"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2898135482"/>
              </p:ext>
            </p:extLst>
          </p:nvPr>
        </p:nvGraphicFramePr>
        <p:xfrm>
          <a:off x="682625" y="2413000"/>
          <a:ext cx="6183313" cy="3968749"/>
        </p:xfrm>
        <a:graphic>
          <a:graphicData uri="http://schemas.openxmlformats.org/drawingml/2006/table">
            <a:tbl>
              <a:tblPr firstRow="1" bandRow="1">
                <a:tableStyleId>{5C22544A-7EE6-4342-B048-85BDC9FD1C3A}</a:tableStyleId>
              </a:tblPr>
              <a:tblGrid>
                <a:gridCol w="3283993">
                  <a:extLst>
                    <a:ext uri="{9D8B030D-6E8A-4147-A177-3AD203B41FA5}">
                      <a16:colId xmlns:a16="http://schemas.microsoft.com/office/drawing/2014/main" val="20000"/>
                    </a:ext>
                  </a:extLst>
                </a:gridCol>
                <a:gridCol w="1449660">
                  <a:extLst>
                    <a:ext uri="{9D8B030D-6E8A-4147-A177-3AD203B41FA5}">
                      <a16:colId xmlns:a16="http://schemas.microsoft.com/office/drawing/2014/main" val="20001"/>
                    </a:ext>
                  </a:extLst>
                </a:gridCol>
                <a:gridCol w="1449660">
                  <a:extLst>
                    <a:ext uri="{9D8B030D-6E8A-4147-A177-3AD203B41FA5}">
                      <a16:colId xmlns:a16="http://schemas.microsoft.com/office/drawing/2014/main" val="20002"/>
                    </a:ext>
                  </a:extLst>
                </a:gridCol>
              </a:tblGrid>
              <a:tr h="117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50" marR="91450" marT="45741" marB="45741" anchor="ctr"/>
                </a:tc>
                <a:tc>
                  <a:txBody>
                    <a:bodyPr/>
                    <a:lstStyle/>
                    <a:p>
                      <a:pPr algn="ctr"/>
                      <a:r>
                        <a:rPr lang="cs-CZ" sz="2400" dirty="0">
                          <a:latin typeface="Calibri" panose="020F0502020204030204" pitchFamily="34" charset="0"/>
                          <a:cs typeface="Calibri" panose="020F0502020204030204" pitchFamily="34" charset="0"/>
                        </a:rPr>
                        <a:t>7.00 h</a:t>
                      </a:r>
                    </a:p>
                  </a:txBody>
                  <a:tcPr marL="91450" marR="91450" marT="45744" marB="45744" anchor="ctr"/>
                </a:tc>
                <a:tc>
                  <a:txBody>
                    <a:bodyPr/>
                    <a:lstStyle/>
                    <a:p>
                      <a:pPr algn="ctr"/>
                      <a:r>
                        <a:rPr lang="cs-CZ" sz="2400" dirty="0">
                          <a:latin typeface="Calibri" panose="020F0502020204030204" pitchFamily="34" charset="0"/>
                          <a:cs typeface="Calibri" panose="020F0502020204030204" pitchFamily="34" charset="0"/>
                        </a:rPr>
                        <a:t>10.00 h</a:t>
                      </a:r>
                    </a:p>
                  </a:txBody>
                  <a:tcPr marL="91450" marR="91450" marT="45744" marB="45744" anchor="ctr"/>
                </a:tc>
                <a:extLst>
                  <a:ext uri="{0D108BD9-81ED-4DB2-BD59-A6C34878D82A}">
                    <a16:rowId xmlns:a16="http://schemas.microsoft.com/office/drawing/2014/main" val="10000"/>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139</a:t>
                      </a:r>
                    </a:p>
                  </a:txBody>
                  <a:tcPr marL="91450" marR="91450" marT="45741" marB="45741">
                    <a:solidFill>
                      <a:srgbClr val="D0D8E8"/>
                    </a:solidFill>
                  </a:tcPr>
                </a:tc>
                <a:extLst>
                  <a:ext uri="{0D108BD9-81ED-4DB2-BD59-A6C34878D82A}">
                    <a16:rowId xmlns:a16="http://schemas.microsoft.com/office/drawing/2014/main" val="10001"/>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7.0</a:t>
                      </a:r>
                    </a:p>
                  </a:txBody>
                  <a:tcPr marL="91450" marR="91450" marT="45741" marB="45741">
                    <a:solidFill>
                      <a:srgbClr val="FF9999"/>
                    </a:solidFill>
                  </a:tcPr>
                </a:tc>
                <a:tc>
                  <a:txBody>
                    <a:bodyPr/>
                    <a:lstStyle/>
                    <a:p>
                      <a:pPr algn="ctr"/>
                      <a:r>
                        <a:rPr lang="cs-CZ" sz="2400" dirty="0">
                          <a:latin typeface="Calibri" panose="020F0502020204030204" pitchFamily="34" charset="0"/>
                          <a:cs typeface="Calibri" panose="020F0502020204030204" pitchFamily="34" charset="0"/>
                        </a:rPr>
                        <a:t>8.3</a:t>
                      </a:r>
                    </a:p>
                  </a:txBody>
                  <a:tcPr marL="91450" marR="91450" marT="45741" marB="45741">
                    <a:solidFill>
                      <a:srgbClr val="FF9999"/>
                    </a:solidFill>
                  </a:tcPr>
                </a:tc>
                <a:extLst>
                  <a:ext uri="{0D108BD9-81ED-4DB2-BD59-A6C34878D82A}">
                    <a16:rowId xmlns:a16="http://schemas.microsoft.com/office/drawing/2014/main" val="10002"/>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110</a:t>
                      </a:r>
                    </a:p>
                  </a:txBody>
                  <a:tcPr marL="91450" marR="91450"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108</a:t>
                      </a:r>
                    </a:p>
                  </a:txBody>
                  <a:tcPr marL="91450" marR="91450" marT="45741" marB="45741">
                    <a:solidFill>
                      <a:srgbClr val="D0D8E8"/>
                    </a:solidFill>
                  </a:tcPr>
                </a:tc>
                <a:extLst>
                  <a:ext uri="{0D108BD9-81ED-4DB2-BD59-A6C34878D82A}">
                    <a16:rowId xmlns:a16="http://schemas.microsoft.com/office/drawing/2014/main" val="10003"/>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8.9</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50" marR="91450" marT="45741" marB="45741"/>
                </a:tc>
                <a:extLst>
                  <a:ext uri="{0D108BD9-81ED-4DB2-BD59-A6C34878D82A}">
                    <a16:rowId xmlns:a16="http://schemas.microsoft.com/office/drawing/2014/main" val="10004"/>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109</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50" marR="91450" marT="45741" marB="45741"/>
                </a:tc>
                <a:extLst>
                  <a:ext uri="{0D108BD9-81ED-4DB2-BD59-A6C34878D82A}">
                    <a16:rowId xmlns:a16="http://schemas.microsoft.com/office/drawing/2014/main" val="10005"/>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Haemolysis index</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0" marR="91450"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50" marR="91450" marT="45741" marB="45741"/>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defRPr/>
            </a:pPr>
            <a:r>
              <a:rPr lang="en-GB" altLang="cs-CZ" sz="3800" b="1" cap="none" dirty="0" err="1">
                <a:solidFill>
                  <a:schemeClr val="tx1"/>
                </a:solidFill>
                <a:latin typeface="Calibri Light" panose="020F0302020204030204" pitchFamily="34" charset="0"/>
                <a:cs typeface="Calibri Light" panose="020F0302020204030204" pitchFamily="34" charset="0"/>
              </a:rPr>
              <a:t>Pseudohyperkalemia</a:t>
            </a:r>
            <a:r>
              <a:rPr lang="en-GB" altLang="cs-CZ" sz="3800" b="1" cap="none" dirty="0">
                <a:solidFill>
                  <a:schemeClr val="tx1"/>
                </a:solidFill>
                <a:latin typeface="Calibri Light" panose="020F0302020204030204" pitchFamily="34" charset="0"/>
                <a:cs typeface="Calibri Light" panose="020F0302020204030204" pitchFamily="34" charset="0"/>
              </a:rPr>
              <a:t> without haemolysis</a:t>
            </a:r>
          </a:p>
        </p:txBody>
      </p:sp>
      <p:sp>
        <p:nvSpPr>
          <p:cNvPr id="14339" name="Rectangle 5"/>
          <p:cNvSpPr>
            <a:spLocks noGrp="1" noChangeArrowheads="1"/>
          </p:cNvSpPr>
          <p:nvPr>
            <p:ph type="body" idx="1"/>
          </p:nvPr>
        </p:nvSpPr>
        <p:spPr>
          <a:xfrm>
            <a:off x="250825" y="1773238"/>
            <a:ext cx="8785225" cy="4751387"/>
          </a:xfrm>
        </p:spPr>
        <p:txBody>
          <a:bodyPr/>
          <a:lstStyle/>
          <a:p>
            <a:pPr marL="114300" indent="0">
              <a:spcBef>
                <a:spcPts val="1200"/>
              </a:spcBef>
              <a:buFont typeface="Arial" charset="0"/>
              <a:buNone/>
              <a:defRPr/>
            </a:pPr>
            <a:r>
              <a:rPr lang="cs-CZ" sz="2800" dirty="0">
                <a:solidFill>
                  <a:schemeClr val="tx1"/>
                </a:solidFill>
                <a:latin typeface="Calibri" panose="020F0502020204030204" pitchFamily="34" charset="0"/>
                <a:cs typeface="Calibri" panose="020F0502020204030204" pitchFamily="34" charset="0"/>
              </a:rPr>
              <a:t>And one more – potassium incompatible with life:</a:t>
            </a:r>
          </a:p>
          <a:p>
            <a:pPr marL="114300" indent="0">
              <a:spcBef>
                <a:spcPts val="1200"/>
              </a:spcBef>
              <a:buFont typeface="Arial" charset="0"/>
              <a:buNone/>
              <a:defRPr/>
            </a:pPr>
            <a:r>
              <a:rPr lang="cs-CZ" sz="2800" dirty="0">
                <a:solidFill>
                  <a:schemeClr val="accent1">
                    <a:lumMod val="75000"/>
                  </a:schemeClr>
                </a:solidFill>
                <a:latin typeface="Calibri" panose="020F0502020204030204" pitchFamily="34" charset="0"/>
                <a:cs typeface="Calibri" panose="020F0502020204030204" pitchFamily="34" charset="0"/>
              </a:rPr>
              <a:t> </a:t>
            </a:r>
            <a:endParaRPr lang="cs-CZ" altLang="cs-CZ" dirty="0">
              <a:solidFill>
                <a:schemeClr val="accent1">
                  <a:lumMod val="75000"/>
                </a:schemeClr>
              </a:solidFill>
              <a:latin typeface="Calibri" panose="020F0502020204030204" pitchFamily="34" charset="0"/>
              <a:cs typeface="Calibri" panose="020F050202020403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4145696917"/>
              </p:ext>
            </p:extLst>
          </p:nvPr>
        </p:nvGraphicFramePr>
        <p:xfrm>
          <a:off x="682625" y="2413000"/>
          <a:ext cx="7634288" cy="3968749"/>
        </p:xfrm>
        <a:graphic>
          <a:graphicData uri="http://schemas.openxmlformats.org/drawingml/2006/table">
            <a:tbl>
              <a:tblPr firstRow="1" bandRow="1">
                <a:tableStyleId>{5C22544A-7EE6-4342-B048-85BDC9FD1C3A}</a:tableStyleId>
              </a:tblPr>
              <a:tblGrid>
                <a:gridCol w="3284558">
                  <a:extLst>
                    <a:ext uri="{9D8B030D-6E8A-4147-A177-3AD203B41FA5}">
                      <a16:colId xmlns:a16="http://schemas.microsoft.com/office/drawing/2014/main" val="20000"/>
                    </a:ext>
                  </a:extLst>
                </a:gridCol>
                <a:gridCol w="1449910">
                  <a:extLst>
                    <a:ext uri="{9D8B030D-6E8A-4147-A177-3AD203B41FA5}">
                      <a16:colId xmlns:a16="http://schemas.microsoft.com/office/drawing/2014/main" val="20001"/>
                    </a:ext>
                  </a:extLst>
                </a:gridCol>
                <a:gridCol w="1449910">
                  <a:extLst>
                    <a:ext uri="{9D8B030D-6E8A-4147-A177-3AD203B41FA5}">
                      <a16:colId xmlns:a16="http://schemas.microsoft.com/office/drawing/2014/main" val="20002"/>
                    </a:ext>
                  </a:extLst>
                </a:gridCol>
                <a:gridCol w="1449910">
                  <a:extLst>
                    <a:ext uri="{9D8B030D-6E8A-4147-A177-3AD203B41FA5}">
                      <a16:colId xmlns:a16="http://schemas.microsoft.com/office/drawing/2014/main" val="20003"/>
                    </a:ext>
                  </a:extLst>
                </a:gridCol>
              </a:tblGrid>
              <a:tr h="117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66" marR="91466" marT="45741" marB="45741" anchor="ctr"/>
                </a:tc>
                <a:tc>
                  <a:txBody>
                    <a:bodyPr/>
                    <a:lstStyle/>
                    <a:p>
                      <a:pPr algn="ctr"/>
                      <a:r>
                        <a:rPr lang="cs-CZ" sz="2400" dirty="0">
                          <a:latin typeface="Calibri" panose="020F0502020204030204" pitchFamily="34" charset="0"/>
                          <a:cs typeface="Calibri" panose="020F0502020204030204" pitchFamily="34" charset="0"/>
                        </a:rPr>
                        <a:t>7.00 h</a:t>
                      </a:r>
                    </a:p>
                  </a:txBody>
                  <a:tcPr marL="91466" marR="91466" marT="45744" marB="45744" anchor="ctr"/>
                </a:tc>
                <a:tc>
                  <a:txBody>
                    <a:bodyPr/>
                    <a:lstStyle/>
                    <a:p>
                      <a:pPr algn="ctr"/>
                      <a:r>
                        <a:rPr lang="cs-CZ" sz="2400" dirty="0">
                          <a:latin typeface="Calibri" panose="020F0502020204030204" pitchFamily="34" charset="0"/>
                          <a:cs typeface="Calibri" panose="020F0502020204030204" pitchFamily="34" charset="0"/>
                        </a:rPr>
                        <a:t>10.00 h</a:t>
                      </a:r>
                    </a:p>
                  </a:txBody>
                  <a:tcPr marL="91466" marR="91466" marT="45744" marB="45744" anchor="ctr"/>
                </a:tc>
                <a:tc>
                  <a:txBody>
                    <a:bodyPr/>
                    <a:lstStyle/>
                    <a:p>
                      <a:pPr algn="ctr"/>
                      <a:r>
                        <a:rPr lang="cs-CZ" sz="2400" dirty="0">
                          <a:latin typeface="Calibri" panose="020F0502020204030204" pitchFamily="34" charset="0"/>
                          <a:cs typeface="Calibri" panose="020F0502020204030204" pitchFamily="34" charset="0"/>
                        </a:rPr>
                        <a:t>14.00 h</a:t>
                      </a:r>
                    </a:p>
                  </a:txBody>
                  <a:tcPr marL="91466" marR="91466" marT="45744" marB="45744" anchor="ctr"/>
                </a:tc>
                <a:extLst>
                  <a:ext uri="{0D108BD9-81ED-4DB2-BD59-A6C34878D82A}">
                    <a16:rowId xmlns:a16="http://schemas.microsoft.com/office/drawing/2014/main" val="10000"/>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66" marR="91466"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66" marR="91466"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139</a:t>
                      </a:r>
                    </a:p>
                  </a:txBody>
                  <a:tcPr marL="91466" marR="91466"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135</a:t>
                      </a:r>
                    </a:p>
                  </a:txBody>
                  <a:tcPr marL="91466" marR="91466" marT="45741" marB="45741">
                    <a:solidFill>
                      <a:srgbClr val="D0D8E8"/>
                    </a:solidFill>
                  </a:tcPr>
                </a:tc>
                <a:extLst>
                  <a:ext uri="{0D108BD9-81ED-4DB2-BD59-A6C34878D82A}">
                    <a16:rowId xmlns:a16="http://schemas.microsoft.com/office/drawing/2014/main" val="10001"/>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7.0</a:t>
                      </a:r>
                    </a:p>
                  </a:txBody>
                  <a:tcPr marL="91466" marR="91466" marT="45741" marB="45741">
                    <a:solidFill>
                      <a:srgbClr val="FF9999"/>
                    </a:solidFill>
                  </a:tcPr>
                </a:tc>
                <a:tc>
                  <a:txBody>
                    <a:bodyPr/>
                    <a:lstStyle/>
                    <a:p>
                      <a:pPr algn="ctr"/>
                      <a:r>
                        <a:rPr lang="cs-CZ" sz="2400" dirty="0">
                          <a:latin typeface="Calibri" panose="020F0502020204030204" pitchFamily="34" charset="0"/>
                          <a:cs typeface="Calibri" panose="020F0502020204030204" pitchFamily="34" charset="0"/>
                        </a:rPr>
                        <a:t>8.3</a:t>
                      </a:r>
                    </a:p>
                  </a:txBody>
                  <a:tcPr marL="91466" marR="91466" marT="45741" marB="45741">
                    <a:solidFill>
                      <a:srgbClr val="FF9999"/>
                    </a:solidFill>
                  </a:tcPr>
                </a:tc>
                <a:tc>
                  <a:txBody>
                    <a:bodyPr/>
                    <a:lstStyle/>
                    <a:p>
                      <a:pPr algn="ctr"/>
                      <a:r>
                        <a:rPr lang="cs-CZ" sz="2400" dirty="0">
                          <a:solidFill>
                            <a:schemeClr val="bg1"/>
                          </a:solidFill>
                          <a:latin typeface="Calibri" panose="020F0502020204030204" pitchFamily="34" charset="0"/>
                          <a:cs typeface="Calibri" panose="020F0502020204030204" pitchFamily="34" charset="0"/>
                        </a:rPr>
                        <a:t>12.4</a:t>
                      </a:r>
                    </a:p>
                  </a:txBody>
                  <a:tcPr marL="91466" marR="91466" marT="45741" marB="45741">
                    <a:solidFill>
                      <a:srgbClr val="FF3300"/>
                    </a:solidFill>
                  </a:tcPr>
                </a:tc>
                <a:extLst>
                  <a:ext uri="{0D108BD9-81ED-4DB2-BD59-A6C34878D82A}">
                    <a16:rowId xmlns:a16="http://schemas.microsoft.com/office/drawing/2014/main" val="10002"/>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110</a:t>
                      </a:r>
                    </a:p>
                  </a:txBody>
                  <a:tcPr marL="91466" marR="91466"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108</a:t>
                      </a:r>
                    </a:p>
                  </a:txBody>
                  <a:tcPr marL="91466" marR="91466" marT="45741" marB="4574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109</a:t>
                      </a:r>
                    </a:p>
                  </a:txBody>
                  <a:tcPr marL="91466" marR="91466" marT="45741" marB="45741">
                    <a:solidFill>
                      <a:srgbClr val="D0D8E8"/>
                    </a:solidFill>
                  </a:tcPr>
                </a:tc>
                <a:extLst>
                  <a:ext uri="{0D108BD9-81ED-4DB2-BD59-A6C34878D82A}">
                    <a16:rowId xmlns:a16="http://schemas.microsoft.com/office/drawing/2014/main" val="10003"/>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8.9</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66" marR="91466" marT="45741" marB="45741"/>
                </a:tc>
                <a:extLst>
                  <a:ext uri="{0D108BD9-81ED-4DB2-BD59-A6C34878D82A}">
                    <a16:rowId xmlns:a16="http://schemas.microsoft.com/office/drawing/2014/main" val="10004"/>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109</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a:t>
                      </a:r>
                    </a:p>
                  </a:txBody>
                  <a:tcPr marL="91466" marR="91466" marT="45741" marB="45741"/>
                </a:tc>
                <a:extLst>
                  <a:ext uri="{0D108BD9-81ED-4DB2-BD59-A6C34878D82A}">
                    <a16:rowId xmlns:a16="http://schemas.microsoft.com/office/drawing/2014/main" val="10005"/>
                  </a:ext>
                </a:extLst>
              </a:tr>
              <a:tr h="465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Haemolysis index</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66" marR="91466" marT="45741" marB="45741"/>
                </a:tc>
                <a:tc>
                  <a:txBody>
                    <a:bodyPr/>
                    <a:lstStyle/>
                    <a:p>
                      <a:pPr algn="ctr"/>
                      <a:r>
                        <a:rPr lang="cs-CZ" sz="2400" dirty="0">
                          <a:latin typeface="Calibri" panose="020F0502020204030204" pitchFamily="34" charset="0"/>
                          <a:cs typeface="Calibri" panose="020F0502020204030204" pitchFamily="34" charset="0"/>
                        </a:rPr>
                        <a:t>0</a:t>
                      </a:r>
                    </a:p>
                  </a:txBody>
                  <a:tcPr marL="91466" marR="91466" marT="45741" marB="45741"/>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What was the blood cell count?</a:t>
            </a:r>
          </a:p>
        </p:txBody>
      </p:sp>
      <p:graphicFrame>
        <p:nvGraphicFramePr>
          <p:cNvPr id="7" name="Tabulka 6"/>
          <p:cNvGraphicFramePr>
            <a:graphicFrameLocks noGrp="1"/>
          </p:cNvGraphicFramePr>
          <p:nvPr>
            <p:extLst>
              <p:ext uri="{D42A27DB-BD31-4B8C-83A1-F6EECF244321}">
                <p14:modId xmlns:p14="http://schemas.microsoft.com/office/powerpoint/2010/main" val="1621983734"/>
              </p:ext>
            </p:extLst>
          </p:nvPr>
        </p:nvGraphicFramePr>
        <p:xfrm>
          <a:off x="1444625" y="2060575"/>
          <a:ext cx="6335713" cy="2324099"/>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66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50" marB="45750"/>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50" marB="45750"/>
                </a:tc>
                <a:extLst>
                  <a:ext uri="{0D108BD9-81ED-4DB2-BD59-A6C34878D82A}">
                    <a16:rowId xmlns:a16="http://schemas.microsoft.com/office/drawing/2014/main" val="10000"/>
                  </a:ext>
                </a:extLst>
              </a:tr>
              <a:tr h="466667">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50" marB="45750">
                    <a:solidFill>
                      <a:srgbClr val="D0D8E8"/>
                    </a:solidFill>
                  </a:tcPr>
                </a:tc>
                <a:tc>
                  <a:txBody>
                    <a:bodyPr/>
                    <a:lstStyle/>
                    <a:p>
                      <a:pPr algn="ctr"/>
                      <a:r>
                        <a:rPr lang="cs-CZ" sz="2400" dirty="0">
                          <a:latin typeface="Calibri" panose="020F0502020204030204" pitchFamily="34" charset="0"/>
                          <a:cs typeface="Calibri" panose="020F0502020204030204" pitchFamily="34" charset="0"/>
                        </a:rPr>
                        <a:t>3.46 ∙ </a:t>
                      </a:r>
                      <a:r>
                        <a:rPr lang="cs-CZ" sz="2400" baseline="0" dirty="0">
                          <a:latin typeface="Calibri" panose="020F0502020204030204" pitchFamily="34" charset="0"/>
                          <a:cs typeface="Calibri" panose="020F0502020204030204" pitchFamily="34" charset="0"/>
                        </a:rPr>
                        <a:t>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50" marB="45750">
                    <a:solidFill>
                      <a:schemeClr val="tx2">
                        <a:lumMod val="40000"/>
                        <a:lumOff val="60000"/>
                      </a:schemeClr>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50" marB="45750">
                    <a:solidFill>
                      <a:srgbClr val="D0D8E8"/>
                    </a:solidFill>
                  </a:tcPr>
                </a:tc>
                <a:extLst>
                  <a:ext uri="{0D108BD9-81ED-4DB2-BD59-A6C34878D82A}">
                    <a16:rowId xmlns:a16="http://schemas.microsoft.com/office/drawing/2014/main" val="10001"/>
                  </a:ext>
                </a:extLst>
              </a:tr>
              <a:tr h="466667">
                <a:tc>
                  <a:txBody>
                    <a:bodyPr/>
                    <a:lstStyle/>
                    <a:p>
                      <a:r>
                        <a:rPr lang="en-GB" sz="2400" noProof="0" dirty="0">
                          <a:latin typeface="Calibri" panose="020F0502020204030204" pitchFamily="34" charset="0"/>
                          <a:cs typeface="Calibri" panose="020F0502020204030204" pitchFamily="34" charset="0"/>
                        </a:rPr>
                        <a:t>Haemoglobin</a:t>
                      </a:r>
                      <a:r>
                        <a:rPr lang="cs-CZ" sz="2400" dirty="0">
                          <a:latin typeface="Calibri" panose="020F0502020204030204" pitchFamily="34" charset="0"/>
                          <a:cs typeface="Calibri" panose="020F0502020204030204" pitchFamily="34" charset="0"/>
                        </a:rPr>
                        <a:t> </a:t>
                      </a:r>
                    </a:p>
                  </a:txBody>
                  <a:tcPr marL="91437" marR="91437" marT="45750" marB="45750"/>
                </a:tc>
                <a:tc>
                  <a:txBody>
                    <a:bodyPr/>
                    <a:lstStyle/>
                    <a:p>
                      <a:pPr algn="ctr"/>
                      <a:r>
                        <a:rPr lang="cs-CZ" sz="2400" dirty="0">
                          <a:latin typeface="Calibri" panose="020F0502020204030204" pitchFamily="34" charset="0"/>
                          <a:cs typeface="Calibri" panose="020F0502020204030204" pitchFamily="34" charset="0"/>
                        </a:rPr>
                        <a:t>109</a:t>
                      </a:r>
                    </a:p>
                  </a:txBody>
                  <a:tcPr marL="91437" marR="91437" marT="45750" marB="45750">
                    <a:solidFill>
                      <a:schemeClr val="tx2">
                        <a:lumMod val="40000"/>
                        <a:lumOff val="60000"/>
                      </a:schemeClr>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50" marB="45750"/>
                </a:tc>
                <a:extLst>
                  <a:ext uri="{0D108BD9-81ED-4DB2-BD59-A6C34878D82A}">
                    <a16:rowId xmlns:a16="http://schemas.microsoft.com/office/drawing/2014/main" val="10002"/>
                  </a:ext>
                </a:extLst>
              </a:tr>
              <a:tr h="466667">
                <a:tc>
                  <a:txBody>
                    <a:bodyPr/>
                    <a:lstStyle/>
                    <a:p>
                      <a:r>
                        <a:rPr lang="cs-CZ" sz="2400" dirty="0">
                          <a:latin typeface="Calibri" panose="020F0502020204030204" pitchFamily="34" charset="0"/>
                          <a:cs typeface="Calibri" panose="020F0502020204030204" pitchFamily="34" charset="0"/>
                        </a:rPr>
                        <a:t>Leukocytes </a:t>
                      </a:r>
                    </a:p>
                  </a:txBody>
                  <a:tcPr marL="91437" marR="91437" marT="45750" marB="457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662.9 ·</a:t>
                      </a:r>
                      <a:r>
                        <a:rPr lang="cs-CZ" sz="2400" baseline="0" dirty="0">
                          <a:solidFill>
                            <a:schemeClr val="bg1"/>
                          </a:solidFill>
                          <a:latin typeface="Calibri" panose="020F0502020204030204" pitchFamily="34" charset="0"/>
                          <a:cs typeface="Calibri" panose="020F0502020204030204" pitchFamily="34" charset="0"/>
                        </a:rPr>
                        <a:t> 10</a:t>
                      </a:r>
                      <a:r>
                        <a:rPr lang="cs-CZ" sz="2400" baseline="30000" dirty="0">
                          <a:solidFill>
                            <a:schemeClr val="bg1"/>
                          </a:solidFill>
                          <a:latin typeface="Calibri" panose="020F0502020204030204" pitchFamily="34" charset="0"/>
                          <a:cs typeface="Calibri" panose="020F0502020204030204" pitchFamily="34" charset="0"/>
                        </a:rPr>
                        <a:t>9</a:t>
                      </a:r>
                      <a:endParaRPr lang="cs-CZ" sz="2400" dirty="0">
                        <a:solidFill>
                          <a:schemeClr val="bg1"/>
                        </a:solidFill>
                        <a:latin typeface="Calibri" panose="020F0502020204030204" pitchFamily="34" charset="0"/>
                        <a:cs typeface="Calibri" panose="020F0502020204030204" pitchFamily="34" charset="0"/>
                      </a:endParaRPr>
                    </a:p>
                  </a:txBody>
                  <a:tcPr marL="91437" marR="91437" marT="45750" marB="45750">
                    <a:solidFill>
                      <a:srgbClr val="FF33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50" marB="45750"/>
                </a:tc>
                <a:extLst>
                  <a:ext uri="{0D108BD9-81ED-4DB2-BD59-A6C34878D82A}">
                    <a16:rowId xmlns:a16="http://schemas.microsoft.com/office/drawing/2014/main" val="10003"/>
                  </a:ext>
                </a:extLst>
              </a:tr>
              <a:tr h="457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Platelets</a:t>
                      </a:r>
                    </a:p>
                  </a:txBody>
                  <a:tcPr marL="91437" marR="91437" marT="45750" marB="457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62 ∙ </a:t>
                      </a:r>
                      <a:r>
                        <a:rPr lang="cs-CZ" sz="2400" baseline="0" dirty="0">
                          <a:latin typeface="Calibri" panose="020F0502020204030204" pitchFamily="34" charset="0"/>
                          <a:cs typeface="Calibri" panose="020F0502020204030204" pitchFamily="34" charset="0"/>
                        </a:rPr>
                        <a:t>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50" marB="45750">
                    <a:solidFill>
                      <a:schemeClr val="tx2">
                        <a:lumMod val="40000"/>
                        <a:lumOff val="60000"/>
                      </a:schemeClr>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50" marB="45750"/>
                </a:tc>
                <a:extLst>
                  <a:ext uri="{0D108BD9-81ED-4DB2-BD59-A6C34878D82A}">
                    <a16:rowId xmlns:a16="http://schemas.microsoft.com/office/drawing/2014/main" val="10004"/>
                  </a:ext>
                </a:extLst>
              </a:tr>
            </a:tbl>
          </a:graphicData>
        </a:graphic>
      </p:graphicFrame>
      <p:sp>
        <p:nvSpPr>
          <p:cNvPr id="4" name="TextovéPole 2"/>
          <p:cNvSpPr txBox="1">
            <a:spLocks noChangeArrowheads="1"/>
          </p:cNvSpPr>
          <p:nvPr/>
        </p:nvSpPr>
        <p:spPr bwMode="auto">
          <a:xfrm>
            <a:off x="684213" y="4746625"/>
            <a:ext cx="81375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800" b="0" dirty="0">
                <a:latin typeface="Calibri" panose="020F0502020204030204" pitchFamily="34" charset="0"/>
                <a:cs typeface="Calibri" panose="020F0502020204030204" pitchFamily="34" charset="0"/>
              </a:rPr>
              <a:t>Dg.</a:t>
            </a:r>
            <a:r>
              <a:rPr lang="cs-CZ" altLang="cs-CZ" sz="2800" b="0" dirty="0">
                <a:latin typeface="Calibri" panose="020F0502020204030204" pitchFamily="34" charset="0"/>
                <a:cs typeface="Calibri" panose="020F0502020204030204" pitchFamily="34" charset="0"/>
              </a:rPr>
              <a:t>:</a:t>
            </a:r>
            <a:r>
              <a:rPr lang="en-GB" altLang="cs-CZ" sz="2800" b="0" dirty="0">
                <a:latin typeface="Calibri" panose="020F0502020204030204" pitchFamily="34" charset="0"/>
                <a:cs typeface="Calibri" panose="020F0502020204030204" pitchFamily="34" charset="0"/>
              </a:rPr>
              <a:t> Chronic lymphocytic leukaemia</a:t>
            </a:r>
          </a:p>
          <a:p>
            <a:pPr>
              <a:spcBef>
                <a:spcPts val="1200"/>
              </a:spcBef>
            </a:pPr>
            <a:r>
              <a:rPr lang="en-GB" altLang="cs-CZ" sz="2800" b="0" dirty="0">
                <a:latin typeface="Calibri" panose="020F0502020204030204" pitchFamily="34" charset="0"/>
                <a:cs typeface="Calibri" panose="020F0502020204030204" pitchFamily="34" charset="0"/>
              </a:rPr>
              <a:t>Potassium suspected to be released from tumour leukocytes during transport via tube transport system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Experiment</a:t>
            </a:r>
          </a:p>
        </p:txBody>
      </p:sp>
      <p:graphicFrame>
        <p:nvGraphicFramePr>
          <p:cNvPr id="7" name="Tabulka 6"/>
          <p:cNvGraphicFramePr>
            <a:graphicFrameLocks noGrp="1"/>
          </p:cNvGraphicFramePr>
          <p:nvPr>
            <p:extLst>
              <p:ext uri="{D42A27DB-BD31-4B8C-83A1-F6EECF244321}">
                <p14:modId xmlns:p14="http://schemas.microsoft.com/office/powerpoint/2010/main" val="747666960"/>
              </p:ext>
            </p:extLst>
          </p:nvPr>
        </p:nvGraphicFramePr>
        <p:xfrm>
          <a:off x="1444625" y="1860550"/>
          <a:ext cx="6335713" cy="2360612"/>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504049">
                <a:tc rowSpan="2">
                  <a:txBody>
                    <a:bodyPr/>
                    <a:lstStyle/>
                    <a:p>
                      <a:r>
                        <a:rPr lang="cs-CZ" sz="2400" dirty="0">
                          <a:latin typeface="Calibri" panose="020F0502020204030204" pitchFamily="34" charset="0"/>
                          <a:cs typeface="Calibri" panose="020F0502020204030204" pitchFamily="34" charset="0"/>
                        </a:rPr>
                        <a:t>Method</a:t>
                      </a:r>
                    </a:p>
                  </a:txBody>
                  <a:tcPr marL="91437" marR="91437" marT="45728" marB="45728">
                    <a:lnR w="12700" cap="flat" cmpd="sng" algn="ctr">
                      <a:solidFill>
                        <a:schemeClr val="bg1"/>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Method of transport</a:t>
                      </a:r>
                    </a:p>
                  </a:txBody>
                  <a:tcPr marL="91437" marR="91437"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cs-CZ" sz="2400" dirty="0"/>
                    </a:p>
                  </a:txBody>
                  <a:tcPr marL="91437" marR="91437" marT="45729" marB="45729"/>
                </a:tc>
                <a:extLst>
                  <a:ext uri="{0D108BD9-81ED-4DB2-BD59-A6C34878D82A}">
                    <a16:rowId xmlns:a16="http://schemas.microsoft.com/office/drawing/2014/main" val="10000"/>
                  </a:ext>
                </a:extLst>
              </a:tr>
              <a:tr h="457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2400" dirty="0">
                        <a:solidFill>
                          <a:schemeClr val="bg1"/>
                        </a:solidFill>
                      </a:endParaRPr>
                    </a:p>
                  </a:txBody>
                  <a:tcPr marL="91437" marR="91437" marT="45729" marB="45729"/>
                </a:tc>
                <a:tc>
                  <a:txBody>
                    <a:bodyPr/>
                    <a:lstStyle/>
                    <a:p>
                      <a:pPr algn="ctr"/>
                      <a:r>
                        <a:rPr lang="cs-CZ" sz="2400" dirty="0">
                          <a:solidFill>
                            <a:schemeClr val="bg1"/>
                          </a:solidFill>
                          <a:latin typeface="Calibri" panose="020F0502020204030204" pitchFamily="34" charset="0"/>
                          <a:cs typeface="Calibri" panose="020F0502020204030204" pitchFamily="34" charset="0"/>
                        </a:rPr>
                        <a:t>By hand</a:t>
                      </a:r>
                    </a:p>
                  </a:txBody>
                  <a:tcPr marL="91437" marR="91437"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cs-CZ" sz="2400" dirty="0" err="1">
                          <a:solidFill>
                            <a:schemeClr val="bg1"/>
                          </a:solidFill>
                          <a:latin typeface="Calibri" panose="020F0502020204030204" pitchFamily="34" charset="0"/>
                          <a:cs typeface="Calibri" panose="020F0502020204030204" pitchFamily="34" charset="0"/>
                        </a:rPr>
                        <a:t>Pipeline</a:t>
                      </a:r>
                      <a:endParaRPr lang="cs-CZ" sz="2400" dirty="0">
                        <a:solidFill>
                          <a:schemeClr val="bg1"/>
                        </a:solidFill>
                        <a:latin typeface="Calibri" panose="020F0502020204030204" pitchFamily="34" charset="0"/>
                        <a:cs typeface="Calibri" panose="020F0502020204030204" pitchFamily="34" charset="0"/>
                      </a:endParaRPr>
                    </a:p>
                  </a:txBody>
                  <a:tcPr marL="91437" marR="91437"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66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53" marR="91453" marT="45730" marB="45730">
                    <a:solidFill>
                      <a:srgbClr val="E9EDF4"/>
                    </a:solidFill>
                  </a:tcPr>
                </a:tc>
                <a:tc>
                  <a:txBody>
                    <a:bodyPr/>
                    <a:lstStyle/>
                    <a:p>
                      <a:pPr algn="ctr"/>
                      <a:r>
                        <a:rPr lang="cs-CZ" sz="2400" dirty="0">
                          <a:latin typeface="Calibri" panose="020F0502020204030204" pitchFamily="34" charset="0"/>
                          <a:cs typeface="Calibri" panose="020F0502020204030204" pitchFamily="34" charset="0"/>
                        </a:rPr>
                        <a:t>144</a:t>
                      </a:r>
                    </a:p>
                  </a:txBody>
                  <a:tcPr marL="91437" marR="91437" marT="45728" marB="45728">
                    <a:lnT w="12700" cap="flat" cmpd="sng" algn="ctr">
                      <a:solidFill>
                        <a:schemeClr val="bg1"/>
                      </a:solidFill>
                      <a:prstDash val="solid"/>
                      <a:round/>
                      <a:headEnd type="none" w="med" len="med"/>
                      <a:tailEnd type="none" w="med" len="med"/>
                    </a:lnT>
                    <a:solidFill>
                      <a:srgbClr val="E9EDF4"/>
                    </a:solidFill>
                  </a:tcPr>
                </a:tc>
                <a:tc>
                  <a:txBody>
                    <a:bodyPr/>
                    <a:lstStyle/>
                    <a:p>
                      <a:pPr algn="ctr"/>
                      <a:r>
                        <a:rPr lang="cs-CZ" sz="2400" dirty="0">
                          <a:latin typeface="Calibri" panose="020F0502020204030204" pitchFamily="34" charset="0"/>
                          <a:cs typeface="Calibri" panose="020F0502020204030204" pitchFamily="34" charset="0"/>
                        </a:rPr>
                        <a:t>129</a:t>
                      </a:r>
                    </a:p>
                  </a:txBody>
                  <a:tcPr marL="91437" marR="91437" marT="45728" marB="45728">
                    <a:lnT w="12700" cap="flat" cmpd="sng" algn="ctr">
                      <a:solidFill>
                        <a:schemeClr val="bg1"/>
                      </a:solidFill>
                      <a:prstDash val="solid"/>
                      <a:round/>
                      <a:headEnd type="none" w="med" len="med"/>
                      <a:tailEnd type="none" w="med" len="med"/>
                    </a:lnT>
                    <a:solidFill>
                      <a:srgbClr val="E9EDF4"/>
                    </a:solidFill>
                  </a:tcPr>
                </a:tc>
                <a:extLst>
                  <a:ext uri="{0D108BD9-81ED-4DB2-BD59-A6C34878D82A}">
                    <a16:rowId xmlns:a16="http://schemas.microsoft.com/office/drawing/2014/main" val="10002"/>
                  </a:ext>
                </a:extLst>
              </a:tr>
              <a:tr h="466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300" dirty="0">
                          <a:latin typeface="Calibri" panose="020F0502020204030204" pitchFamily="34" charset="0"/>
                          <a:cs typeface="Calibri" panose="020F0502020204030204" pitchFamily="34" charset="0"/>
                        </a:rPr>
                        <a:t>K</a:t>
                      </a:r>
                      <a:r>
                        <a:rPr lang="cs-CZ" sz="2300" baseline="30000" dirty="0">
                          <a:latin typeface="Calibri" panose="020F0502020204030204" pitchFamily="34" charset="0"/>
                          <a:cs typeface="Calibri" panose="020F0502020204030204" pitchFamily="34" charset="0"/>
                        </a:rPr>
                        <a:t>+</a:t>
                      </a:r>
                      <a:r>
                        <a:rPr lang="cs-CZ" sz="2300" dirty="0">
                          <a:latin typeface="Calibri" panose="020F0502020204030204" pitchFamily="34" charset="0"/>
                          <a:cs typeface="Calibri" panose="020F0502020204030204" pitchFamily="34" charset="0"/>
                        </a:rPr>
                        <a:t> (</a:t>
                      </a:r>
                      <a:r>
                        <a:rPr lang="cs-CZ" sz="2300" dirty="0" err="1">
                          <a:latin typeface="Calibri" panose="020F0502020204030204" pitchFamily="34" charset="0"/>
                          <a:cs typeface="Calibri" panose="020F0502020204030204" pitchFamily="34" charset="0"/>
                        </a:rPr>
                        <a:t>mmol/l</a:t>
                      </a:r>
                      <a:r>
                        <a:rPr lang="cs-CZ" sz="2300" dirty="0">
                          <a:latin typeface="Calibri" panose="020F0502020204030204" pitchFamily="34" charset="0"/>
                          <a:cs typeface="Calibri" panose="020F0502020204030204" pitchFamily="34" charset="0"/>
                        </a:rPr>
                        <a:t>)</a:t>
                      </a:r>
                    </a:p>
                  </a:txBody>
                  <a:tcPr marL="91453" marR="91453" marT="45730" marB="45730"/>
                </a:tc>
                <a:tc>
                  <a:txBody>
                    <a:bodyPr/>
                    <a:lstStyle/>
                    <a:p>
                      <a:pPr algn="ctr"/>
                      <a:r>
                        <a:rPr lang="cs-CZ" sz="2400" dirty="0">
                          <a:latin typeface="Calibri" panose="020F0502020204030204" pitchFamily="34" charset="0"/>
                          <a:cs typeface="Calibri" panose="020F0502020204030204" pitchFamily="34" charset="0"/>
                        </a:rPr>
                        <a:t>4.5</a:t>
                      </a:r>
                    </a:p>
                  </a:txBody>
                  <a:tcPr marL="91437" marR="91437" marT="45728" marB="45728">
                    <a:solidFill>
                      <a:srgbClr val="D0D8E8"/>
                    </a:solidFill>
                  </a:tcPr>
                </a:tc>
                <a:tc>
                  <a:txBody>
                    <a:bodyPr/>
                    <a:lstStyle/>
                    <a:p>
                      <a:pPr algn="ctr"/>
                      <a:r>
                        <a:rPr lang="cs-CZ" sz="2400" dirty="0">
                          <a:solidFill>
                            <a:schemeClr val="bg1"/>
                          </a:solidFill>
                          <a:latin typeface="Calibri" panose="020F0502020204030204" pitchFamily="34" charset="0"/>
                          <a:cs typeface="Calibri" panose="020F0502020204030204" pitchFamily="34" charset="0"/>
                        </a:rPr>
                        <a:t>14.1</a:t>
                      </a:r>
                    </a:p>
                  </a:txBody>
                  <a:tcPr marL="91437" marR="91437" marT="45728" marB="45728">
                    <a:solidFill>
                      <a:srgbClr val="FF0000"/>
                    </a:solidFill>
                  </a:tcPr>
                </a:tc>
                <a:extLst>
                  <a:ext uri="{0D108BD9-81ED-4DB2-BD59-A6C34878D82A}">
                    <a16:rowId xmlns:a16="http://schemas.microsoft.com/office/drawing/2014/main" val="10003"/>
                  </a:ext>
                </a:extLst>
              </a:tr>
              <a:tr h="466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53" marR="91453"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110</a:t>
                      </a:r>
                    </a:p>
                  </a:txBody>
                  <a:tcPr marL="91437" marR="91437" marT="45728" marB="45728">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125</a:t>
                      </a:r>
                    </a:p>
                  </a:txBody>
                  <a:tcPr marL="91437" marR="91437" marT="45728" marB="45728"/>
                </a:tc>
                <a:extLst>
                  <a:ext uri="{0D108BD9-81ED-4DB2-BD59-A6C34878D82A}">
                    <a16:rowId xmlns:a16="http://schemas.microsoft.com/office/drawing/2014/main" val="10004"/>
                  </a:ext>
                </a:extLst>
              </a:tr>
            </a:tbl>
          </a:graphicData>
        </a:graphic>
      </p:graphicFrame>
      <p:sp>
        <p:nvSpPr>
          <p:cNvPr id="4" name="TextovéPole 2"/>
          <p:cNvSpPr txBox="1">
            <a:spLocks noChangeArrowheads="1"/>
          </p:cNvSpPr>
          <p:nvPr/>
        </p:nvSpPr>
        <p:spPr bwMode="auto">
          <a:xfrm>
            <a:off x="468313" y="4468813"/>
            <a:ext cx="835342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357188" indent="-357188">
              <a:spcBef>
                <a:spcPts val="1200"/>
              </a:spcBef>
              <a:buClr>
                <a:schemeClr val="accent1">
                  <a:lumMod val="75000"/>
                </a:schemeClr>
              </a:buClr>
              <a:buSzPct val="120000"/>
              <a:buFont typeface="Arial" panose="020B0604020202020204" pitchFamily="34" charset="0"/>
              <a:buChar char="•"/>
              <a:defRPr/>
            </a:pPr>
            <a:r>
              <a:rPr lang="en-GB" altLang="cs-CZ" sz="2800" b="0" dirty="0" err="1">
                <a:latin typeface="Calibri" panose="020F0502020204030204" pitchFamily="34" charset="0"/>
                <a:cs typeface="Calibri" panose="020F0502020204030204" pitchFamily="34" charset="0"/>
              </a:rPr>
              <a:t>Pseudohyperkalaemia</a:t>
            </a:r>
            <a:r>
              <a:rPr lang="en-GB" altLang="cs-CZ" sz="2800" b="0" dirty="0">
                <a:latin typeface="Calibri" panose="020F0502020204030204" pitchFamily="34" charset="0"/>
                <a:cs typeface="Calibri" panose="020F0502020204030204" pitchFamily="34" charset="0"/>
              </a:rPr>
              <a:t> originated in leukocytes</a:t>
            </a:r>
          </a:p>
          <a:p>
            <a:pPr marL="357188" indent="-357188">
              <a:spcBef>
                <a:spcPts val="1200"/>
              </a:spcBef>
              <a:buClr>
                <a:schemeClr val="accent1">
                  <a:lumMod val="75000"/>
                </a:schemeClr>
              </a:buClr>
              <a:buSzPct val="120000"/>
              <a:buFont typeface="Arial" panose="020B0604020202020204" pitchFamily="34" charset="0"/>
              <a:buChar char="•"/>
              <a:defRPr/>
            </a:pPr>
            <a:r>
              <a:rPr lang="en-GB" altLang="cs-CZ" sz="2800" b="0" dirty="0">
                <a:latin typeface="Calibri" panose="020F0502020204030204" pitchFamily="34" charset="0"/>
                <a:cs typeface="Calibri" panose="020F0502020204030204" pitchFamily="34" charset="0"/>
              </a:rPr>
              <a:t>Similarly, platelets, if significantly multiplied, can lead to </a:t>
            </a:r>
            <a:r>
              <a:rPr lang="en-GB" altLang="cs-CZ" sz="2800" b="0" dirty="0" err="1">
                <a:latin typeface="Calibri" panose="020F0502020204030204" pitchFamily="34" charset="0"/>
                <a:cs typeface="Calibri" panose="020F0502020204030204" pitchFamily="34" charset="0"/>
              </a:rPr>
              <a:t>pseudohyperkalaemia</a:t>
            </a:r>
            <a:r>
              <a:rPr lang="en-GB" altLang="cs-CZ" sz="2800" b="0" dirty="0">
                <a:latin typeface="Calibri" panose="020F0502020204030204" pitchFamily="34" charset="0"/>
                <a:cs typeface="Calibri" panose="020F0502020204030204" pitchFamily="34" charset="0"/>
              </a:rPr>
              <a:t> in the serum (heparin plasma has normal potassium)</a:t>
            </a:r>
          </a:p>
        </p:txBody>
      </p:sp>
      <p:cxnSp>
        <p:nvCxnSpPr>
          <p:cNvPr id="3" name="Přímá spojnice se šipkou 2"/>
          <p:cNvCxnSpPr/>
          <p:nvPr/>
        </p:nvCxnSpPr>
        <p:spPr>
          <a:xfrm flipH="1">
            <a:off x="7812088" y="3068638"/>
            <a:ext cx="792162" cy="43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1+#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en-GB" sz="2800" b="1" dirty="0" err="1">
                <a:latin typeface="Calibri Light" panose="020F0302020204030204" pitchFamily="34" charset="0"/>
                <a:cs typeface="Calibri Light" panose="020F0302020204030204" pitchFamily="34" charset="0"/>
              </a:rPr>
              <a:t>MetabOlic</a:t>
            </a:r>
            <a:r>
              <a:rPr lang="en-GB" sz="2800" b="1" dirty="0">
                <a:latin typeface="Calibri Light" panose="020F0302020204030204" pitchFamily="34" charset="0"/>
                <a:cs typeface="Calibri Light" panose="020F0302020204030204" pitchFamily="34" charset="0"/>
              </a:rPr>
              <a:t> alkalosis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0547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4" name="Rectangle 3"/>
          <p:cNvSpPr txBox="1">
            <a:spLocks noChangeArrowheads="1"/>
          </p:cNvSpPr>
          <p:nvPr/>
        </p:nvSpPr>
        <p:spPr bwMode="auto">
          <a:xfrm>
            <a:off x="395536" y="1843931"/>
            <a:ext cx="867568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52438" indent="-338138">
              <a:spcBef>
                <a:spcPts val="1200"/>
              </a:spcBef>
            </a:pPr>
            <a:r>
              <a:rPr lang="en-GB" altLang="cs-CZ" sz="2650" b="0" dirty="0">
                <a:solidFill>
                  <a:schemeClr val="tx1"/>
                </a:solidFill>
                <a:latin typeface="Calibri" panose="020F0502020204030204" pitchFamily="34" charset="0"/>
                <a:cs typeface="Calibri" panose="020F0502020204030204" pitchFamily="34" charset="0"/>
              </a:rPr>
              <a:t>46-year-old woman, treated for cutaneous psoriasis, no other serious illnesses </a:t>
            </a:r>
          </a:p>
          <a:p>
            <a:pPr marL="452438" indent="-338138">
              <a:spcBef>
                <a:spcPts val="1200"/>
              </a:spcBef>
            </a:pPr>
            <a:r>
              <a:rPr lang="en-GB" altLang="cs-CZ" sz="2650" b="0" dirty="0">
                <a:solidFill>
                  <a:schemeClr val="tx1"/>
                </a:solidFill>
                <a:latin typeface="Calibri" panose="020F0502020204030204" pitchFamily="34" charset="0"/>
                <a:cs typeface="Calibri" panose="020F0502020204030204" pitchFamily="34" charset="0"/>
              </a:rPr>
              <a:t>She had a gastric balloon inserted </a:t>
            </a:r>
            <a:r>
              <a:rPr lang="en-GB" altLang="cs-CZ" sz="2650" b="0" dirty="0" err="1">
                <a:solidFill>
                  <a:schemeClr val="tx1"/>
                </a:solidFill>
                <a:latin typeface="Calibri" panose="020F0502020204030204" pitchFamily="34" charset="0"/>
                <a:cs typeface="Calibri" panose="020F0502020204030204" pitchFamily="34" charset="0"/>
              </a:rPr>
              <a:t>endoscopically</a:t>
            </a:r>
            <a:r>
              <a:rPr lang="en-GB" altLang="cs-CZ" sz="2650" b="0" dirty="0">
                <a:solidFill>
                  <a:schemeClr val="tx1"/>
                </a:solidFill>
                <a:latin typeface="Calibri" panose="020F0502020204030204" pitchFamily="34" charset="0"/>
                <a:cs typeface="Calibri" panose="020F0502020204030204" pitchFamily="34" charset="0"/>
              </a:rPr>
              <a:t> (BMI 28)</a:t>
            </a:r>
          </a:p>
          <a:p>
            <a:pPr marL="452438" indent="-338138">
              <a:spcBef>
                <a:spcPts val="1200"/>
              </a:spcBef>
            </a:pPr>
            <a:r>
              <a:rPr lang="en-GB" altLang="cs-CZ" sz="2650" b="0" dirty="0">
                <a:solidFill>
                  <a:schemeClr val="tx1"/>
                </a:solidFill>
                <a:latin typeface="Calibri" panose="020F0502020204030204" pitchFamily="34" charset="0"/>
                <a:cs typeface="Calibri" panose="020F0502020204030204" pitchFamily="34" charset="0"/>
              </a:rPr>
              <a:t>About a week after the procedure intermittent abdominal pain under the left rib arch, later followed by repeated vomiting of gastric juice</a:t>
            </a:r>
          </a:p>
          <a:p>
            <a:pPr marL="452438" indent="-338138">
              <a:spcBef>
                <a:spcPts val="1200"/>
              </a:spcBef>
            </a:pPr>
            <a:r>
              <a:rPr lang="en-GB" altLang="cs-CZ" sz="2650" b="0" dirty="0">
                <a:solidFill>
                  <a:schemeClr val="tx1"/>
                </a:solidFill>
                <a:latin typeface="Calibri" panose="020F0502020204030204" pitchFamily="34" charset="0"/>
                <a:cs typeface="Calibri" panose="020F0502020204030204" pitchFamily="34" charset="0"/>
              </a:rPr>
              <a:t>She was examined at the surgical clinic of the Faculty Hospital in Pilsen; after exclusion of sudden abdominal attack, she was sent for further examination and treatment to the </a:t>
            </a:r>
            <a:r>
              <a:rPr lang="en-GB" altLang="cs-CZ" sz="2650" b="0" dirty="0" err="1">
                <a:solidFill>
                  <a:schemeClr val="tx1"/>
                </a:solidFill>
                <a:latin typeface="Calibri" panose="020F0502020204030204" pitchFamily="34" charset="0"/>
                <a:cs typeface="Calibri" panose="020F0502020204030204" pitchFamily="34" charset="0"/>
              </a:rPr>
              <a:t>Ist</a:t>
            </a:r>
            <a:r>
              <a:rPr lang="en-GB" altLang="cs-CZ" sz="2650" b="0" dirty="0">
                <a:solidFill>
                  <a:schemeClr val="tx1"/>
                </a:solidFill>
                <a:latin typeface="Calibri" panose="020F0502020204030204" pitchFamily="34" charset="0"/>
                <a:cs typeface="Calibri" panose="020F0502020204030204" pitchFamily="34" charset="0"/>
              </a:rPr>
              <a:t> dept. of internal medicine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fontScale="90000"/>
          </a:bodyPr>
          <a:lstStyle/>
          <a:p>
            <a:pPr>
              <a:defRPr/>
            </a:pPr>
            <a:r>
              <a:rPr lang="en-GB" altLang="cs-CZ" sz="4400" b="1" cap="none" dirty="0">
                <a:solidFill>
                  <a:schemeClr val="tx1"/>
                </a:solidFill>
                <a:latin typeface="Calibri Light" panose="020F0302020204030204" pitchFamily="34" charset="0"/>
                <a:cs typeface="Calibri Light" panose="020F0302020204030204" pitchFamily="34" charset="0"/>
              </a:rPr>
              <a:t>Initial laboratory examination – </a:t>
            </a:r>
            <a:br>
              <a:rPr lang="en-GB" altLang="cs-CZ" sz="4400" b="1" cap="none" dirty="0">
                <a:solidFill>
                  <a:schemeClr val="tx1"/>
                </a:solidFill>
                <a:latin typeface="Calibri Light" panose="020F0302020204030204" pitchFamily="34" charset="0"/>
                <a:cs typeface="Calibri Light" panose="020F0302020204030204" pitchFamily="34" charset="0"/>
              </a:rPr>
            </a:br>
            <a:r>
              <a:rPr lang="en-GB" altLang="cs-CZ" sz="4400" b="1" cap="none" dirty="0">
                <a:solidFill>
                  <a:schemeClr val="tx1"/>
                </a:solidFill>
                <a:latin typeface="Calibri Light" panose="020F0302020204030204" pitchFamily="34" charset="0"/>
                <a:cs typeface="Calibri Light" panose="020F0302020204030204" pitchFamily="34" charset="0"/>
              </a:rPr>
              <a:t>acid-base balance </a:t>
            </a:r>
          </a:p>
        </p:txBody>
      </p:sp>
      <p:graphicFrame>
        <p:nvGraphicFramePr>
          <p:cNvPr id="7" name="Tabulka 6"/>
          <p:cNvGraphicFramePr>
            <a:graphicFrameLocks noGrp="1"/>
          </p:cNvGraphicFramePr>
          <p:nvPr>
            <p:extLst>
              <p:ext uri="{D42A27DB-BD31-4B8C-83A1-F6EECF244321}">
                <p14:modId xmlns:p14="http://schemas.microsoft.com/office/powerpoint/2010/main" val="1048815713"/>
              </p:ext>
            </p:extLst>
          </p:nvPr>
        </p:nvGraphicFramePr>
        <p:xfrm>
          <a:off x="1476375" y="2276475"/>
          <a:ext cx="6335713" cy="3722687"/>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49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32" marB="4573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32" marB="45732"/>
                </a:tc>
                <a:extLst>
                  <a:ext uri="{0D108BD9-81ED-4DB2-BD59-A6C34878D82A}">
                    <a16:rowId xmlns:a16="http://schemas.microsoft.com/office/drawing/2014/main" val="10000"/>
                  </a:ext>
                </a:extLst>
              </a:tr>
              <a:tr h="466490">
                <a:tc>
                  <a:txBody>
                    <a:bodyPr/>
                    <a:lstStyle/>
                    <a:p>
                      <a:r>
                        <a:rPr lang="cs-CZ" sz="2400" dirty="0">
                          <a:latin typeface="Calibri" panose="020F0502020204030204" pitchFamily="34" charset="0"/>
                          <a:cs typeface="Calibri" panose="020F0502020204030204" pitchFamily="34" charset="0"/>
                        </a:rPr>
                        <a:t>pH </a:t>
                      </a:r>
                      <a:endParaRPr lang="cs-CZ" sz="2400" baseline="-25000" dirty="0">
                        <a:latin typeface="Calibri" panose="020F0502020204030204" pitchFamily="34" charset="0"/>
                        <a:cs typeface="Calibri" panose="020F0502020204030204" pitchFamily="34" charset="0"/>
                      </a:endParaRPr>
                    </a:p>
                  </a:txBody>
                  <a:tcPr marL="91437" marR="91437" marT="45732" marB="4573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7.62</a:t>
                      </a:r>
                    </a:p>
                  </a:txBody>
                  <a:tcPr marL="91437" marR="91437" marT="45732" marB="45732">
                    <a:solidFill>
                      <a:srgbClr val="D0D8E8"/>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32" marB="45732">
                    <a:solidFill>
                      <a:srgbClr val="D0D8E8"/>
                    </a:solidFill>
                  </a:tcPr>
                </a:tc>
                <a:extLst>
                  <a:ext uri="{0D108BD9-81ED-4DB2-BD59-A6C34878D82A}">
                    <a16:rowId xmlns:a16="http://schemas.microsoft.com/office/drawing/2014/main" val="10001"/>
                  </a:ext>
                </a:extLst>
              </a:tr>
              <a:tr h="466490">
                <a:tc>
                  <a:txBody>
                    <a:bodyPr/>
                    <a:lstStyle/>
                    <a:p>
                      <a:r>
                        <a:rPr lang="cs-CZ" sz="2400" dirty="0">
                          <a:latin typeface="Calibri" panose="020F0502020204030204" pitchFamily="34" charset="0"/>
                          <a:cs typeface="Calibri" panose="020F0502020204030204" pitchFamily="34" charset="0"/>
                        </a:rPr>
                        <a:t>pCO</a:t>
                      </a:r>
                      <a:r>
                        <a:rPr lang="cs-CZ" sz="2400" baseline="-25000" dirty="0">
                          <a:latin typeface="Calibri" panose="020F0502020204030204" pitchFamily="34" charset="0"/>
                          <a:cs typeface="Calibri" panose="020F0502020204030204" pitchFamily="34" charset="0"/>
                        </a:rPr>
                        <a:t>2</a:t>
                      </a:r>
                      <a:endParaRPr lang="cs-CZ" sz="2400" dirty="0">
                        <a:latin typeface="Calibri" panose="020F0502020204030204" pitchFamily="34" charset="0"/>
                        <a:cs typeface="Calibri" panose="020F0502020204030204" pitchFamily="34" charset="0"/>
                      </a:endParaRP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5.4</a:t>
                      </a:r>
                    </a:p>
                  </a:txBody>
                  <a:tcPr marL="91437" marR="91437" marT="45732" marB="45732">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kPa</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2"/>
                  </a:ext>
                </a:extLst>
              </a:tr>
              <a:tr h="466490">
                <a:tc>
                  <a:txBody>
                    <a:bodyPr/>
                    <a:lstStyle/>
                    <a:p>
                      <a:r>
                        <a:rPr lang="cs-CZ" sz="2400" dirty="0">
                          <a:latin typeface="Calibri" panose="020F0502020204030204" pitchFamily="34" charset="0"/>
                          <a:cs typeface="Calibri" panose="020F0502020204030204" pitchFamily="34" charset="0"/>
                        </a:rPr>
                        <a:t>HCO</a:t>
                      </a:r>
                      <a:r>
                        <a:rPr lang="cs-CZ" sz="2400" baseline="-25000" dirty="0">
                          <a:latin typeface="Calibri" panose="020F0502020204030204" pitchFamily="34" charset="0"/>
                          <a:cs typeface="Calibri" panose="020F0502020204030204" pitchFamily="34" charset="0"/>
                        </a:rPr>
                        <a:t>3</a:t>
                      </a:r>
                      <a:r>
                        <a:rPr lang="cs-CZ" sz="2400" baseline="30000" dirty="0">
                          <a:latin typeface="Calibri" panose="020F0502020204030204" pitchFamily="34" charset="0"/>
                          <a:cs typeface="Calibri" panose="020F0502020204030204" pitchFamily="34" charset="0"/>
                        </a:rPr>
                        <a:t>-</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41.7</a:t>
                      </a:r>
                    </a:p>
                  </a:txBody>
                  <a:tcPr marL="91437" marR="91437" marT="45732" marB="4573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32" marB="45732"/>
                </a:tc>
                <a:extLst>
                  <a:ext uri="{0D108BD9-81ED-4DB2-BD59-A6C34878D82A}">
                    <a16:rowId xmlns:a16="http://schemas.microsoft.com/office/drawing/2014/main" val="10003"/>
                  </a:ext>
                </a:extLst>
              </a:tr>
              <a:tr h="45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BE</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17.9</a:t>
                      </a:r>
                    </a:p>
                  </a:txBody>
                  <a:tcPr marL="91437" marR="91437" marT="45732" marB="4573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32" marB="45732"/>
                </a:tc>
                <a:extLst>
                  <a:ext uri="{0D108BD9-81ED-4DB2-BD59-A6C34878D82A}">
                    <a16:rowId xmlns:a16="http://schemas.microsoft.com/office/drawing/2014/main" val="10004"/>
                  </a:ext>
                </a:extLst>
              </a:tr>
              <a:tr h="466490">
                <a:tc>
                  <a:txBody>
                    <a:bodyPr/>
                    <a:lstStyle/>
                    <a:p>
                      <a:r>
                        <a:rPr lang="cs-CZ" sz="2400" dirty="0">
                          <a:latin typeface="Calibri" panose="020F0502020204030204" pitchFamily="34" charset="0"/>
                          <a:cs typeface="Calibri" panose="020F0502020204030204" pitchFamily="34" charset="0"/>
                        </a:rPr>
                        <a:t>Lactate</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1.0</a:t>
                      </a:r>
                    </a:p>
                  </a:txBody>
                  <a:tcPr marL="91437" marR="91437" marT="45732" marB="4573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32" marB="45732"/>
                </a:tc>
                <a:extLst>
                  <a:ext uri="{0D108BD9-81ED-4DB2-BD59-A6C34878D82A}">
                    <a16:rowId xmlns:a16="http://schemas.microsoft.com/office/drawing/2014/main" val="10005"/>
                  </a:ext>
                </a:extLst>
              </a:tr>
              <a:tr h="466490">
                <a:tc>
                  <a:txBody>
                    <a:bodyPr/>
                    <a:lstStyle/>
                    <a:p>
                      <a:r>
                        <a:rPr lang="cs-CZ" sz="2400" dirty="0">
                          <a:latin typeface="Calibri" panose="020F0502020204030204" pitchFamily="34" charset="0"/>
                          <a:cs typeface="Calibri" panose="020F0502020204030204" pitchFamily="34" charset="0"/>
                        </a:rPr>
                        <a:t>pO</a:t>
                      </a:r>
                      <a:r>
                        <a:rPr lang="cs-CZ" sz="2400" baseline="-25000" dirty="0">
                          <a:latin typeface="Calibri" panose="020F0502020204030204" pitchFamily="34" charset="0"/>
                          <a:cs typeface="Calibri" panose="020F0502020204030204" pitchFamily="34" charset="0"/>
                        </a:rPr>
                        <a:t>2</a:t>
                      </a:r>
                      <a:endParaRPr lang="cs-CZ" sz="2400" dirty="0">
                        <a:latin typeface="Calibri" panose="020F0502020204030204" pitchFamily="34" charset="0"/>
                        <a:cs typeface="Calibri" panose="020F0502020204030204" pitchFamily="34" charset="0"/>
                      </a:endParaRP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11.0</a:t>
                      </a:r>
                    </a:p>
                  </a:txBody>
                  <a:tcPr marL="91437" marR="91437" marT="45732" marB="45732">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kPa</a:t>
                      </a: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6"/>
                  </a:ext>
                </a:extLst>
              </a:tr>
              <a:tr h="466490">
                <a:tc>
                  <a:txBody>
                    <a:bodyPr/>
                    <a:lstStyle/>
                    <a:p>
                      <a:r>
                        <a:rPr lang="cs-CZ" sz="2400" dirty="0" err="1">
                          <a:latin typeface="Calibri" panose="020F0502020204030204" pitchFamily="34" charset="0"/>
                          <a:cs typeface="Calibri" panose="020F0502020204030204" pitchFamily="34" charset="0"/>
                        </a:rPr>
                        <a:t>Hb </a:t>
                      </a:r>
                      <a:r>
                        <a:rPr lang="cs-CZ" sz="2400" dirty="0">
                          <a:latin typeface="Calibri" panose="020F0502020204030204" pitchFamily="34" charset="0"/>
                          <a:cs typeface="Calibri" panose="020F0502020204030204" pitchFamily="34" charset="0"/>
                        </a:rPr>
                        <a:t>saturation</a:t>
                      </a:r>
                    </a:p>
                  </a:txBody>
                  <a:tcPr marL="91437" marR="91437" marT="45732" marB="45732"/>
                </a:tc>
                <a:tc>
                  <a:txBody>
                    <a:bodyPr/>
                    <a:lstStyle/>
                    <a:p>
                      <a:pPr algn="ctr"/>
                      <a:r>
                        <a:rPr lang="cs-CZ" sz="2400" dirty="0">
                          <a:latin typeface="Calibri" panose="020F0502020204030204" pitchFamily="34" charset="0"/>
                          <a:cs typeface="Calibri" panose="020F0502020204030204" pitchFamily="34" charset="0"/>
                        </a:rPr>
                        <a:t>0.97</a:t>
                      </a:r>
                    </a:p>
                  </a:txBody>
                  <a:tcPr marL="91437" marR="91437" marT="45732" marB="45732">
                    <a:solidFill>
                      <a:srgbClr val="D0D8E8"/>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32" marB="45732"/>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PQuestion"/>
          <p:cNvSpPr>
            <a:spLocks noGrp="1" noChangeArrowheads="1"/>
          </p:cNvSpPr>
          <p:nvPr>
            <p:ph type="title"/>
          </p:nvPr>
        </p:nvSpPr>
        <p:spPr bwMode="auto">
          <a:xfrm>
            <a:off x="323850" y="407988"/>
            <a:ext cx="8496300" cy="1039812"/>
          </a:xfrm>
        </p:spPr>
        <p:txBody>
          <a:bodyPr wrap="square" numCol="1" anchorCtr="0" compatLnSpc="1">
            <a:prstTxWarp prst="textNoShape">
              <a:avLst/>
            </a:prstTxWarp>
            <a:noAutofit/>
          </a:bodyPr>
          <a:lstStyle/>
          <a:p>
            <a:pPr>
              <a:defRPr/>
            </a:pPr>
            <a:r>
              <a:rPr lang="en-GB" sz="3200" b="1" cap="none" noProof="0" dirty="0">
                <a:solidFill>
                  <a:schemeClr val="tx1"/>
                </a:solidFill>
                <a:latin typeface="Calibri Light" panose="020F0302020204030204" pitchFamily="34" charset="0"/>
                <a:cs typeface="Calibri Light" panose="020F0302020204030204" pitchFamily="34" charset="0"/>
              </a:rPr>
              <a:t>What causes the difference between functional </a:t>
            </a:r>
            <a:br>
              <a:rPr lang="en-GB" sz="3200" b="1" cap="none" noProof="0" dirty="0">
                <a:solidFill>
                  <a:schemeClr val="tx1"/>
                </a:solidFill>
                <a:latin typeface="Calibri Light" panose="020F0302020204030204" pitchFamily="34" charset="0"/>
                <a:cs typeface="Calibri Light" panose="020F0302020204030204" pitchFamily="34" charset="0"/>
              </a:rPr>
            </a:br>
            <a:r>
              <a:rPr lang="en-GB" sz="3200" b="1" cap="none" noProof="0" dirty="0">
                <a:solidFill>
                  <a:schemeClr val="tx1"/>
                </a:solidFill>
                <a:latin typeface="Calibri Light" panose="020F0302020204030204" pitchFamily="34" charset="0"/>
                <a:cs typeface="Calibri Light" panose="020F0302020204030204" pitchFamily="34" charset="0"/>
              </a:rPr>
              <a:t>and fractional saturation?</a:t>
            </a:r>
          </a:p>
        </p:txBody>
      </p:sp>
      <p:sp>
        <p:nvSpPr>
          <p:cNvPr id="13315" name="TPAnswers"/>
          <p:cNvSpPr>
            <a:spLocks noGrp="1"/>
          </p:cNvSpPr>
          <p:nvPr>
            <p:ph idx="1"/>
            <p:custDataLst>
              <p:tags r:id="rId2"/>
            </p:custDataLst>
          </p:nvPr>
        </p:nvSpPr>
        <p:spPr>
          <a:xfrm>
            <a:off x="539750" y="2276475"/>
            <a:ext cx="7848600" cy="3097213"/>
          </a:xfrm>
        </p:spPr>
        <p:txBody>
          <a:bodyPr/>
          <a:lstStyle/>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Massive haemolysis</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Hypoxaemia </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Presence of </a:t>
            </a:r>
            <a:r>
              <a:rPr lang="en-GB" sz="2800" noProof="0" dirty="0" err="1">
                <a:solidFill>
                  <a:schemeClr val="tx1"/>
                </a:solidFill>
                <a:latin typeface="Calibri" panose="020F0502020204030204" pitchFamily="34" charset="0"/>
                <a:cs typeface="Calibri" panose="020F0502020204030204" pitchFamily="34" charset="0"/>
              </a:rPr>
              <a:t>dyshaemoglobin</a:t>
            </a:r>
            <a:r>
              <a:rPr lang="en-GB" sz="2800" noProof="0" dirty="0">
                <a:solidFill>
                  <a:schemeClr val="tx1"/>
                </a:solidFill>
                <a:latin typeface="Calibri" panose="020F0502020204030204" pitchFamily="34" charset="0"/>
                <a:cs typeface="Calibri" panose="020F0502020204030204" pitchFamily="34" charset="0"/>
              </a:rPr>
              <a:t> (</a:t>
            </a:r>
            <a:r>
              <a:rPr lang="en-GB" sz="2800" noProof="0" dirty="0" err="1">
                <a:solidFill>
                  <a:schemeClr val="tx1"/>
                </a:solidFill>
                <a:latin typeface="Calibri" panose="020F0502020204030204" pitchFamily="34" charset="0"/>
                <a:cs typeface="Calibri" panose="020F0502020204030204" pitchFamily="34" charset="0"/>
              </a:rPr>
              <a:t>COHb</a:t>
            </a:r>
            <a:r>
              <a:rPr lang="en-GB" sz="2800" noProof="0" dirty="0">
                <a:solidFill>
                  <a:schemeClr val="tx1"/>
                </a:solidFill>
                <a:latin typeface="Calibri" panose="020F0502020204030204" pitchFamily="34" charset="0"/>
                <a:cs typeface="Calibri" panose="020F0502020204030204" pitchFamily="34" charset="0"/>
              </a:rPr>
              <a:t>, </a:t>
            </a:r>
            <a:r>
              <a:rPr lang="en-GB" sz="2800" noProof="0" dirty="0" err="1">
                <a:solidFill>
                  <a:schemeClr val="tx1"/>
                </a:solidFill>
                <a:latin typeface="Calibri" panose="020F0502020204030204" pitchFamily="34" charset="0"/>
                <a:cs typeface="Calibri" panose="020F0502020204030204" pitchFamily="34" charset="0"/>
              </a:rPr>
              <a:t>metHb</a:t>
            </a:r>
            <a:r>
              <a:rPr lang="en-GB" sz="2800" noProof="0" dirty="0">
                <a:solidFill>
                  <a:schemeClr val="tx1"/>
                </a:solidFill>
                <a:latin typeface="Calibri" panose="020F0502020204030204" pitchFamily="34" charset="0"/>
                <a:cs typeface="Calibri" panose="020F0502020204030204" pitchFamily="34" charset="0"/>
              </a:rPr>
              <a:t>) </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Rhabdomyolysis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childTnLst>
                                    <p:set>
                                      <p:cBhvr override="childStyle">
                                        <p:cTn id="22" dur="500" fill="hold"/>
                                        <p:tgtEl>
                                          <p:spTgt spid="13315">
                                            <p:txEl>
                                              <p:pRg st="2" end="2"/>
                                            </p:txEl>
                                          </p:spTgt>
                                        </p:tgtEl>
                                        <p:attrNameLst>
                                          <p:attrName>style.color</p:attrName>
                                        </p:attrNameLst>
                                      </p:cBhvr>
                                      <p:to>
                                        <p:clrVal>
                                          <a:srgbClr val="669900"/>
                                        </p:clrVal>
                                      </p:to>
                                    </p:set>
                                    <p:set>
                                      <p:cBhvr>
                                        <p:cTn id="23" dur="500" fill="hold"/>
                                        <p:tgtEl>
                                          <p:spTgt spid="13315">
                                            <p:txEl>
                                              <p:pRg st="2" end="2"/>
                                            </p:txEl>
                                          </p:spTgt>
                                        </p:tgtEl>
                                        <p:attrNameLst>
                                          <p:attrName>fillcolor</p:attrName>
                                        </p:attrNameLst>
                                      </p:cBhvr>
                                      <p:to>
                                        <p:clrVal>
                                          <a:srgbClr val="669900"/>
                                        </p:clrVal>
                                      </p:to>
                                    </p:set>
                                    <p:set>
                                      <p:cBhvr>
                                        <p:cTn id="24" dur="500" fill="hold"/>
                                        <p:tgtEl>
                                          <p:spTgt spid="1331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PQuestion"/>
          <p:cNvSpPr>
            <a:spLocks noGrp="1" noChangeArrowheads="1"/>
          </p:cNvSpPr>
          <p:nvPr>
            <p:ph type="title"/>
          </p:nvPr>
        </p:nvSpPr>
        <p:spPr bwMode="auto"/>
        <p:txBody>
          <a:bodyPr wrap="square" numCol="1" anchorCtr="0" compatLnSpc="1">
            <a:prstTxWarp prst="textNoShape">
              <a:avLst/>
            </a:prstTxWarp>
          </a:bodyPr>
          <a:lstStyle/>
          <a:p>
            <a:r>
              <a:rPr lang="en-GB" altLang="cs-CZ" sz="4000" b="1" cap="none" dirty="0">
                <a:solidFill>
                  <a:schemeClr val="tx1"/>
                </a:solidFill>
                <a:latin typeface="Calibri Light" panose="020F0302020204030204" pitchFamily="34" charset="0"/>
                <a:cs typeface="Calibri Light" panose="020F0302020204030204" pitchFamily="34" charset="0"/>
              </a:rPr>
              <a:t>What type of AB disorder was present?</a:t>
            </a:r>
          </a:p>
        </p:txBody>
      </p:sp>
      <p:sp>
        <p:nvSpPr>
          <p:cNvPr id="13315" name="TPAnswers"/>
          <p:cNvSpPr>
            <a:spLocks noGrp="1"/>
          </p:cNvSpPr>
          <p:nvPr>
            <p:ph idx="1"/>
            <p:custDataLst>
              <p:tags r:id="rId2"/>
            </p:custDataLst>
          </p:nvPr>
        </p:nvSpPr>
        <p:spPr>
          <a:xfrm>
            <a:off x="395288" y="1846263"/>
            <a:ext cx="4321175" cy="4606925"/>
          </a:xfrm>
        </p:spPr>
        <p:txBody>
          <a:bodyPr/>
          <a:lstStyle/>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Acute metabolic alkalosis</a:t>
            </a:r>
          </a:p>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Partially compensated metabolic alkalosis</a:t>
            </a:r>
          </a:p>
          <a:p>
            <a:pPr marL="571500" indent="-457200">
              <a:spcBef>
                <a:spcPts val="1800"/>
              </a:spcBef>
              <a:buFont typeface="Arial" panose="020B0604020202020204" pitchFamily="34" charset="0"/>
              <a:buAutoNum type="arabicPeriod"/>
            </a:pPr>
            <a:r>
              <a:rPr lang="en-GB" altLang="cs-CZ" sz="2800" dirty="0">
                <a:solidFill>
                  <a:schemeClr val="tx1"/>
                </a:solidFill>
                <a:latin typeface="Calibri" panose="020F0502020204030204" pitchFamily="34" charset="0"/>
                <a:cs typeface="Calibri" panose="020F0502020204030204" pitchFamily="34" charset="0"/>
              </a:rPr>
              <a:t>Fully compensated metabolic alkalosis</a:t>
            </a:r>
          </a:p>
        </p:txBody>
      </p:sp>
      <p:graphicFrame>
        <p:nvGraphicFramePr>
          <p:cNvPr id="5" name="Tabulka 4"/>
          <p:cNvGraphicFramePr>
            <a:graphicFrameLocks noGrp="1"/>
          </p:cNvGraphicFramePr>
          <p:nvPr>
            <p:extLst>
              <p:ext uri="{D42A27DB-BD31-4B8C-83A1-F6EECF244321}">
                <p14:modId xmlns:p14="http://schemas.microsoft.com/office/powerpoint/2010/main" val="680223742"/>
              </p:ext>
            </p:extLst>
          </p:nvPr>
        </p:nvGraphicFramePr>
        <p:xfrm>
          <a:off x="4572000" y="1989138"/>
          <a:ext cx="4176714" cy="2404678"/>
        </p:xfrm>
        <a:graphic>
          <a:graphicData uri="http://schemas.openxmlformats.org/drawingml/2006/table">
            <a:tbl>
              <a:tblPr firstRow="1" bandRow="1">
                <a:tableStyleId>{5C22544A-7EE6-4342-B048-85BDC9FD1C3A}</a:tableStyleId>
              </a:tblPr>
              <a:tblGrid>
                <a:gridCol w="1370484">
                  <a:extLst>
                    <a:ext uri="{9D8B030D-6E8A-4147-A177-3AD203B41FA5}">
                      <a16:colId xmlns:a16="http://schemas.microsoft.com/office/drawing/2014/main" val="20000"/>
                    </a:ext>
                  </a:extLst>
                </a:gridCol>
                <a:gridCol w="1370485">
                  <a:extLst>
                    <a:ext uri="{9D8B030D-6E8A-4147-A177-3AD203B41FA5}">
                      <a16:colId xmlns:a16="http://schemas.microsoft.com/office/drawing/2014/main" val="20001"/>
                    </a:ext>
                  </a:extLst>
                </a:gridCol>
                <a:gridCol w="1435745">
                  <a:extLst>
                    <a:ext uri="{9D8B030D-6E8A-4147-A177-3AD203B41FA5}">
                      <a16:colId xmlns:a16="http://schemas.microsoft.com/office/drawing/2014/main" val="20002"/>
                    </a:ext>
                  </a:extLst>
                </a:gridCol>
              </a:tblGrid>
              <a:tr h="57576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2" marR="91442" marT="45734" marB="45734"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42" marR="91442" marT="45734" marB="45734" anchor="ctr"/>
                </a:tc>
                <a:extLst>
                  <a:ext uri="{0D108BD9-81ED-4DB2-BD59-A6C34878D82A}">
                    <a16:rowId xmlns:a16="http://schemas.microsoft.com/office/drawing/2014/main" val="10000"/>
                  </a:ext>
                </a:extLst>
              </a:tr>
              <a:tr h="437917">
                <a:tc>
                  <a:txBody>
                    <a:bodyPr/>
                    <a:lstStyle/>
                    <a:p>
                      <a:r>
                        <a:rPr lang="cs-CZ" sz="2400" dirty="0">
                          <a:latin typeface="Calibri" panose="020F0502020204030204" pitchFamily="34" charset="0"/>
                          <a:cs typeface="Calibri" panose="020F0502020204030204" pitchFamily="34" charset="0"/>
                        </a:rPr>
                        <a:t>pH </a:t>
                      </a:r>
                      <a:endParaRPr lang="cs-CZ" sz="2400" baseline="-25000" dirty="0">
                        <a:latin typeface="Calibri" panose="020F0502020204030204" pitchFamily="34" charset="0"/>
                        <a:cs typeface="Calibri" panose="020F0502020204030204" pitchFamily="34" charset="0"/>
                      </a:endParaRPr>
                    </a:p>
                  </a:txBody>
                  <a:tcPr marL="91442" marR="91442" marT="45734" marB="45734">
                    <a:solidFill>
                      <a:srgbClr val="D0D8E8"/>
                    </a:solidFill>
                  </a:tcPr>
                </a:tc>
                <a:tc>
                  <a:txBody>
                    <a:bodyPr/>
                    <a:lstStyle/>
                    <a:p>
                      <a:pPr algn="ctr"/>
                      <a:r>
                        <a:rPr lang="cs-CZ" sz="2400" dirty="0">
                          <a:latin typeface="Calibri" panose="020F0502020204030204" pitchFamily="34" charset="0"/>
                          <a:cs typeface="Calibri" panose="020F0502020204030204" pitchFamily="34" charset="0"/>
                        </a:rPr>
                        <a:t>7.62</a:t>
                      </a:r>
                    </a:p>
                  </a:txBody>
                  <a:tcPr marL="91442" marR="91442" marT="45734" marB="45734">
                    <a:solidFill>
                      <a:srgbClr val="D0D8E8"/>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42" marR="91442" marT="45734" marB="45734">
                    <a:solidFill>
                      <a:srgbClr val="D0D8E8"/>
                    </a:solidFill>
                  </a:tcPr>
                </a:tc>
                <a:extLst>
                  <a:ext uri="{0D108BD9-81ED-4DB2-BD59-A6C34878D82A}">
                    <a16:rowId xmlns:a16="http://schemas.microsoft.com/office/drawing/2014/main" val="10001"/>
                  </a:ext>
                </a:extLst>
              </a:tr>
              <a:tr h="437917">
                <a:tc>
                  <a:txBody>
                    <a:bodyPr/>
                    <a:lstStyle/>
                    <a:p>
                      <a:r>
                        <a:rPr lang="cs-CZ" sz="2400" dirty="0">
                          <a:latin typeface="Calibri" panose="020F0502020204030204" pitchFamily="34" charset="0"/>
                          <a:cs typeface="Calibri" panose="020F0502020204030204" pitchFamily="34" charset="0"/>
                        </a:rPr>
                        <a:t>pCO</a:t>
                      </a:r>
                      <a:r>
                        <a:rPr lang="cs-CZ" sz="2400" baseline="-25000" dirty="0">
                          <a:latin typeface="Calibri" panose="020F0502020204030204" pitchFamily="34" charset="0"/>
                          <a:cs typeface="Calibri" panose="020F0502020204030204" pitchFamily="34" charset="0"/>
                        </a:rPr>
                        <a:t>2</a:t>
                      </a:r>
                      <a:endParaRPr lang="cs-CZ" sz="2400" dirty="0">
                        <a:latin typeface="Calibri" panose="020F0502020204030204" pitchFamily="34" charset="0"/>
                        <a:cs typeface="Calibri" panose="020F0502020204030204" pitchFamily="34" charset="0"/>
                      </a:endParaRPr>
                    </a:p>
                  </a:txBody>
                  <a:tcPr marL="91442" marR="91442" marT="45734" marB="45734"/>
                </a:tc>
                <a:tc>
                  <a:txBody>
                    <a:bodyPr/>
                    <a:lstStyle/>
                    <a:p>
                      <a:pPr algn="ctr"/>
                      <a:r>
                        <a:rPr lang="cs-CZ" sz="2400" dirty="0">
                          <a:latin typeface="Calibri" panose="020F0502020204030204" pitchFamily="34" charset="0"/>
                          <a:cs typeface="Calibri" panose="020F0502020204030204" pitchFamily="34" charset="0"/>
                        </a:rPr>
                        <a:t>5.4</a:t>
                      </a:r>
                    </a:p>
                  </a:txBody>
                  <a:tcPr marL="91442" marR="91442" marT="45734" marB="45734">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kPa</a:t>
                      </a:r>
                      <a:endParaRPr lang="cs-CZ" sz="2400" dirty="0">
                        <a:latin typeface="Calibri" panose="020F0502020204030204" pitchFamily="34" charset="0"/>
                        <a:cs typeface="Calibri" panose="020F0502020204030204" pitchFamily="34" charset="0"/>
                      </a:endParaRPr>
                    </a:p>
                  </a:txBody>
                  <a:tcPr marL="91442" marR="91442" marT="45734" marB="45734"/>
                </a:tc>
                <a:extLst>
                  <a:ext uri="{0D108BD9-81ED-4DB2-BD59-A6C34878D82A}">
                    <a16:rowId xmlns:a16="http://schemas.microsoft.com/office/drawing/2014/main" val="10002"/>
                  </a:ext>
                </a:extLst>
              </a:tr>
              <a:tr h="437917">
                <a:tc>
                  <a:txBody>
                    <a:bodyPr/>
                    <a:lstStyle/>
                    <a:p>
                      <a:r>
                        <a:rPr lang="cs-CZ" sz="2400" dirty="0">
                          <a:latin typeface="Calibri" panose="020F0502020204030204" pitchFamily="34" charset="0"/>
                          <a:cs typeface="Calibri" panose="020F0502020204030204" pitchFamily="34" charset="0"/>
                        </a:rPr>
                        <a:t>HCO</a:t>
                      </a:r>
                      <a:r>
                        <a:rPr lang="cs-CZ" sz="2400" baseline="-25000" dirty="0">
                          <a:latin typeface="Calibri" panose="020F0502020204030204" pitchFamily="34" charset="0"/>
                          <a:cs typeface="Calibri" panose="020F0502020204030204" pitchFamily="34" charset="0"/>
                        </a:rPr>
                        <a:t>3</a:t>
                      </a:r>
                      <a:r>
                        <a:rPr lang="cs-CZ" sz="2400" baseline="30000" dirty="0">
                          <a:latin typeface="Calibri" panose="020F0502020204030204" pitchFamily="34" charset="0"/>
                          <a:cs typeface="Calibri" panose="020F0502020204030204" pitchFamily="34" charset="0"/>
                        </a:rPr>
                        <a:t>-</a:t>
                      </a:r>
                    </a:p>
                  </a:txBody>
                  <a:tcPr marL="91442" marR="91442" marT="45734" marB="45734"/>
                </a:tc>
                <a:tc>
                  <a:txBody>
                    <a:bodyPr/>
                    <a:lstStyle/>
                    <a:p>
                      <a:pPr algn="ctr"/>
                      <a:r>
                        <a:rPr lang="cs-CZ" sz="2400" dirty="0">
                          <a:latin typeface="Calibri" panose="020F0502020204030204" pitchFamily="34" charset="0"/>
                          <a:cs typeface="Calibri" panose="020F0502020204030204" pitchFamily="34" charset="0"/>
                        </a:rPr>
                        <a:t>41.7</a:t>
                      </a:r>
                    </a:p>
                  </a:txBody>
                  <a:tcPr marL="91442" marR="91442" marT="45734" marB="45734">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42" marR="91442" marT="45734" marB="45734"/>
                </a:tc>
                <a:extLst>
                  <a:ext uri="{0D108BD9-81ED-4DB2-BD59-A6C34878D82A}">
                    <a16:rowId xmlns:a16="http://schemas.microsoft.com/office/drawing/2014/main" val="10003"/>
                  </a:ext>
                </a:extLst>
              </a:tr>
              <a:tr h="437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BE</a:t>
                      </a:r>
                    </a:p>
                  </a:txBody>
                  <a:tcPr marL="91442" marR="91442" marT="45734" marB="45734"/>
                </a:tc>
                <a:tc>
                  <a:txBody>
                    <a:bodyPr/>
                    <a:lstStyle/>
                    <a:p>
                      <a:pPr algn="ctr"/>
                      <a:r>
                        <a:rPr lang="cs-CZ" sz="2400" dirty="0">
                          <a:latin typeface="Calibri" panose="020F0502020204030204" pitchFamily="34" charset="0"/>
                          <a:cs typeface="Calibri" panose="020F0502020204030204" pitchFamily="34" charset="0"/>
                        </a:rPr>
                        <a:t>17.9</a:t>
                      </a:r>
                    </a:p>
                  </a:txBody>
                  <a:tcPr marL="91442" marR="91442" marT="45734" marB="45734">
                    <a:solidFill>
                      <a:srgbClr val="E9EDF4"/>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42" marR="91442" marT="45734" marB="45734"/>
                </a:tc>
                <a:extLst>
                  <a:ext uri="{0D108BD9-81ED-4DB2-BD59-A6C34878D82A}">
                    <a16:rowId xmlns:a16="http://schemas.microsoft.com/office/drawing/2014/main" val="10004"/>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mph" presetSubtype="0" fill="hold" nodeType="clickEffect">
                                  <p:stCondLst>
                                    <p:cond delay="0"/>
                                  </p:stCondLst>
                                  <p:childTnLst>
                                    <p:animClr clrSpc="rgb" dir="cw">
                                      <p:cBhvr override="childStyle">
                                        <p:cTn id="18" dur="500" fill="hold"/>
                                        <p:tgtEl>
                                          <p:spTgt spid="13315">
                                            <p:txEl>
                                              <p:pRg st="0" end="0"/>
                                            </p:txEl>
                                          </p:spTgt>
                                        </p:tgtEl>
                                        <p:attrNameLst>
                                          <p:attrName>style.color</p:attrName>
                                        </p:attrNameLst>
                                      </p:cBhvr>
                                      <p:to>
                                        <a:srgbClr val="669900"/>
                                      </p:to>
                                    </p:animClr>
                                    <p:animClr clrSpc="rgb" dir="cw">
                                      <p:cBhvr>
                                        <p:cTn id="19" dur="500" fill="hold"/>
                                        <p:tgtEl>
                                          <p:spTgt spid="13315">
                                            <p:txEl>
                                              <p:pRg st="0" end="0"/>
                                            </p:txEl>
                                          </p:spTgt>
                                        </p:tgtEl>
                                        <p:attrNameLst>
                                          <p:attrName>fillcolor</p:attrName>
                                        </p:attrNameLst>
                                      </p:cBhvr>
                                      <p:to>
                                        <a:srgbClr val="669900"/>
                                      </p:to>
                                    </p:animClr>
                                    <p:set>
                                      <p:cBhvr>
                                        <p:cTn id="20" dur="500" fill="hold"/>
                                        <p:tgtEl>
                                          <p:spTgt spid="13315">
                                            <p:txEl>
                                              <p:pRg st="0" end="0"/>
                                            </p:txEl>
                                          </p:spTgt>
                                        </p:tgtEl>
                                        <p:attrNameLst>
                                          <p:attrName>fill.type</p:attrName>
                                        </p:attrNameLst>
                                      </p:cBhvr>
                                      <p:to>
                                        <p:strVal val="solid"/>
                                      </p:to>
                                    </p:set>
                                    <p:set>
                                      <p:cBhvr>
                                        <p:cTn id="21" dur="500" fill="hold"/>
                                        <p:tgtEl>
                                          <p:spTgt spid="1331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r>
              <a:rPr lang="en-GB" altLang="cs-CZ" sz="4000" b="1" cap="none" dirty="0">
                <a:solidFill>
                  <a:schemeClr val="tx1"/>
                </a:solidFill>
                <a:latin typeface="Calibri Light" panose="020F0302020204030204" pitchFamily="34" charset="0"/>
                <a:cs typeface="Calibri Light" panose="020F0302020204030204" pitchFamily="34" charset="0"/>
              </a:rPr>
              <a:t>Evaluation of acid-base balance </a:t>
            </a:r>
            <a:r>
              <a:rPr lang="en-GB" altLang="cs-CZ" sz="3600" b="1" cap="none" dirty="0">
                <a:solidFill>
                  <a:schemeClr val="tx1"/>
                </a:solidFill>
                <a:latin typeface="Calibri Light" panose="020F0302020204030204" pitchFamily="34" charset="0"/>
                <a:cs typeface="Calibri Light" panose="020F0302020204030204" pitchFamily="34" charset="0"/>
              </a:rPr>
              <a:t/>
            </a:r>
            <a:br>
              <a:rPr lang="en-GB" altLang="cs-CZ" sz="3600" b="1" cap="none" dirty="0">
                <a:solidFill>
                  <a:schemeClr val="tx1"/>
                </a:solidFill>
                <a:latin typeface="Calibri Light" panose="020F0302020204030204" pitchFamily="34" charset="0"/>
                <a:cs typeface="Calibri Light" panose="020F0302020204030204" pitchFamily="34" charset="0"/>
              </a:rPr>
            </a:br>
            <a:r>
              <a:rPr lang="en-GB" altLang="cs-CZ" sz="3600" b="1" cap="none" dirty="0">
                <a:solidFill>
                  <a:schemeClr val="tx1"/>
                </a:solidFill>
                <a:latin typeface="Calibri Light" panose="020F0302020204030204" pitchFamily="34" charset="0"/>
                <a:cs typeface="Calibri Light" panose="020F0302020204030204" pitchFamily="34" charset="0"/>
              </a:rPr>
              <a:t>(compensation cross)</a:t>
            </a:r>
          </a:p>
        </p:txBody>
      </p:sp>
      <p:pic>
        <p:nvPicPr>
          <p:cNvPr id="4" name="Picture 2" descr="C:\Users\racek\Downloads\base ex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628775"/>
            <a:ext cx="77882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5867400" y="4581525"/>
            <a:ext cx="107950" cy="107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cxnSp>
        <p:nvCxnSpPr>
          <p:cNvPr id="5" name="Přímá spojnice 4"/>
          <p:cNvCxnSpPr/>
          <p:nvPr/>
        </p:nvCxnSpPr>
        <p:spPr>
          <a:xfrm flipH="1">
            <a:off x="611188" y="5788025"/>
            <a:ext cx="865187" cy="460375"/>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414338" y="4889500"/>
            <a:ext cx="1009650" cy="0"/>
          </a:xfrm>
          <a:prstGeom prst="line">
            <a:avLst/>
          </a:prstGeom>
          <a:ln w="28575">
            <a:solidFill>
              <a:srgbClr val="A73E3B"/>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059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Other laboratory tests</a:t>
            </a:r>
          </a:p>
        </p:txBody>
      </p:sp>
      <p:sp>
        <p:nvSpPr>
          <p:cNvPr id="110596"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8650" indent="-51435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800"/>
              </a:spcBef>
              <a:buFont typeface="Arial" panose="020B0604020202020204" pitchFamily="34" charset="0"/>
              <a:buAutoNum type="arabicPeriod"/>
            </a:pPr>
            <a:endParaRPr lang="cs-CZ" altLang="cs-CZ" sz="3200" b="0">
              <a:solidFill>
                <a:schemeClr val="tx1"/>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1064451303"/>
              </p:ext>
            </p:extLst>
          </p:nvPr>
        </p:nvGraphicFramePr>
        <p:xfrm>
          <a:off x="1476375" y="2636838"/>
          <a:ext cx="6335713" cy="2743224"/>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572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22" marB="4572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2" marB="45722"/>
                </a:tc>
                <a:extLst>
                  <a:ext uri="{0D108BD9-81ED-4DB2-BD59-A6C34878D82A}">
                    <a16:rowId xmlns:a16="http://schemas.microsoft.com/office/drawing/2014/main" val="10000"/>
                  </a:ext>
                </a:extLst>
              </a:tr>
              <a:tr h="457200">
                <a:tc>
                  <a:txBody>
                    <a:bodyPr/>
                    <a:lstStyle/>
                    <a:p>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 </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121</a:t>
                      </a:r>
                    </a:p>
                  </a:txBody>
                  <a:tcPr marL="91437" marR="91437" marT="45722" marB="45722">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22" marB="45722">
                    <a:solidFill>
                      <a:srgbClr val="D0D8E8"/>
                    </a:solidFill>
                  </a:tcPr>
                </a:tc>
                <a:extLst>
                  <a:ext uri="{0D108BD9-81ED-4DB2-BD59-A6C34878D82A}">
                    <a16:rowId xmlns:a16="http://schemas.microsoft.com/office/drawing/2014/main" val="10001"/>
                  </a:ext>
                </a:extLst>
              </a:tr>
              <a:tr h="457200">
                <a:tc>
                  <a:txBody>
                    <a:bodyPr/>
                    <a:lstStyle/>
                    <a:p>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2.5</a:t>
                      </a:r>
                    </a:p>
                  </a:txBody>
                  <a:tcPr marL="91437" marR="91437" marT="45722" marB="45722">
                    <a:solidFill>
                      <a:srgbClr val="00B0F0"/>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2"/>
                  </a:ext>
                </a:extLst>
              </a:tr>
              <a:tr h="457200">
                <a:tc>
                  <a:txBody>
                    <a:bodyPr/>
                    <a:lstStyle/>
                    <a:p>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63</a:t>
                      </a:r>
                    </a:p>
                  </a:txBody>
                  <a:tcPr marL="91437" marR="91437" marT="45722" marB="45722">
                    <a:solidFill>
                      <a:srgbClr val="00B0F0"/>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3"/>
                  </a:ext>
                </a:extLst>
              </a:tr>
              <a:tr h="457200">
                <a:tc>
                  <a:txBody>
                    <a:bodyPr/>
                    <a:lstStyle/>
                    <a:p>
                      <a:r>
                        <a:rPr lang="cs-CZ" sz="2400" dirty="0">
                          <a:latin typeface="Calibri" panose="020F0502020204030204" pitchFamily="34" charset="0"/>
                          <a:cs typeface="Calibri" panose="020F0502020204030204" pitchFamily="34" charset="0"/>
                        </a:rPr>
                        <a:t>Urea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26.0</a:t>
                      </a:r>
                    </a:p>
                  </a:txBody>
                  <a:tcPr marL="91437" marR="91437" marT="45722" marB="45722">
                    <a:solidFill>
                      <a:srgbClr val="FF9999"/>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4"/>
                  </a:ext>
                </a:extLst>
              </a:tr>
              <a:tr h="457200">
                <a:tc>
                  <a:txBody>
                    <a:bodyPr/>
                    <a:lstStyle/>
                    <a:p>
                      <a:r>
                        <a:rPr lang="cs-CZ" sz="2400" dirty="0">
                          <a:latin typeface="Calibri" panose="020F0502020204030204" pitchFamily="34" charset="0"/>
                          <a:cs typeface="Calibri" panose="020F0502020204030204" pitchFamily="34" charset="0"/>
                        </a:rPr>
                        <a:t>Creatinine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302</a:t>
                      </a:r>
                    </a:p>
                  </a:txBody>
                  <a:tcPr marL="91437" marR="91437" marT="45722" marB="45722">
                    <a:solidFill>
                      <a:srgbClr val="FF9999"/>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37" marR="91437" marT="45722" marB="45722"/>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161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Mineralogram evaluation</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Evident is the presence of hyponatraemia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(121 </a:t>
            </a:r>
            <a:r>
              <a:rPr lang="en-GB" altLang="cs-CZ" sz="2800" b="0" dirty="0" err="1">
                <a:solidFill>
                  <a:schemeClr val="tx1"/>
                </a:solidFill>
                <a:latin typeface="Calibri" panose="020F0502020204030204" pitchFamily="34" charset="0"/>
                <a:cs typeface="Calibri" panose="020F0502020204030204" pitchFamily="34" charset="0"/>
              </a:rPr>
              <a:t>mmol</a:t>
            </a:r>
            <a:r>
              <a:rPr lang="en-GB" altLang="cs-CZ" sz="2800" b="0" dirty="0">
                <a:solidFill>
                  <a:schemeClr val="tx1"/>
                </a:solidFill>
                <a:latin typeface="Calibri" panose="020F0502020204030204" pitchFamily="34" charset="0"/>
                <a:cs typeface="Calibri" panose="020F0502020204030204" pitchFamily="34" charset="0"/>
              </a:rPr>
              <a:t>/l), hypokalaemia (2.5 </a:t>
            </a:r>
            <a:r>
              <a:rPr lang="en-GB" altLang="cs-CZ" sz="2800" b="0" dirty="0" err="1">
                <a:solidFill>
                  <a:schemeClr val="tx1"/>
                </a:solidFill>
                <a:latin typeface="Calibri" panose="020F0502020204030204" pitchFamily="34" charset="0"/>
                <a:cs typeface="Calibri" panose="020F0502020204030204" pitchFamily="34" charset="0"/>
              </a:rPr>
              <a:t>mmol</a:t>
            </a:r>
            <a:r>
              <a:rPr lang="en-GB" altLang="cs-CZ" sz="2800" b="0" dirty="0">
                <a:solidFill>
                  <a:schemeClr val="tx1"/>
                </a:solidFill>
                <a:latin typeface="Calibri" panose="020F0502020204030204" pitchFamily="34" charset="0"/>
                <a:cs typeface="Calibri" panose="020F0502020204030204" pitchFamily="34" charset="0"/>
              </a:rPr>
              <a:t>/l)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and </a:t>
            </a:r>
            <a:r>
              <a:rPr lang="en-GB" altLang="cs-CZ" sz="2800" b="0" dirty="0" err="1">
                <a:solidFill>
                  <a:schemeClr val="tx1"/>
                </a:solidFill>
                <a:latin typeface="Calibri" panose="020F0502020204030204" pitchFamily="34" charset="0"/>
                <a:cs typeface="Calibri" panose="020F0502020204030204" pitchFamily="34" charset="0"/>
              </a:rPr>
              <a:t>hypochloridaemia</a:t>
            </a:r>
            <a:r>
              <a:rPr lang="en-GB" altLang="cs-CZ" sz="2800" b="0" dirty="0">
                <a:solidFill>
                  <a:schemeClr val="tx1"/>
                </a:solidFill>
                <a:latin typeface="Calibri" panose="020F0502020204030204" pitchFamily="34" charset="0"/>
                <a:cs typeface="Calibri" panose="020F0502020204030204" pitchFamily="34" charset="0"/>
              </a:rPr>
              <a:t> (63 </a:t>
            </a:r>
            <a:r>
              <a:rPr lang="en-GB" altLang="cs-CZ" sz="2800" b="0" dirty="0" err="1">
                <a:solidFill>
                  <a:schemeClr val="tx1"/>
                </a:solidFill>
                <a:latin typeface="Calibri" panose="020F0502020204030204" pitchFamily="34" charset="0"/>
                <a:cs typeface="Calibri" panose="020F0502020204030204" pitchFamily="34" charset="0"/>
              </a:rPr>
              <a:t>mmol</a:t>
            </a:r>
            <a:r>
              <a:rPr lang="en-GB" altLang="cs-CZ" sz="2800" b="0" dirty="0">
                <a:solidFill>
                  <a:schemeClr val="tx1"/>
                </a:solidFill>
                <a:latin typeface="Calibri" panose="020F0502020204030204" pitchFamily="34" charset="0"/>
                <a:cs typeface="Calibri" panose="020F0502020204030204" pitchFamily="34" charset="0"/>
              </a:rPr>
              <a:t>/l)</a:t>
            </a:r>
            <a:endParaRPr lang="en-GB" altLang="cs-CZ" sz="400" b="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Which of the mineral values listed above need to be corrected (i.e. are they influenced by other factors)?</a:t>
            </a:r>
          </a:p>
        </p:txBody>
      </p:sp>
      <p:sp>
        <p:nvSpPr>
          <p:cNvPr id="5" name="TPAnswers"/>
          <p:cNvSpPr txBox="1">
            <a:spLocks/>
          </p:cNvSpPr>
          <p:nvPr>
            <p:custDataLst>
              <p:tags r:id="rId1"/>
            </p:custDataLst>
          </p:nvPr>
        </p:nvSpPr>
        <p:spPr bwMode="auto">
          <a:xfrm>
            <a:off x="827088" y="4292600"/>
            <a:ext cx="16573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800"/>
              </a:spcBef>
              <a:buFont typeface="Arial" panose="020B0604020202020204" pitchFamily="34" charset="0"/>
              <a:buAutoNum type="arabicPeriod"/>
            </a:pPr>
            <a:r>
              <a:rPr lang="cs-CZ" altLang="cs-CZ" sz="2800" b="0" dirty="0">
                <a:solidFill>
                  <a:schemeClr val="tx1"/>
                </a:solidFill>
                <a:latin typeface="Calibri" panose="020F0502020204030204" pitchFamily="34" charset="0"/>
                <a:cs typeface="Calibri" panose="020F0502020204030204" pitchFamily="34" charset="0"/>
              </a:rPr>
              <a:t>Na</a:t>
            </a:r>
            <a:r>
              <a:rPr lang="cs-CZ" altLang="cs-CZ" sz="2800" b="0" baseline="30000" dirty="0">
                <a:solidFill>
                  <a:schemeClr val="tx1"/>
                </a:solidFill>
                <a:latin typeface="Calibri" panose="020F0502020204030204" pitchFamily="34" charset="0"/>
                <a:cs typeface="Calibri" panose="020F0502020204030204" pitchFamily="34" charset="0"/>
              </a:rPr>
              <a:t>+</a:t>
            </a:r>
            <a:endParaRPr lang="cs-CZ" altLang="cs-CZ" sz="2800" b="0" dirty="0">
              <a:solidFill>
                <a:schemeClr val="tx1"/>
              </a:solidFill>
              <a:latin typeface="Calibri" panose="020F0502020204030204" pitchFamily="34" charset="0"/>
              <a:cs typeface="Calibri" panose="020F0502020204030204" pitchFamily="34" charset="0"/>
            </a:endParaRPr>
          </a:p>
          <a:p>
            <a:pPr>
              <a:spcBef>
                <a:spcPts val="1800"/>
              </a:spcBef>
              <a:buFont typeface="Arial" panose="020B0604020202020204" pitchFamily="34" charset="0"/>
              <a:buAutoNum type="arabicPeriod"/>
            </a:pPr>
            <a:r>
              <a:rPr lang="cs-CZ" altLang="cs-CZ" sz="2800" b="0" dirty="0">
                <a:solidFill>
                  <a:schemeClr val="tx1"/>
                </a:solidFill>
                <a:latin typeface="Calibri" panose="020F0502020204030204" pitchFamily="34" charset="0"/>
                <a:cs typeface="Calibri" panose="020F0502020204030204" pitchFamily="34" charset="0"/>
              </a:rPr>
              <a:t>K</a:t>
            </a:r>
            <a:r>
              <a:rPr lang="cs-CZ" altLang="cs-CZ" sz="2800" b="0" baseline="30000" dirty="0">
                <a:solidFill>
                  <a:schemeClr val="tx1"/>
                </a:solidFill>
                <a:latin typeface="Calibri" panose="020F0502020204030204" pitchFamily="34" charset="0"/>
                <a:cs typeface="Calibri" panose="020F0502020204030204" pitchFamily="34" charset="0"/>
              </a:rPr>
              <a:t>+</a:t>
            </a:r>
            <a:endParaRPr lang="cs-CZ" altLang="cs-CZ" sz="2800" b="0" dirty="0">
              <a:solidFill>
                <a:schemeClr val="tx1"/>
              </a:solidFill>
              <a:latin typeface="Calibri" panose="020F0502020204030204" pitchFamily="34" charset="0"/>
              <a:cs typeface="Calibri" panose="020F0502020204030204" pitchFamily="34" charset="0"/>
            </a:endParaRPr>
          </a:p>
          <a:p>
            <a:pPr>
              <a:spcBef>
                <a:spcPts val="1800"/>
              </a:spcBef>
              <a:buFont typeface="Arial" panose="020B0604020202020204" pitchFamily="34" charset="0"/>
              <a:buAutoNum type="arabicPeriod"/>
            </a:pPr>
            <a:r>
              <a:rPr lang="cs-CZ" altLang="cs-CZ" sz="2800" b="0" dirty="0">
                <a:solidFill>
                  <a:schemeClr val="tx1"/>
                </a:solidFill>
                <a:latin typeface="Calibri" panose="020F0502020204030204" pitchFamily="34" charset="0"/>
                <a:cs typeface="Calibri" panose="020F0502020204030204" pitchFamily="34" charset="0"/>
              </a:rPr>
              <a:t>Cl</a:t>
            </a:r>
            <a:r>
              <a:rPr lang="cs-CZ" altLang="cs-CZ" sz="2800" b="0" baseline="30000" dirty="0">
                <a:solidFill>
                  <a:schemeClr val="tx1"/>
                </a:solidFill>
                <a:latin typeface="Calibri" panose="020F0502020204030204" pitchFamily="34" charset="0"/>
                <a:cs typeface="Calibri" panose="020F0502020204030204" pitchFamily="34" charset="0"/>
              </a:rPr>
              <a:t>-</a:t>
            </a:r>
            <a:endParaRPr lang="cs-CZ" altLang="cs-CZ"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mph" presetSubtype="0" fill="hold" nodeType="clickEffect">
                                  <p:stCondLst>
                                    <p:cond delay="0"/>
                                  </p:stCondLst>
                                  <p:childTnLst>
                                    <p:animClr clrSpc="rgb" dir="cw">
                                      <p:cBhvr override="childStyle">
                                        <p:cTn id="26" dur="500" fill="hold"/>
                                        <p:tgtEl>
                                          <p:spTgt spid="5">
                                            <p:txEl>
                                              <p:pRg st="0" end="0"/>
                                            </p:txEl>
                                          </p:spTgt>
                                        </p:tgtEl>
                                        <p:attrNameLst>
                                          <p:attrName>style.color</p:attrName>
                                        </p:attrNameLst>
                                      </p:cBhvr>
                                      <p:to>
                                        <a:srgbClr val="669900"/>
                                      </p:to>
                                    </p:animClr>
                                    <p:animClr clrSpc="rgb" dir="cw">
                                      <p:cBhvr>
                                        <p:cTn id="27" dur="500" fill="hold"/>
                                        <p:tgtEl>
                                          <p:spTgt spid="5">
                                            <p:txEl>
                                              <p:pRg st="0" end="0"/>
                                            </p:txEl>
                                          </p:spTgt>
                                        </p:tgtEl>
                                        <p:attrNameLst>
                                          <p:attrName>fillcolor</p:attrName>
                                        </p:attrNameLst>
                                      </p:cBhvr>
                                      <p:to>
                                        <a:srgbClr val="669900"/>
                                      </p:to>
                                    </p:animClr>
                                    <p:set>
                                      <p:cBhvr>
                                        <p:cTn id="28" dur="500" fill="hold"/>
                                        <p:tgtEl>
                                          <p:spTgt spid="5">
                                            <p:txEl>
                                              <p:pRg st="0" end="0"/>
                                            </p:txEl>
                                          </p:spTgt>
                                        </p:tgtEl>
                                        <p:attrNameLst>
                                          <p:attrName>fill.type</p:attrName>
                                        </p:attrNameLst>
                                      </p:cBhvr>
                                      <p:to>
                                        <p:strVal val="solid"/>
                                      </p:to>
                                    </p:set>
                                    <p:set>
                                      <p:cBhvr>
                                        <p:cTn id="29" dur="500" fill="hold"/>
                                        <p:tgtEl>
                                          <p:spTgt spid="5">
                                            <p:txEl>
                                              <p:pRg st="0" end="0"/>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5">
                                            <p:txEl>
                                              <p:pRg st="1" end="1"/>
                                            </p:txEl>
                                          </p:spTgt>
                                        </p:tgtEl>
                                        <p:attrNameLst>
                                          <p:attrName>style.color</p:attrName>
                                        </p:attrNameLst>
                                      </p:cBhvr>
                                      <p:to>
                                        <a:srgbClr val="669900"/>
                                      </p:to>
                                    </p:animClr>
                                    <p:animClr clrSpc="rgb" dir="cw">
                                      <p:cBhvr>
                                        <p:cTn id="32" dur="500" fill="hold"/>
                                        <p:tgtEl>
                                          <p:spTgt spid="5">
                                            <p:txEl>
                                              <p:pRg st="1" end="1"/>
                                            </p:txEl>
                                          </p:spTgt>
                                        </p:tgtEl>
                                        <p:attrNameLst>
                                          <p:attrName>fillcolor</p:attrName>
                                        </p:attrNameLst>
                                      </p:cBhvr>
                                      <p:to>
                                        <a:srgbClr val="669900"/>
                                      </p:to>
                                    </p:animClr>
                                    <p:set>
                                      <p:cBhvr>
                                        <p:cTn id="33" dur="500" fill="hold"/>
                                        <p:tgtEl>
                                          <p:spTgt spid="5">
                                            <p:txEl>
                                              <p:pRg st="1" end="1"/>
                                            </p:txEl>
                                          </p:spTgt>
                                        </p:tgtEl>
                                        <p:attrNameLst>
                                          <p:attrName>fill.type</p:attrName>
                                        </p:attrNameLst>
                                      </p:cBhvr>
                                      <p:to>
                                        <p:strVal val="solid"/>
                                      </p:to>
                                    </p:set>
                                    <p:set>
                                      <p:cBhvr>
                                        <p:cTn id="34" dur="500" fill="hold"/>
                                        <p:tgtEl>
                                          <p:spTgt spid="5">
                                            <p:txEl>
                                              <p:pRg st="1" end="1"/>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5">
                                            <p:txEl>
                                              <p:pRg st="2" end="2"/>
                                            </p:txEl>
                                          </p:spTgt>
                                        </p:tgtEl>
                                        <p:attrNameLst>
                                          <p:attrName>style.color</p:attrName>
                                        </p:attrNameLst>
                                      </p:cBhvr>
                                      <p:to>
                                        <a:srgbClr val="669900"/>
                                      </p:to>
                                    </p:animClr>
                                    <p:animClr clrSpc="rgb" dir="cw">
                                      <p:cBhvr>
                                        <p:cTn id="37" dur="500" fill="hold"/>
                                        <p:tgtEl>
                                          <p:spTgt spid="5">
                                            <p:txEl>
                                              <p:pRg st="2" end="2"/>
                                            </p:txEl>
                                          </p:spTgt>
                                        </p:tgtEl>
                                        <p:attrNameLst>
                                          <p:attrName>fillcolor</p:attrName>
                                        </p:attrNameLst>
                                      </p:cBhvr>
                                      <p:to>
                                        <a:srgbClr val="669900"/>
                                      </p:to>
                                    </p:animClr>
                                    <p:set>
                                      <p:cBhvr>
                                        <p:cTn id="38" dur="500" fill="hold"/>
                                        <p:tgtEl>
                                          <p:spTgt spid="5">
                                            <p:txEl>
                                              <p:pRg st="2" end="2"/>
                                            </p:txEl>
                                          </p:spTgt>
                                        </p:tgtEl>
                                        <p:attrNameLst>
                                          <p:attrName>fill.type</p:attrName>
                                        </p:attrNameLst>
                                      </p:cBhvr>
                                      <p:to>
                                        <p:strVal val="solid"/>
                                      </p:to>
                                    </p:set>
                                    <p:set>
                                      <p:cBhvr>
                                        <p:cTn id="3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366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to previous question </a:t>
            </a:r>
            <a:r>
              <a:rPr lang="cs-CZ" altLang="cs-CZ" sz="4400" cap="none">
                <a:solidFill>
                  <a:schemeClr val="tx1"/>
                </a:solidFill>
                <a:latin typeface="Calibri Light" panose="020F0302020204030204" pitchFamily="34" charset="0"/>
                <a:cs typeface="Calibri Light" panose="020F0302020204030204" pitchFamily="34" charset="0"/>
              </a:rPr>
              <a:t>(1)</a:t>
            </a:r>
            <a:endParaRPr lang="cs-CZ" altLang="cs-CZ" sz="4400" b="1" cap="none">
              <a:solidFill>
                <a:schemeClr val="tx1"/>
              </a:solidFill>
              <a:latin typeface="Calibri Light" panose="020F0302020204030204" pitchFamily="34" charset="0"/>
              <a:cs typeface="Calibri Light" panose="020F0302020204030204" pitchFamily="34" charset="0"/>
            </a:endParaRPr>
          </a:p>
        </p:txBody>
      </p:sp>
      <p:sp>
        <p:nvSpPr>
          <p:cNvPr id="4" name="Rectangle 3"/>
          <p:cNvSpPr txBox="1">
            <a:spLocks noChangeArrowheads="1"/>
          </p:cNvSpPr>
          <p:nvPr/>
        </p:nvSpPr>
        <p:spPr bwMode="auto">
          <a:xfrm>
            <a:off x="468313" y="1916832"/>
            <a:ext cx="8496300" cy="470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1200"/>
              </a:spcBef>
              <a:defRPr/>
            </a:pPr>
            <a:r>
              <a:rPr lang="en-GB" altLang="cs-CZ" sz="2800" dirty="0">
                <a:solidFill>
                  <a:schemeClr val="accent1">
                    <a:lumMod val="75000"/>
                  </a:schemeClr>
                </a:solidFill>
                <a:latin typeface="Calibri" panose="020F0502020204030204" pitchFamily="34" charset="0"/>
                <a:cs typeface="Calibri" panose="020F0502020204030204" pitchFamily="34" charset="0"/>
              </a:rPr>
              <a:t>Sodium </a:t>
            </a:r>
            <a:r>
              <a:rPr lang="en-GB" altLang="cs-CZ" sz="2800" b="0" dirty="0">
                <a:solidFill>
                  <a:schemeClr val="tx1"/>
                </a:solidFill>
                <a:latin typeface="Calibri" panose="020F0502020204030204" pitchFamily="34" charset="0"/>
                <a:cs typeface="Calibri" panose="020F0502020204030204" pitchFamily="34" charset="0"/>
              </a:rPr>
              <a:t>is affected by dehydration with the following  </a:t>
            </a:r>
            <a:r>
              <a:rPr lang="en-GB" altLang="cs-CZ" sz="2800" b="0" dirty="0" err="1">
                <a:solidFill>
                  <a:schemeClr val="tx1"/>
                </a:solidFill>
                <a:latin typeface="Calibri" panose="020F0502020204030204" pitchFamily="34" charset="0"/>
                <a:cs typeface="Calibri" panose="020F0502020204030204" pitchFamily="34" charset="0"/>
              </a:rPr>
              <a:t>haemoconcentration</a:t>
            </a:r>
            <a:r>
              <a:rPr lang="en-GB" altLang="cs-CZ" sz="2800" b="0" dirty="0">
                <a:solidFill>
                  <a:schemeClr val="tx1"/>
                </a:solidFill>
                <a:latin typeface="Calibri" panose="020F0502020204030204" pitchFamily="34" charset="0"/>
                <a:cs typeface="Calibri" panose="020F0502020204030204" pitchFamily="34" charset="0"/>
              </a:rPr>
              <a:t>; in fact, it would be even lower</a:t>
            </a:r>
          </a:p>
          <a:p>
            <a:pPr marL="452438" indent="-338138">
              <a:spcBef>
                <a:spcPts val="1200"/>
              </a:spcBef>
              <a:defRPr/>
            </a:pPr>
            <a:r>
              <a:rPr lang="en-GB" altLang="cs-CZ" sz="2800" dirty="0">
                <a:solidFill>
                  <a:schemeClr val="accent1">
                    <a:lumMod val="75000"/>
                  </a:schemeClr>
                </a:solidFill>
                <a:latin typeface="Calibri" panose="020F0502020204030204" pitchFamily="34" charset="0"/>
                <a:cs typeface="Calibri" panose="020F0502020204030204" pitchFamily="34" charset="0"/>
              </a:rPr>
              <a:t>Potassium </a:t>
            </a:r>
            <a:r>
              <a:rPr lang="en-GB" altLang="cs-CZ" sz="2800" b="0" dirty="0">
                <a:solidFill>
                  <a:schemeClr val="tx1"/>
                </a:solidFill>
                <a:latin typeface="Calibri" panose="020F0502020204030204" pitchFamily="34" charset="0"/>
                <a:cs typeface="Calibri" panose="020F0502020204030204" pitchFamily="34" charset="0"/>
              </a:rPr>
              <a:t>level is affected by </a:t>
            </a:r>
            <a:r>
              <a:rPr lang="en-GB" altLang="cs-CZ" sz="2800" b="0" dirty="0" err="1">
                <a:solidFill>
                  <a:schemeClr val="tx1"/>
                </a:solidFill>
                <a:latin typeface="Calibri" panose="020F0502020204030204" pitchFamily="34" charset="0"/>
                <a:cs typeface="Calibri" panose="020F0502020204030204" pitchFamily="34" charset="0"/>
              </a:rPr>
              <a:t>alkalaemia</a:t>
            </a:r>
            <a:endParaRPr lang="en-GB" altLang="cs-CZ" sz="2800" b="0" dirty="0">
              <a:solidFill>
                <a:schemeClr val="tx1"/>
              </a:solidFill>
              <a:latin typeface="Calibri" panose="020F0502020204030204" pitchFamily="34" charset="0"/>
              <a:cs typeface="Calibri" panose="020F0502020204030204" pitchFamily="34" charset="0"/>
            </a:endParaRPr>
          </a:p>
          <a:p>
            <a:pPr marL="114300" indent="0">
              <a:spcBef>
                <a:spcPts val="1200"/>
              </a:spcBef>
              <a:buNone/>
              <a:defRPr/>
            </a:pPr>
            <a:r>
              <a:rPr lang="en-GB" altLang="cs-CZ" sz="2600" b="0" dirty="0">
                <a:solidFill>
                  <a:schemeClr val="accent1">
                    <a:lumMod val="75000"/>
                  </a:schemeClr>
                </a:solidFill>
                <a:latin typeface="Calibri" panose="020F0502020204030204" pitchFamily="34" charset="0"/>
                <a:cs typeface="Calibri" panose="020F0502020204030204" pitchFamily="34" charset="0"/>
              </a:rPr>
              <a:t>A 0.1 rise in pH leads to a decrease in K</a:t>
            </a:r>
            <a:r>
              <a:rPr lang="en-GB" altLang="cs-CZ" sz="2600" b="0" baseline="30000" dirty="0">
                <a:solidFill>
                  <a:schemeClr val="accent1">
                    <a:lumMod val="75000"/>
                  </a:schemeClr>
                </a:solidFill>
                <a:latin typeface="Calibri" panose="020F0502020204030204" pitchFamily="34" charset="0"/>
                <a:cs typeface="Calibri" panose="020F0502020204030204" pitchFamily="34" charset="0"/>
              </a:rPr>
              <a:t>+</a:t>
            </a:r>
            <a:r>
              <a:rPr lang="en-GB" altLang="cs-CZ" sz="2600" b="0" dirty="0">
                <a:solidFill>
                  <a:schemeClr val="accent1">
                    <a:lumMod val="75000"/>
                  </a:schemeClr>
                </a:solidFill>
                <a:latin typeface="Calibri" panose="020F0502020204030204" pitchFamily="34" charset="0"/>
                <a:cs typeface="Calibri" panose="020F0502020204030204" pitchFamily="34" charset="0"/>
              </a:rPr>
              <a:t> concentration</a:t>
            </a:r>
            <a:br>
              <a:rPr lang="en-GB" altLang="cs-CZ" sz="2600" b="0" dirty="0">
                <a:solidFill>
                  <a:schemeClr val="accent1">
                    <a:lumMod val="75000"/>
                  </a:schemeClr>
                </a:solidFill>
                <a:latin typeface="Calibri" panose="020F0502020204030204" pitchFamily="34" charset="0"/>
                <a:cs typeface="Calibri" panose="020F0502020204030204" pitchFamily="34" charset="0"/>
              </a:rPr>
            </a:br>
            <a:r>
              <a:rPr lang="en-GB" altLang="cs-CZ" sz="2600" b="0" dirty="0">
                <a:solidFill>
                  <a:schemeClr val="accent1">
                    <a:lumMod val="75000"/>
                  </a:schemeClr>
                </a:solidFill>
                <a:latin typeface="Calibri" panose="020F0502020204030204" pitchFamily="34" charset="0"/>
                <a:cs typeface="Calibri" panose="020F0502020204030204" pitchFamily="34" charset="0"/>
              </a:rPr>
              <a:t>by about 0.6 </a:t>
            </a:r>
            <a:r>
              <a:rPr lang="en-GB" altLang="cs-CZ" sz="2600" b="0" dirty="0" err="1">
                <a:solidFill>
                  <a:schemeClr val="accent1">
                    <a:lumMod val="75000"/>
                  </a:schemeClr>
                </a:solidFill>
                <a:latin typeface="Calibri" panose="020F0502020204030204" pitchFamily="34" charset="0"/>
                <a:cs typeface="Calibri" panose="020F0502020204030204" pitchFamily="34" charset="0"/>
              </a:rPr>
              <a:t>mmol</a:t>
            </a:r>
            <a:r>
              <a:rPr lang="en-GB" altLang="cs-CZ" sz="2600" b="0" dirty="0">
                <a:solidFill>
                  <a:schemeClr val="accent1">
                    <a:lumMod val="75000"/>
                  </a:schemeClr>
                </a:solidFill>
                <a:latin typeface="Calibri" panose="020F0502020204030204" pitchFamily="34" charset="0"/>
                <a:cs typeface="Calibri" panose="020F0502020204030204" pitchFamily="34" charset="0"/>
              </a:rPr>
              <a:t>/l</a:t>
            </a:r>
          </a:p>
          <a:p>
            <a:pPr marL="114300" indent="0">
              <a:spcBef>
                <a:spcPts val="1200"/>
              </a:spcBef>
              <a:buFont typeface="Arial" charset="0"/>
              <a:buNone/>
              <a:defRPr/>
            </a:pPr>
            <a:r>
              <a:rPr lang="en-GB" altLang="cs-CZ" sz="2600" b="0" dirty="0">
                <a:solidFill>
                  <a:schemeClr val="tx1"/>
                </a:solidFill>
                <a:latin typeface="Calibri" panose="020F0502020204030204" pitchFamily="34" charset="0"/>
                <a:cs typeface="Calibri" panose="020F0502020204030204" pitchFamily="34" charset="0"/>
              </a:rPr>
              <a:t>In our case, the pH should drop from 7.62 to 7.40, i.e. by 0.22 to reach a normal value</a:t>
            </a:r>
          </a:p>
          <a:p>
            <a:pPr marL="114300" indent="0">
              <a:spcBef>
                <a:spcPts val="1200"/>
              </a:spcBef>
              <a:buFont typeface="Arial" charset="0"/>
              <a:buNone/>
              <a:defRPr/>
            </a:pPr>
            <a:r>
              <a:rPr lang="en-GB" altLang="cs-CZ" sz="2600" b="0" dirty="0">
                <a:solidFill>
                  <a:schemeClr val="tx1"/>
                </a:solidFill>
                <a:latin typeface="Calibri" panose="020F0502020204030204" pitchFamily="34" charset="0"/>
                <a:cs typeface="Calibri" panose="020F0502020204030204" pitchFamily="34" charset="0"/>
              </a:rPr>
              <a:t>This corresponds to an increase in K</a:t>
            </a:r>
            <a:r>
              <a:rPr lang="en-GB" altLang="cs-CZ" sz="2600" b="0" baseline="30000" dirty="0">
                <a:solidFill>
                  <a:schemeClr val="tx1"/>
                </a:solidFill>
                <a:latin typeface="Calibri" panose="020F0502020204030204" pitchFamily="34" charset="0"/>
                <a:cs typeface="Calibri" panose="020F0502020204030204" pitchFamily="34" charset="0"/>
              </a:rPr>
              <a:t>+</a:t>
            </a:r>
            <a:r>
              <a:rPr lang="en-GB" altLang="cs-CZ" sz="2600" b="0" dirty="0">
                <a:solidFill>
                  <a:schemeClr val="tx1"/>
                </a:solidFill>
                <a:latin typeface="Calibri" panose="020F0502020204030204" pitchFamily="34" charset="0"/>
                <a:cs typeface="Calibri" panose="020F0502020204030204" pitchFamily="34" charset="0"/>
              </a:rPr>
              <a:t> of 2.2 × 0.6 = 1.32 </a:t>
            </a:r>
            <a:r>
              <a:rPr lang="en-GB" altLang="cs-CZ" sz="2600" b="0" dirty="0" err="1">
                <a:solidFill>
                  <a:schemeClr val="tx1"/>
                </a:solidFill>
                <a:latin typeface="Calibri" panose="020F0502020204030204" pitchFamily="34" charset="0"/>
                <a:cs typeface="Calibri" panose="020F0502020204030204" pitchFamily="34" charset="0"/>
              </a:rPr>
              <a:t>mmol</a:t>
            </a:r>
            <a:r>
              <a:rPr lang="en-GB" altLang="cs-CZ" sz="2600" b="0" dirty="0">
                <a:solidFill>
                  <a:schemeClr val="tx1"/>
                </a:solidFill>
                <a:latin typeface="Calibri" panose="020F0502020204030204" pitchFamily="34" charset="0"/>
                <a:cs typeface="Calibri" panose="020F0502020204030204" pitchFamily="34" charset="0"/>
              </a:rPr>
              <a:t>/l, to 2.5 + 1.3 = </a:t>
            </a:r>
            <a:r>
              <a:rPr lang="en-GB" altLang="cs-CZ" sz="2600" b="0" dirty="0">
                <a:solidFill>
                  <a:schemeClr val="accent1">
                    <a:lumMod val="75000"/>
                  </a:schemeClr>
                </a:solidFill>
                <a:latin typeface="Calibri" panose="020F0502020204030204" pitchFamily="34" charset="0"/>
                <a:cs typeface="Calibri" panose="020F0502020204030204" pitchFamily="34" charset="0"/>
              </a:rPr>
              <a:t>3.8 </a:t>
            </a:r>
            <a:r>
              <a:rPr lang="en-GB" altLang="cs-CZ" sz="2600" b="0" dirty="0" err="1">
                <a:solidFill>
                  <a:schemeClr val="accent1">
                    <a:lumMod val="75000"/>
                  </a:schemeClr>
                </a:solidFill>
                <a:latin typeface="Calibri" panose="020F0502020204030204" pitchFamily="34" charset="0"/>
                <a:cs typeface="Calibri" panose="020F0502020204030204" pitchFamily="34" charset="0"/>
              </a:rPr>
              <a:t>mmol</a:t>
            </a:r>
            <a:r>
              <a:rPr lang="en-GB" altLang="cs-CZ" sz="2600" b="0" dirty="0">
                <a:solidFill>
                  <a:schemeClr val="accent1">
                    <a:lumMod val="75000"/>
                  </a:schemeClr>
                </a:solidFill>
                <a:latin typeface="Calibri" panose="020F0502020204030204" pitchFamily="34" charset="0"/>
                <a:cs typeface="Calibri" panose="020F0502020204030204" pitchFamily="34" charset="0"/>
              </a:rPr>
              <a:t>/l</a:t>
            </a:r>
            <a:endParaRPr lang="en-GB" altLang="cs-CZ" sz="26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4" name="Rectangle 3"/>
          <p:cNvSpPr txBox="1">
            <a:spLocks noChangeArrowheads="1"/>
          </p:cNvSpPr>
          <p:nvPr/>
        </p:nvSpPr>
        <p:spPr bwMode="auto">
          <a:xfrm>
            <a:off x="468313" y="170080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357188" indent="-357188">
              <a:spcBef>
                <a:spcPts val="1200"/>
              </a:spcBef>
              <a:defRPr/>
            </a:pPr>
            <a:r>
              <a:rPr lang="en-GB" altLang="cs-CZ" sz="2800" dirty="0">
                <a:solidFill>
                  <a:schemeClr val="accent1">
                    <a:lumMod val="75000"/>
                  </a:schemeClr>
                </a:solidFill>
                <a:latin typeface="Calibri" panose="020F0502020204030204" pitchFamily="34" charset="0"/>
                <a:cs typeface="Calibri" panose="020F0502020204030204" pitchFamily="34" charset="0"/>
              </a:rPr>
              <a:t>The chloride </a:t>
            </a:r>
            <a:r>
              <a:rPr lang="en-GB" altLang="cs-CZ" sz="2800" b="0" dirty="0">
                <a:solidFill>
                  <a:schemeClr val="tx1"/>
                </a:solidFill>
                <a:latin typeface="Calibri" panose="020F0502020204030204" pitchFamily="34" charset="0"/>
                <a:cs typeface="Calibri" panose="020F0502020204030204" pitchFamily="34" charset="0"/>
              </a:rPr>
              <a:t>concentration should always be correlated with the sodium concentration</a:t>
            </a:r>
          </a:p>
          <a:p>
            <a:pPr marL="0" indent="0">
              <a:spcBef>
                <a:spcPts val="18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We calculate the </a:t>
            </a:r>
            <a:r>
              <a:rPr lang="en-GB" altLang="cs-CZ" sz="2800" b="0" dirty="0">
                <a:solidFill>
                  <a:schemeClr val="accent1">
                    <a:lumMod val="75000"/>
                  </a:schemeClr>
                </a:solidFill>
                <a:latin typeface="Calibri" panose="020F0502020204030204" pitchFamily="34" charset="0"/>
                <a:cs typeface="Calibri" panose="020F0502020204030204" pitchFamily="34" charset="0"/>
              </a:rPr>
              <a:t>corrected chloride </a:t>
            </a:r>
            <a:r>
              <a:rPr lang="en-GB" altLang="cs-CZ" sz="2800" b="0" dirty="0">
                <a:solidFill>
                  <a:schemeClr val="tx1"/>
                </a:solidFill>
                <a:latin typeface="Calibri" panose="020F0502020204030204" pitchFamily="34" charset="0"/>
                <a:cs typeface="Calibri" panose="020F0502020204030204" pitchFamily="34" charset="0"/>
              </a:rPr>
              <a:t>(i.e., the chloride concentration the patient would have with normal sodium): </a:t>
            </a:r>
          </a:p>
          <a:p>
            <a:pPr marL="0" indent="0">
              <a:spcBef>
                <a:spcPts val="1800"/>
              </a:spcBef>
              <a:buFont typeface="Arial" charset="0"/>
              <a:buNone/>
              <a:defRPr/>
            </a:pPr>
            <a:r>
              <a:rPr lang="en-GB" sz="2800" b="0" dirty="0">
                <a:solidFill>
                  <a:schemeClr val="accent1">
                    <a:lumMod val="75000"/>
                  </a:schemeClr>
                </a:solidFill>
                <a:latin typeface="Calibri" panose="020F0502020204030204" pitchFamily="34" charset="0"/>
                <a:cs typeface="Calibri" panose="020F0502020204030204" pitchFamily="34" charset="0"/>
              </a:rPr>
              <a:t>Cl</a:t>
            </a:r>
            <a:r>
              <a:rPr lang="en-GB" sz="2800" b="0" baseline="30000" dirty="0">
                <a:solidFill>
                  <a:schemeClr val="accent1">
                    <a:lumMod val="75000"/>
                  </a:schemeClr>
                </a:solidFill>
                <a:latin typeface="Calibri" panose="020F0502020204030204" pitchFamily="34" charset="0"/>
                <a:cs typeface="Calibri" panose="020F0502020204030204" pitchFamily="34" charset="0"/>
              </a:rPr>
              <a:t>-</a:t>
            </a:r>
            <a:r>
              <a:rPr lang="en-GB" sz="2800" b="0" baseline="-25000" dirty="0" err="1">
                <a:solidFill>
                  <a:schemeClr val="accent1">
                    <a:lumMod val="75000"/>
                  </a:schemeClr>
                </a:solidFill>
                <a:latin typeface="Calibri" panose="020F0502020204030204" pitchFamily="34" charset="0"/>
                <a:cs typeface="Calibri" panose="020F0502020204030204" pitchFamily="34" charset="0"/>
              </a:rPr>
              <a:t>cor</a:t>
            </a:r>
            <a:r>
              <a:rPr lang="en-GB" sz="2800" b="0" baseline="-25000" dirty="0">
                <a:solidFill>
                  <a:schemeClr val="accent1">
                    <a:lumMod val="75000"/>
                  </a:schemeClr>
                </a:solidFill>
                <a:latin typeface="Calibri" panose="020F0502020204030204" pitchFamily="34" charset="0"/>
                <a:cs typeface="Calibri" panose="020F0502020204030204" pitchFamily="34" charset="0"/>
              </a:rPr>
              <a:t> </a:t>
            </a:r>
            <a:r>
              <a:rPr lang="en-GB" sz="2800" b="0" dirty="0">
                <a:solidFill>
                  <a:schemeClr val="accent1">
                    <a:lumMod val="75000"/>
                  </a:schemeClr>
                </a:solidFill>
                <a:latin typeface="Calibri" panose="020F0502020204030204" pitchFamily="34" charset="0"/>
                <a:cs typeface="Calibri" panose="020F0502020204030204" pitchFamily="34" charset="0"/>
              </a:rPr>
              <a:t> = Cl</a:t>
            </a:r>
            <a:r>
              <a:rPr lang="en-GB" sz="2800" b="0" baseline="30000" dirty="0">
                <a:solidFill>
                  <a:schemeClr val="accent1">
                    <a:lumMod val="75000"/>
                  </a:schemeClr>
                </a:solidFill>
                <a:latin typeface="Calibri" panose="020F0502020204030204" pitchFamily="34" charset="0"/>
                <a:cs typeface="Calibri" panose="020F0502020204030204" pitchFamily="34" charset="0"/>
              </a:rPr>
              <a:t>-</a:t>
            </a:r>
            <a:r>
              <a:rPr lang="en-GB" sz="2800" b="0" baseline="-25000" dirty="0">
                <a:solidFill>
                  <a:schemeClr val="accent1">
                    <a:lumMod val="75000"/>
                  </a:schemeClr>
                </a:solidFill>
                <a:latin typeface="Calibri" panose="020F0502020204030204" pitchFamily="34" charset="0"/>
                <a:cs typeface="Calibri" panose="020F0502020204030204" pitchFamily="34" charset="0"/>
              </a:rPr>
              <a:t>measured </a:t>
            </a:r>
            <a:r>
              <a:rPr lang="en-GB" sz="2800" b="0" dirty="0">
                <a:solidFill>
                  <a:schemeClr val="accent1">
                    <a:lumMod val="75000"/>
                  </a:schemeClr>
                </a:solidFill>
                <a:latin typeface="Calibri" panose="020F0502020204030204" pitchFamily="34" charset="0"/>
                <a:cs typeface="Calibri" panose="020F0502020204030204" pitchFamily="34" charset="0"/>
              </a:rPr>
              <a:t>× </a:t>
            </a:r>
            <a:r>
              <a:rPr lang="en-GB" sz="2800" b="0" dirty="0" err="1">
                <a:solidFill>
                  <a:schemeClr val="accent1">
                    <a:lumMod val="75000"/>
                  </a:schemeClr>
                </a:solidFill>
                <a:latin typeface="Calibri" panose="020F0502020204030204" pitchFamily="34" charset="0"/>
                <a:cs typeface="Calibri" panose="020F0502020204030204" pitchFamily="34" charset="0"/>
              </a:rPr>
              <a:t>Na</a:t>
            </a:r>
            <a:r>
              <a:rPr lang="en-GB" sz="2800" b="0" baseline="30000" dirty="0" err="1">
                <a:solidFill>
                  <a:schemeClr val="accent1">
                    <a:lumMod val="75000"/>
                  </a:schemeClr>
                </a:solidFill>
                <a:latin typeface="Calibri" panose="020F0502020204030204" pitchFamily="34" charset="0"/>
                <a:cs typeface="Calibri" panose="020F0502020204030204" pitchFamily="34" charset="0"/>
              </a:rPr>
              <a:t>+</a:t>
            </a:r>
            <a:r>
              <a:rPr lang="en-GB" sz="2800" b="0" baseline="-25000" dirty="0" err="1">
                <a:solidFill>
                  <a:schemeClr val="accent1">
                    <a:lumMod val="75000"/>
                  </a:schemeClr>
                </a:solidFill>
                <a:latin typeface="Calibri" panose="020F0502020204030204" pitchFamily="34" charset="0"/>
                <a:cs typeface="Calibri" panose="020F0502020204030204" pitchFamily="34" charset="0"/>
              </a:rPr>
              <a:t>normal</a:t>
            </a:r>
            <a:r>
              <a:rPr lang="en-GB" sz="1000" b="0" baseline="-25000" dirty="0">
                <a:solidFill>
                  <a:schemeClr val="accent1">
                    <a:lumMod val="75000"/>
                  </a:schemeClr>
                </a:solidFill>
                <a:latin typeface="Calibri" panose="020F0502020204030204" pitchFamily="34" charset="0"/>
                <a:cs typeface="Calibri" panose="020F0502020204030204" pitchFamily="34" charset="0"/>
              </a:rPr>
              <a:t> </a:t>
            </a:r>
            <a:r>
              <a:rPr lang="en-GB" sz="2800" b="0" dirty="0">
                <a:solidFill>
                  <a:schemeClr val="accent1">
                    <a:lumMod val="75000"/>
                  </a:schemeClr>
                </a:solidFill>
                <a:latin typeface="Calibri" panose="020F0502020204030204" pitchFamily="34" charset="0"/>
                <a:cs typeface="Calibri" panose="020F0502020204030204" pitchFamily="34" charset="0"/>
              </a:rPr>
              <a:t>/</a:t>
            </a:r>
            <a:r>
              <a:rPr lang="en-GB" sz="2800" b="0" dirty="0" err="1">
                <a:solidFill>
                  <a:schemeClr val="accent1">
                    <a:lumMod val="75000"/>
                  </a:schemeClr>
                </a:solidFill>
                <a:latin typeface="Calibri" panose="020F0502020204030204" pitchFamily="34" charset="0"/>
                <a:cs typeface="Calibri" panose="020F0502020204030204" pitchFamily="34" charset="0"/>
              </a:rPr>
              <a:t>Na</a:t>
            </a:r>
            <a:r>
              <a:rPr lang="en-GB" sz="2800" b="0" baseline="30000" dirty="0" err="1">
                <a:solidFill>
                  <a:schemeClr val="accent1">
                    <a:lumMod val="75000"/>
                  </a:schemeClr>
                </a:solidFill>
                <a:latin typeface="Calibri" panose="020F0502020204030204" pitchFamily="34" charset="0"/>
                <a:cs typeface="Calibri" panose="020F0502020204030204" pitchFamily="34" charset="0"/>
              </a:rPr>
              <a:t>+</a:t>
            </a:r>
            <a:r>
              <a:rPr lang="en-GB" sz="2800" b="0" baseline="-25000" dirty="0" err="1">
                <a:solidFill>
                  <a:schemeClr val="accent1">
                    <a:lumMod val="75000"/>
                  </a:schemeClr>
                </a:solidFill>
                <a:latin typeface="Calibri" panose="020F0502020204030204" pitchFamily="34" charset="0"/>
                <a:cs typeface="Calibri" panose="020F0502020204030204" pitchFamily="34" charset="0"/>
              </a:rPr>
              <a:t>measured</a:t>
            </a:r>
            <a:endParaRPr lang="en-GB" altLang="cs-CZ" sz="2800" b="0" dirty="0">
              <a:solidFill>
                <a:schemeClr val="tx1"/>
              </a:solidFill>
              <a:latin typeface="Calibri" panose="020F0502020204030204" pitchFamily="34" charset="0"/>
              <a:cs typeface="Calibri" panose="020F0502020204030204" pitchFamily="34" charset="0"/>
            </a:endParaRPr>
          </a:p>
          <a:p>
            <a:pPr marL="0" indent="0">
              <a:spcBef>
                <a:spcPts val="2200"/>
              </a:spcBef>
              <a:buNone/>
              <a:defRPr/>
            </a:pPr>
            <a:r>
              <a:rPr lang="cs-CZ" sz="2800" b="0" dirty="0">
                <a:solidFill>
                  <a:schemeClr val="tx1"/>
                </a:solidFill>
                <a:latin typeface="Calibri" panose="020F0502020204030204" pitchFamily="34" charset="0"/>
                <a:cs typeface="Calibri" panose="020F0502020204030204" pitchFamily="34" charset="0"/>
              </a:rPr>
              <a:t>63</a:t>
            </a:r>
            <a:r>
              <a:rPr lang="en-GB" sz="2800" b="0" baseline="-25000" dirty="0">
                <a:solidFill>
                  <a:schemeClr val="tx1"/>
                </a:solidFill>
                <a:latin typeface="Calibri" panose="020F0502020204030204" pitchFamily="34" charset="0"/>
                <a:cs typeface="Calibri" panose="020F0502020204030204" pitchFamily="34" charset="0"/>
              </a:rPr>
              <a:t> </a:t>
            </a:r>
            <a:r>
              <a:rPr lang="en-GB" sz="2800" b="0" dirty="0">
                <a:solidFill>
                  <a:schemeClr val="tx1"/>
                </a:solidFill>
                <a:latin typeface="Calibri" panose="020F0502020204030204" pitchFamily="34" charset="0"/>
                <a:cs typeface="Calibri" panose="020F0502020204030204" pitchFamily="34" charset="0"/>
              </a:rPr>
              <a:t>× </a:t>
            </a:r>
            <a:r>
              <a:rPr lang="cs-CZ" sz="2800" b="0" dirty="0">
                <a:solidFill>
                  <a:schemeClr val="tx1"/>
                </a:solidFill>
                <a:latin typeface="Calibri" panose="020F0502020204030204" pitchFamily="34" charset="0"/>
                <a:cs typeface="Calibri" panose="020F0502020204030204" pitchFamily="34" charset="0"/>
              </a:rPr>
              <a:t>140</a:t>
            </a:r>
            <a:r>
              <a:rPr lang="en-GB" sz="2800" b="0" dirty="0">
                <a:solidFill>
                  <a:schemeClr val="tx1"/>
                </a:solidFill>
                <a:latin typeface="Calibri" panose="020F0502020204030204" pitchFamily="34" charset="0"/>
                <a:cs typeface="Calibri" panose="020F0502020204030204" pitchFamily="34" charset="0"/>
              </a:rPr>
              <a:t>/</a:t>
            </a:r>
            <a:r>
              <a:rPr lang="cs-CZ" sz="2800" b="0" dirty="0">
                <a:solidFill>
                  <a:schemeClr val="tx1"/>
                </a:solidFill>
                <a:latin typeface="Calibri" panose="020F0502020204030204" pitchFamily="34" charset="0"/>
                <a:cs typeface="Calibri" panose="020F0502020204030204" pitchFamily="34" charset="0"/>
              </a:rPr>
              <a:t>121 = 73 </a:t>
            </a:r>
            <a:r>
              <a:rPr lang="cs-CZ" sz="2800" b="0" dirty="0" err="1">
                <a:solidFill>
                  <a:schemeClr val="tx1"/>
                </a:solidFill>
                <a:latin typeface="Calibri" panose="020F0502020204030204" pitchFamily="34" charset="0"/>
                <a:cs typeface="Calibri" panose="020F0502020204030204" pitchFamily="34" charset="0"/>
              </a:rPr>
              <a:t>mmol</a:t>
            </a:r>
            <a:r>
              <a:rPr lang="cs-CZ" sz="2800" b="0" dirty="0">
                <a:solidFill>
                  <a:schemeClr val="tx1"/>
                </a:solidFill>
                <a:latin typeface="Calibri" panose="020F0502020204030204" pitchFamily="34" charset="0"/>
                <a:cs typeface="Calibri" panose="020F0502020204030204" pitchFamily="34" charset="0"/>
              </a:rPr>
              <a:t>/l</a:t>
            </a:r>
            <a:endParaRPr lang="en-GB" altLang="cs-CZ" sz="2800" b="0" dirty="0">
              <a:solidFill>
                <a:schemeClr val="tx1"/>
              </a:solidFill>
              <a:latin typeface="Calibri" panose="020F0502020204030204" pitchFamily="34" charset="0"/>
              <a:cs typeface="Calibri" panose="020F0502020204030204" pitchFamily="34" charset="0"/>
            </a:endParaRPr>
          </a:p>
          <a:p>
            <a:pPr marL="0" indent="0">
              <a:spcBef>
                <a:spcPts val="20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A value of 73 mmol/l still indicates severe hypochloridaemia</a:t>
            </a:r>
          </a:p>
        </p:txBody>
      </p:sp>
      <p:sp>
        <p:nvSpPr>
          <p:cNvPr id="5" name="Rectangle 2">
            <a:extLst>
              <a:ext uri="{FF2B5EF4-FFF2-40B4-BE49-F238E27FC236}">
                <a16:creationId xmlns:a16="http://schemas.microsoft.com/office/drawing/2014/main" id="{E5442781-B905-2AC5-F7C8-5019529D78A5}"/>
              </a:ext>
            </a:extLst>
          </p:cNvPr>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Comment to previous question </a:t>
            </a:r>
            <a:r>
              <a:rPr lang="en-GB" altLang="cs-CZ" sz="4400" cap="none" dirty="0">
                <a:solidFill>
                  <a:schemeClr val="tx1"/>
                </a:solidFill>
                <a:latin typeface="Calibri Light" panose="020F0302020204030204" pitchFamily="34" charset="0"/>
                <a:cs typeface="Calibri Light" panose="020F0302020204030204" pitchFamily="34" charset="0"/>
              </a:rPr>
              <a:t>(2)</a:t>
            </a:r>
            <a:endParaRPr lang="en-GB" altLang="cs-CZ" sz="4400" b="1" cap="none" dirty="0">
              <a:solidFill>
                <a:schemeClr val="tx1"/>
              </a:solidFill>
              <a:latin typeface="Calibri Light" panose="020F0302020204030204" pitchFamily="34" charset="0"/>
              <a:cs typeface="Calibri Light" panose="020F03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571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000" b="1" cap="none" dirty="0">
                <a:solidFill>
                  <a:schemeClr val="tx1"/>
                </a:solidFill>
                <a:latin typeface="Calibri Light" panose="020F0302020204030204" pitchFamily="34" charset="0"/>
                <a:cs typeface="Calibri Light" panose="020F0302020204030204" pitchFamily="34" charset="0"/>
              </a:rPr>
              <a:t>Correction of AB disorder by the kidneys</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357188" indent="-357188">
              <a:spcBef>
                <a:spcPts val="1200"/>
              </a:spcBef>
            </a:pPr>
            <a:r>
              <a:rPr lang="en-GB" altLang="cs-CZ" sz="2800" b="0" dirty="0">
                <a:solidFill>
                  <a:schemeClr val="tx1"/>
                </a:solidFill>
                <a:latin typeface="Calibri" panose="020F0502020204030204" pitchFamily="34" charset="0"/>
                <a:cs typeface="Calibri" panose="020F0502020204030204" pitchFamily="34" charset="0"/>
              </a:rPr>
              <a:t>With significant </a:t>
            </a:r>
            <a:r>
              <a:rPr lang="en-GB" altLang="cs-CZ" sz="2800" b="0" dirty="0" err="1">
                <a:solidFill>
                  <a:schemeClr val="tx1"/>
                </a:solidFill>
                <a:latin typeface="Calibri" panose="020F0502020204030204" pitchFamily="34" charset="0"/>
                <a:cs typeface="Calibri" panose="020F0502020204030204" pitchFamily="34" charset="0"/>
              </a:rPr>
              <a:t>alkalaemia</a:t>
            </a:r>
            <a:r>
              <a:rPr lang="en-GB" altLang="cs-CZ" sz="2800" b="0" dirty="0">
                <a:solidFill>
                  <a:schemeClr val="tx1"/>
                </a:solidFill>
                <a:latin typeface="Calibri" panose="020F0502020204030204" pitchFamily="34" charset="0"/>
                <a:cs typeface="Calibri" panose="020F0502020204030204" pitchFamily="34" charset="0"/>
              </a:rPr>
              <a:t>, an alkaline urine reaction would be expected (correction of the disorder by the kidneys)</a:t>
            </a:r>
          </a:p>
          <a:p>
            <a:pPr marL="357188" indent="-357188">
              <a:spcBef>
                <a:spcPts val="1200"/>
              </a:spcBef>
            </a:pPr>
            <a:r>
              <a:rPr lang="en-GB" altLang="cs-CZ" sz="2800" b="0" dirty="0">
                <a:solidFill>
                  <a:schemeClr val="tx1"/>
                </a:solidFill>
                <a:latin typeface="Calibri" panose="020F0502020204030204" pitchFamily="34" charset="0"/>
                <a:cs typeface="Calibri" panose="020F0502020204030204" pitchFamily="34" charset="0"/>
              </a:rPr>
              <a:t>However, the pH of the urine was acidic – 5.0; this is due to:</a:t>
            </a:r>
          </a:p>
          <a:p>
            <a:pPr>
              <a:spcBef>
                <a:spcPts val="1200"/>
              </a:spcBef>
            </a:pPr>
            <a:endParaRPr lang="en-GB" altLang="cs-CZ" sz="2800" b="0" dirty="0">
              <a:solidFill>
                <a:schemeClr val="tx1"/>
              </a:solidFill>
              <a:latin typeface="Calibri" panose="020F0502020204030204" pitchFamily="34" charset="0"/>
              <a:cs typeface="Calibri" panose="020F0502020204030204" pitchFamily="34" charset="0"/>
            </a:endParaRPr>
          </a:p>
        </p:txBody>
      </p:sp>
      <p:sp>
        <p:nvSpPr>
          <p:cNvPr id="5" name="TPAnswers"/>
          <p:cNvSpPr txBox="1">
            <a:spLocks/>
          </p:cNvSpPr>
          <p:nvPr>
            <p:custDataLst>
              <p:tags r:id="rId1"/>
            </p:custDataLst>
          </p:nvPr>
        </p:nvSpPr>
        <p:spPr bwMode="auto">
          <a:xfrm>
            <a:off x="704588" y="4148608"/>
            <a:ext cx="494753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6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Renal function impairment</a:t>
            </a:r>
          </a:p>
          <a:p>
            <a:pPr>
              <a:spcBef>
                <a:spcPts val="18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Hyponatraemia </a:t>
            </a:r>
          </a:p>
          <a:p>
            <a:pPr>
              <a:spcBef>
                <a:spcPts val="1800"/>
              </a:spcBef>
              <a:buFont typeface="Arial" panose="020B0604020202020204" pitchFamily="34" charset="0"/>
              <a:buAutoNum type="arabicPeriod"/>
            </a:pPr>
            <a:r>
              <a:rPr lang="en-GB" altLang="cs-CZ" sz="2800" b="0" dirty="0">
                <a:solidFill>
                  <a:schemeClr val="tx1"/>
                </a:solidFill>
                <a:latin typeface="Calibri" panose="020F0502020204030204" pitchFamily="34" charset="0"/>
                <a:cs typeface="Calibri" panose="020F0502020204030204" pitchFamily="34" charset="0"/>
              </a:rPr>
              <a:t>Hypokalaemia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mph" presetSubtype="0" fill="hold" nodeType="clickEffect">
                                  <p:stCondLst>
                                    <p:cond delay="0"/>
                                  </p:stCondLst>
                                  <p:childTnLst>
                                    <p:animClr clrSpc="rgb" dir="cw">
                                      <p:cBhvr override="childStyle">
                                        <p:cTn id="26" dur="500" fill="hold"/>
                                        <p:tgtEl>
                                          <p:spTgt spid="5">
                                            <p:txEl>
                                              <p:pRg st="2" end="2"/>
                                            </p:txEl>
                                          </p:spTgt>
                                        </p:tgtEl>
                                        <p:attrNameLst>
                                          <p:attrName>style.color</p:attrName>
                                        </p:attrNameLst>
                                      </p:cBhvr>
                                      <p:to>
                                        <a:srgbClr val="669900"/>
                                      </p:to>
                                    </p:animClr>
                                    <p:animClr clrSpc="rgb" dir="cw">
                                      <p:cBhvr>
                                        <p:cTn id="27" dur="500" fill="hold"/>
                                        <p:tgtEl>
                                          <p:spTgt spid="5">
                                            <p:txEl>
                                              <p:pRg st="2" end="2"/>
                                            </p:txEl>
                                          </p:spTgt>
                                        </p:tgtEl>
                                        <p:attrNameLst>
                                          <p:attrName>fillcolor</p:attrName>
                                        </p:attrNameLst>
                                      </p:cBhvr>
                                      <p:to>
                                        <a:srgbClr val="669900"/>
                                      </p:to>
                                    </p:animClr>
                                    <p:set>
                                      <p:cBhvr>
                                        <p:cTn id="28" dur="500" fill="hold"/>
                                        <p:tgtEl>
                                          <p:spTgt spid="5">
                                            <p:txEl>
                                              <p:pRg st="2" end="2"/>
                                            </p:txEl>
                                          </p:spTgt>
                                        </p:tgtEl>
                                        <p:attrNameLst>
                                          <p:attrName>fill.type</p:attrName>
                                        </p:attrNameLst>
                                      </p:cBhvr>
                                      <p:to>
                                        <p:strVal val="solid"/>
                                      </p:to>
                                    </p:set>
                                    <p:set>
                                      <p:cBhvr>
                                        <p:cTn id="2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673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7200">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This is called </a:t>
            </a:r>
            <a:r>
              <a:rPr lang="en-GB" altLang="cs-CZ" sz="2800" b="0" dirty="0">
                <a:solidFill>
                  <a:schemeClr val="tx2">
                    <a:lumMod val="60000"/>
                    <a:lumOff val="40000"/>
                  </a:schemeClr>
                </a:solidFill>
                <a:latin typeface="Calibri" panose="020F0502020204030204" pitchFamily="34" charset="0"/>
                <a:cs typeface="Calibri" panose="020F0502020204030204" pitchFamily="34" charset="0"/>
              </a:rPr>
              <a:t>paradoxical aciduria</a:t>
            </a:r>
            <a:r>
              <a:rPr lang="en-GB" altLang="cs-CZ" sz="2800" b="0" dirty="0">
                <a:solidFill>
                  <a:schemeClr val="tx1"/>
                </a:solidFill>
                <a:latin typeface="Calibri" panose="020F0502020204030204" pitchFamily="34" charset="0"/>
                <a:cs typeface="Calibri" panose="020F0502020204030204" pitchFamily="34" charset="0"/>
              </a:rPr>
              <a:t>: the pH of the urine should be alkaline, yet it is acidic</a:t>
            </a:r>
          </a:p>
          <a:p>
            <a:pPr marL="457200">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The cause is hypokalaemia:</a:t>
            </a:r>
          </a:p>
          <a:p>
            <a:pPr marL="714375" indent="-261938">
              <a:spcBef>
                <a:spcPts val="600"/>
              </a:spcBef>
              <a:buFont typeface="Arial" panose="020B0604020202020204" pitchFamily="34" charset="0"/>
              <a:buChar char="-"/>
              <a:defRPr/>
            </a:pPr>
            <a:r>
              <a:rPr lang="en-GB" altLang="cs-CZ" sz="2800" b="0" dirty="0">
                <a:solidFill>
                  <a:schemeClr val="tx1"/>
                </a:solidFill>
                <a:latin typeface="Calibri" panose="020F0502020204030204" pitchFamily="34" charset="0"/>
                <a:cs typeface="Calibri" panose="020F0502020204030204" pitchFamily="34" charset="0"/>
              </a:rPr>
              <a:t>in hypovolaemia, the tubules of the kidneys absorb Na</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(and with it water) – controls aldosterone</a:t>
            </a:r>
          </a:p>
          <a:p>
            <a:pPr marL="714375" indent="-261938">
              <a:spcBef>
                <a:spcPts val="600"/>
              </a:spcBef>
              <a:buFont typeface="Arial" panose="020B0604020202020204" pitchFamily="34" charset="0"/>
              <a:buChar char="-"/>
              <a:defRPr/>
            </a:pPr>
            <a:r>
              <a:rPr lang="en-GB" altLang="cs-CZ" sz="2800" b="0" dirty="0">
                <a:solidFill>
                  <a:schemeClr val="tx1"/>
                </a:solidFill>
                <a:latin typeface="Calibri" panose="020F0502020204030204" pitchFamily="34" charset="0"/>
                <a:cs typeface="Calibri" panose="020F0502020204030204" pitchFamily="34" charset="0"/>
              </a:rPr>
              <a:t>due to </a:t>
            </a:r>
            <a:r>
              <a:rPr lang="en-GB" altLang="cs-CZ" sz="2800" b="0" dirty="0" err="1">
                <a:solidFill>
                  <a:schemeClr val="tx1"/>
                </a:solidFill>
                <a:latin typeface="Calibri" panose="020F0502020204030204" pitchFamily="34" charset="0"/>
                <a:cs typeface="Calibri" panose="020F0502020204030204" pitchFamily="34" charset="0"/>
              </a:rPr>
              <a:t>electroneutrality</a:t>
            </a:r>
            <a:r>
              <a:rPr lang="en-GB" altLang="cs-CZ" sz="2800" b="0" dirty="0">
                <a:solidFill>
                  <a:schemeClr val="tx1"/>
                </a:solidFill>
                <a:latin typeface="Calibri" panose="020F0502020204030204" pitchFamily="34" charset="0"/>
                <a:cs typeface="Calibri" panose="020F0502020204030204" pitchFamily="34" charset="0"/>
              </a:rPr>
              <a:t>, the tubules have to secrete another cation – it cannot be K</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(there is not enough of it), so they secrete H</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this leads to an acidic urine reaction and further aggravation of </a:t>
            </a:r>
            <a:r>
              <a:rPr lang="en-GB" altLang="cs-CZ" sz="2800" b="0" dirty="0" err="1">
                <a:solidFill>
                  <a:schemeClr val="tx1"/>
                </a:solidFill>
                <a:latin typeface="Calibri" panose="020F0502020204030204" pitchFamily="34" charset="0"/>
                <a:cs typeface="Calibri" panose="020F0502020204030204" pitchFamily="34" charset="0"/>
              </a:rPr>
              <a:t>alkalaemia</a:t>
            </a:r>
            <a:endParaRPr lang="en-GB" altLang="cs-CZ" sz="2800" b="0" dirty="0">
              <a:solidFill>
                <a:schemeClr val="tx1"/>
              </a:solidFill>
              <a:latin typeface="Calibri" panose="020F0502020204030204" pitchFamily="34" charset="0"/>
              <a:cs typeface="Calibri" panose="020F0502020204030204" pitchFamily="34" charset="0"/>
            </a:endParaRPr>
          </a:p>
          <a:p>
            <a:pPr marL="714375" indent="-261938">
              <a:spcBef>
                <a:spcPts val="600"/>
              </a:spcBef>
              <a:buFont typeface="Arial" panose="020B0604020202020204" pitchFamily="34" charset="0"/>
              <a:buChar char="-"/>
              <a:defRPr/>
            </a:pPr>
            <a:r>
              <a:rPr lang="en-GB" altLang="cs-CZ" sz="2800" b="0" dirty="0">
                <a:solidFill>
                  <a:schemeClr val="tx1"/>
                </a:solidFill>
                <a:latin typeface="Calibri" panose="020F0502020204030204" pitchFamily="34" charset="0"/>
                <a:cs typeface="Calibri" panose="020F0502020204030204" pitchFamily="34" charset="0"/>
              </a:rPr>
              <a:t>the causal treatment is K</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supplementation</a:t>
            </a:r>
          </a:p>
          <a:p>
            <a:pPr marL="452437" indent="0">
              <a:spcBef>
                <a:spcPts val="12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0" indent="0">
              <a:spcBef>
                <a:spcPts val="12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a:p>
            <a:pPr marL="457200">
              <a:spcBef>
                <a:spcPts val="1200"/>
              </a:spcBef>
              <a:defRPr/>
            </a:pPr>
            <a:r>
              <a:rPr lang="en-GB" altLang="cs-CZ" sz="2800" b="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878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Assessment of kidney function</a:t>
            </a:r>
          </a:p>
        </p:txBody>
      </p:sp>
      <p:sp>
        <p:nvSpPr>
          <p:cNvPr id="28676" name="Rectangle 3"/>
          <p:cNvSpPr txBox="1">
            <a:spLocks noChangeArrowheads="1"/>
          </p:cNvSpPr>
          <p:nvPr/>
        </p:nvSpPr>
        <p:spPr bwMode="auto">
          <a:xfrm>
            <a:off x="468312" y="1557338"/>
            <a:ext cx="867568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8650" indent="-51435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a:spcBef>
                <a:spcPts val="1800"/>
              </a:spcBef>
              <a:buFont typeface="Arial" charset="0"/>
              <a:buAutoNum type="arabicPeriod"/>
              <a:defRPr/>
            </a:pPr>
            <a:endParaRPr lang="en-GB" altLang="cs-CZ" sz="3200" b="0" dirty="0">
              <a:solidFill>
                <a:schemeClr val="tx1"/>
              </a:solidFill>
              <a:latin typeface="Calibri" panose="020F0502020204030204" pitchFamily="34" charset="0"/>
              <a:cs typeface="Calibri" panose="020F0502020204030204" pitchFamily="34" charset="0"/>
            </a:endParaRPr>
          </a:p>
          <a:p>
            <a:pPr>
              <a:spcBef>
                <a:spcPts val="1800"/>
              </a:spcBef>
              <a:buFont typeface="Arial" charset="0"/>
              <a:buAutoNum type="arabicPeriod"/>
              <a:defRPr/>
            </a:pPr>
            <a:endParaRPr lang="en-GB" altLang="cs-CZ" sz="3200" b="0" dirty="0">
              <a:solidFill>
                <a:schemeClr val="tx1"/>
              </a:solidFill>
              <a:latin typeface="Calibri" panose="020F0502020204030204" pitchFamily="34" charset="0"/>
              <a:cs typeface="Calibri" panose="020F0502020204030204" pitchFamily="34" charset="0"/>
            </a:endParaRPr>
          </a:p>
          <a:p>
            <a:pPr>
              <a:spcBef>
                <a:spcPts val="1800"/>
              </a:spcBef>
              <a:buFont typeface="Arial" charset="0"/>
              <a:buAutoNum type="arabicPeriod"/>
              <a:defRPr/>
            </a:pPr>
            <a:endParaRPr lang="en-GB" altLang="cs-CZ" sz="4400" b="0" dirty="0">
              <a:solidFill>
                <a:schemeClr val="tx1"/>
              </a:solidFill>
              <a:latin typeface="Calibri" panose="020F0502020204030204" pitchFamily="34" charset="0"/>
              <a:cs typeface="Calibri" panose="020F0502020204030204" pitchFamily="34" charset="0"/>
            </a:endParaRPr>
          </a:p>
          <a:p>
            <a:pPr marL="114300" indent="0">
              <a:spcBef>
                <a:spcPts val="6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Lab results suggest renal failure</a:t>
            </a:r>
          </a:p>
          <a:p>
            <a:pPr marL="452438" indent="-338138">
              <a:spcBef>
                <a:spcPts val="600"/>
              </a:spcBef>
              <a:defRPr/>
            </a:pPr>
            <a:r>
              <a:rPr lang="en-GB" altLang="cs-CZ" sz="2800" b="0" dirty="0">
                <a:solidFill>
                  <a:schemeClr val="tx1"/>
                </a:solidFill>
                <a:latin typeface="Calibri" panose="020F0502020204030204" pitchFamily="34" charset="0"/>
                <a:cs typeface="Calibri" panose="020F0502020204030204" pitchFamily="34" charset="0"/>
              </a:rPr>
              <a:t>With vomiting and subsequent dehydration, functional renal failure first occurs from </a:t>
            </a:r>
            <a:r>
              <a:rPr lang="en-GB" altLang="cs-CZ" sz="2800" b="0" dirty="0" err="1">
                <a:solidFill>
                  <a:schemeClr val="tx1"/>
                </a:solidFill>
                <a:latin typeface="Calibri" panose="020F0502020204030204" pitchFamily="34" charset="0"/>
                <a:cs typeface="Calibri" panose="020F0502020204030204" pitchFamily="34" charset="0"/>
              </a:rPr>
              <a:t>hypoperfusion</a:t>
            </a:r>
            <a:r>
              <a:rPr lang="en-GB" altLang="cs-CZ" sz="2800" b="0" dirty="0">
                <a:solidFill>
                  <a:schemeClr val="tx1"/>
                </a:solidFill>
                <a:latin typeface="Calibri" panose="020F0502020204030204" pitchFamily="34" charset="0"/>
                <a:cs typeface="Calibri" panose="020F0502020204030204" pitchFamily="34" charset="0"/>
              </a:rPr>
              <a:t> of the renal cortex</a:t>
            </a:r>
          </a:p>
          <a:p>
            <a:pPr marL="452438" indent="-338138">
              <a:spcBef>
                <a:spcPts val="600"/>
              </a:spcBef>
              <a:defRPr/>
            </a:pPr>
            <a:r>
              <a:rPr lang="en-GB" altLang="cs-CZ" sz="2800" b="0" dirty="0">
                <a:solidFill>
                  <a:schemeClr val="tx1"/>
                </a:solidFill>
                <a:latin typeface="Calibri" panose="020F0502020204030204" pitchFamily="34" charset="0"/>
                <a:cs typeface="Calibri" panose="020F0502020204030204" pitchFamily="34" charset="0"/>
              </a:rPr>
              <a:t>Prolonged </a:t>
            </a:r>
            <a:r>
              <a:rPr lang="en-GB" altLang="cs-CZ" sz="2800" b="0" dirty="0" err="1">
                <a:solidFill>
                  <a:schemeClr val="tx1"/>
                </a:solidFill>
                <a:latin typeface="Calibri" panose="020F0502020204030204" pitchFamily="34" charset="0"/>
                <a:cs typeface="Calibri" panose="020F0502020204030204" pitchFamily="34" charset="0"/>
              </a:rPr>
              <a:t>hypoperfusion</a:t>
            </a:r>
            <a:r>
              <a:rPr lang="en-GB" altLang="cs-CZ" sz="2800" b="0" dirty="0">
                <a:solidFill>
                  <a:schemeClr val="tx1"/>
                </a:solidFill>
                <a:latin typeface="Calibri" panose="020F0502020204030204" pitchFamily="34" charset="0"/>
                <a:cs typeface="Calibri" panose="020F0502020204030204" pitchFamily="34" charset="0"/>
              </a:rPr>
              <a:t> leads to renal ischaemia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and the development of anatomical changes</a:t>
            </a:r>
          </a:p>
          <a:p>
            <a:pPr>
              <a:spcBef>
                <a:spcPts val="1800"/>
              </a:spcBef>
              <a:buFont typeface="Arial" charset="0"/>
              <a:buAutoNum type="arabicPeriod"/>
              <a:defRPr/>
            </a:pPr>
            <a:endParaRPr lang="en-GB" altLang="cs-CZ" sz="3200" b="0" dirty="0">
              <a:solidFill>
                <a:schemeClr val="tx1"/>
              </a:solidFill>
              <a:latin typeface="Calibri" panose="020F0502020204030204" pitchFamily="34" charset="0"/>
              <a:cs typeface="Calibri" panose="020F0502020204030204"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653252836"/>
              </p:ext>
            </p:extLst>
          </p:nvPr>
        </p:nvGraphicFramePr>
        <p:xfrm>
          <a:off x="1331913" y="1773238"/>
          <a:ext cx="6335713" cy="1828816"/>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572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22" marB="45722"/>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2" marB="45722"/>
                </a:tc>
                <a:extLst>
                  <a:ext uri="{0D108BD9-81ED-4DB2-BD59-A6C34878D82A}">
                    <a16:rowId xmlns:a16="http://schemas.microsoft.com/office/drawing/2014/main" val="10000"/>
                  </a:ext>
                </a:extLst>
              </a:tr>
              <a:tr h="457200">
                <a:tc>
                  <a:txBody>
                    <a:bodyPr/>
                    <a:lstStyle/>
                    <a:p>
                      <a:r>
                        <a:rPr lang="cs-CZ" sz="2400" dirty="0">
                          <a:latin typeface="Calibri" panose="020F0502020204030204" pitchFamily="34" charset="0"/>
                          <a:cs typeface="Calibri" panose="020F0502020204030204" pitchFamily="34" charset="0"/>
                        </a:rPr>
                        <a:t>Urea </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26.0</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solidFill>
                      <a:srgbClr val="D0D8E8"/>
                    </a:solidFill>
                  </a:tcPr>
                </a:tc>
                <a:extLst>
                  <a:ext uri="{0D108BD9-81ED-4DB2-BD59-A6C34878D82A}">
                    <a16:rowId xmlns:a16="http://schemas.microsoft.com/office/drawing/2014/main" val="10001"/>
                  </a:ext>
                </a:extLst>
              </a:tr>
              <a:tr h="457200">
                <a:tc>
                  <a:txBody>
                    <a:bodyPr/>
                    <a:lstStyle/>
                    <a:p>
                      <a:r>
                        <a:rPr lang="cs-CZ" sz="2400" dirty="0">
                          <a:latin typeface="Calibri" panose="020F0502020204030204" pitchFamily="34" charset="0"/>
                          <a:cs typeface="Calibri" panose="020F0502020204030204" pitchFamily="34" charset="0"/>
                        </a:rPr>
                        <a:t>Creatinine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302</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37" marR="91437" marT="45722" marB="45722"/>
                </a:tc>
                <a:extLst>
                  <a:ext uri="{0D108BD9-81ED-4DB2-BD59-A6C34878D82A}">
                    <a16:rowId xmlns:a16="http://schemas.microsoft.com/office/drawing/2014/main" val="10002"/>
                  </a:ext>
                </a:extLst>
              </a:tr>
              <a:tr h="457200">
                <a:tc>
                  <a:txBody>
                    <a:bodyPr/>
                    <a:lstStyle/>
                    <a:p>
                      <a:r>
                        <a:rPr lang="cs-CZ" sz="2400" dirty="0" err="1">
                          <a:latin typeface="Calibri" panose="020F0502020204030204" pitchFamily="34" charset="0"/>
                          <a:cs typeface="Calibri" panose="020F0502020204030204" pitchFamily="34" charset="0"/>
                        </a:rPr>
                        <a:t>eGF </a:t>
                      </a:r>
                      <a:r>
                        <a:rPr lang="cs-CZ" sz="2400" baseline="0" dirty="0">
                          <a:latin typeface="Calibri" panose="020F0502020204030204" pitchFamily="34" charset="0"/>
                          <a:cs typeface="Calibri" panose="020F0502020204030204" pitchFamily="34" charset="0"/>
                        </a:rPr>
                        <a:t>(CKD-EPI)</a:t>
                      </a:r>
                      <a:endParaRPr lang="cs-CZ" sz="2400" dirty="0">
                        <a:latin typeface="Calibri" panose="020F0502020204030204" pitchFamily="34" charset="0"/>
                        <a:cs typeface="Calibri" panose="020F0502020204030204" pitchFamily="34" charset="0"/>
                      </a:endParaRP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0.25</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ml/s</a:t>
                      </a:r>
                    </a:p>
                  </a:txBody>
                  <a:tcPr marL="91437" marR="91437" marT="45722" marB="45722"/>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3072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fontScale="90000"/>
          </a:bodyPr>
          <a:lstStyle/>
          <a:p>
            <a:pPr>
              <a:defRPr/>
            </a:pPr>
            <a:r>
              <a:rPr lang="cs-CZ" altLang="cs-CZ" sz="4000" b="1" cap="none" dirty="0">
                <a:solidFill>
                  <a:schemeClr val="tx1"/>
                </a:solidFill>
                <a:latin typeface="Calibri Light" panose="020F0302020204030204" pitchFamily="34" charset="0"/>
                <a:cs typeface="Calibri Light" panose="020F0302020204030204" pitchFamily="34" charset="0"/>
              </a:rPr>
              <a:t>Differentiation between two types of renal failure</a:t>
            </a:r>
          </a:p>
        </p:txBody>
      </p:sp>
      <p:sp>
        <p:nvSpPr>
          <p:cNvPr id="4" name="Rectangle 3"/>
          <p:cNvSpPr txBox="1">
            <a:spLocks noChangeArrowheads="1"/>
          </p:cNvSpPr>
          <p:nvPr/>
        </p:nvSpPr>
        <p:spPr bwMode="auto">
          <a:xfrm>
            <a:off x="468313" y="177192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114300" indent="0">
              <a:spcBef>
                <a:spcPts val="12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Laboratory testing will help differentiate between functional and anatomical failure, i.e. between </a:t>
            </a:r>
            <a:r>
              <a:rPr lang="en-GB" altLang="cs-CZ" sz="2800" dirty="0" err="1">
                <a:solidFill>
                  <a:schemeClr val="accent1">
                    <a:lumMod val="75000"/>
                  </a:schemeClr>
                </a:solidFill>
                <a:latin typeface="Calibri" panose="020F0502020204030204" pitchFamily="34" charset="0"/>
                <a:cs typeface="Calibri" panose="020F0502020204030204" pitchFamily="34" charset="0"/>
              </a:rPr>
              <a:t>prerenal</a:t>
            </a:r>
            <a:r>
              <a:rPr lang="en-GB" altLang="cs-CZ" sz="2800" dirty="0">
                <a:solidFill>
                  <a:schemeClr val="accent1">
                    <a:lumMod val="75000"/>
                  </a:schemeClr>
                </a:solidFill>
                <a:latin typeface="Calibri" panose="020F0502020204030204" pitchFamily="34" charset="0"/>
                <a:cs typeface="Calibri" panose="020F0502020204030204" pitchFamily="34" charset="0"/>
              </a:rPr>
              <a:t> </a:t>
            </a:r>
            <a:r>
              <a:rPr lang="en-GB" altLang="cs-CZ" sz="2800" b="0" dirty="0">
                <a:solidFill>
                  <a:schemeClr val="tx1"/>
                </a:solidFill>
                <a:latin typeface="Calibri" panose="020F0502020204030204" pitchFamily="34" charset="0"/>
                <a:cs typeface="Calibri" panose="020F0502020204030204" pitchFamily="34" charset="0"/>
              </a:rPr>
              <a:t>and </a:t>
            </a:r>
            <a:r>
              <a:rPr lang="en-GB" altLang="cs-CZ" sz="2800" dirty="0">
                <a:solidFill>
                  <a:schemeClr val="accent1">
                    <a:lumMod val="75000"/>
                  </a:schemeClr>
                </a:solidFill>
                <a:latin typeface="Calibri" panose="020F0502020204030204" pitchFamily="34" charset="0"/>
                <a:cs typeface="Calibri" panose="020F0502020204030204" pitchFamily="34" charset="0"/>
              </a:rPr>
              <a:t>renal failure</a:t>
            </a:r>
            <a:endParaRPr lang="en-GB" altLang="cs-CZ" sz="2800" b="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r>
              <a:rPr lang="en-GB" altLang="cs-CZ" sz="2800" b="0" dirty="0">
                <a:solidFill>
                  <a:schemeClr val="tx1"/>
                </a:solidFill>
                <a:latin typeface="Calibri" panose="020F0502020204030204" pitchFamily="34" charset="0"/>
                <a:cs typeface="Calibri" panose="020F0502020204030204" pitchFamily="34" charset="0"/>
              </a:rPr>
              <a:t>The necessary parameters and their results are shown in the table:</a:t>
            </a:r>
          </a:p>
        </p:txBody>
      </p:sp>
      <p:graphicFrame>
        <p:nvGraphicFramePr>
          <p:cNvPr id="6" name="Tabulka 5"/>
          <p:cNvGraphicFramePr>
            <a:graphicFrameLocks noGrp="1"/>
          </p:cNvGraphicFramePr>
          <p:nvPr>
            <p:extLst>
              <p:ext uri="{D42A27DB-BD31-4B8C-83A1-F6EECF244321}">
                <p14:modId xmlns:p14="http://schemas.microsoft.com/office/powerpoint/2010/main" val="1118986850"/>
              </p:ext>
            </p:extLst>
          </p:nvPr>
        </p:nvGraphicFramePr>
        <p:xfrm>
          <a:off x="2196728" y="3879284"/>
          <a:ext cx="6335712" cy="2286020"/>
        </p:xfrm>
        <a:graphic>
          <a:graphicData uri="http://schemas.openxmlformats.org/drawingml/2006/table">
            <a:tbl>
              <a:tblPr firstRow="1" bandRow="1">
                <a:tableStyleId>{5C22544A-7EE6-4342-B048-85BDC9FD1C3A}</a:tableStyleId>
              </a:tblPr>
              <a:tblGrid>
                <a:gridCol w="16554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82">
                  <a:extLst>
                    <a:ext uri="{9D8B030D-6E8A-4147-A177-3AD203B41FA5}">
                      <a16:colId xmlns:a16="http://schemas.microsoft.com/office/drawing/2014/main" val="20002"/>
                    </a:ext>
                  </a:extLst>
                </a:gridCol>
                <a:gridCol w="1871914">
                  <a:extLst>
                    <a:ext uri="{9D8B030D-6E8A-4147-A177-3AD203B41FA5}">
                      <a16:colId xmlns:a16="http://schemas.microsoft.com/office/drawing/2014/main" val="20003"/>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Serum</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Urine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2" marB="45722"/>
                </a:tc>
                <a:extLst>
                  <a:ext uri="{0D108BD9-81ED-4DB2-BD59-A6C34878D82A}">
                    <a16:rowId xmlns:a16="http://schemas.microsoft.com/office/drawing/2014/main" val="10000"/>
                  </a:ext>
                </a:extLst>
              </a:tr>
              <a:tr h="457200">
                <a:tc>
                  <a:txBody>
                    <a:bodyPr/>
                    <a:lstStyle/>
                    <a:p>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 </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21</a:t>
                      </a:r>
                    </a:p>
                  </a:txBody>
                  <a:tcPr marL="91437" marR="91437" marT="45722" marB="45722">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22" marB="45722">
                    <a:solidFill>
                      <a:srgbClr val="D0D8E8"/>
                    </a:solidFill>
                  </a:tcPr>
                </a:tc>
                <a:extLst>
                  <a:ext uri="{0D108BD9-81ED-4DB2-BD59-A6C34878D82A}">
                    <a16:rowId xmlns:a16="http://schemas.microsoft.com/office/drawing/2014/main" val="10001"/>
                  </a:ext>
                </a:extLst>
              </a:tr>
              <a:tr h="457200">
                <a:tc>
                  <a:txBody>
                    <a:bodyPr/>
                    <a:lstStyle/>
                    <a:p>
                      <a:r>
                        <a:rPr lang="cs-CZ" sz="2400" dirty="0">
                          <a:latin typeface="Calibri" panose="020F0502020204030204" pitchFamily="34" charset="0"/>
                          <a:cs typeface="Calibri" panose="020F0502020204030204" pitchFamily="34" charset="0"/>
                        </a:rPr>
                        <a:t>Urea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26.0</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234</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2"/>
                  </a:ext>
                </a:extLst>
              </a:tr>
              <a:tr h="457200">
                <a:tc>
                  <a:txBody>
                    <a:bodyPr/>
                    <a:lstStyle/>
                    <a:p>
                      <a:r>
                        <a:rPr lang="cs-CZ" sz="2400" dirty="0">
                          <a:latin typeface="Calibri" panose="020F0502020204030204" pitchFamily="34" charset="0"/>
                          <a:cs typeface="Calibri" panose="020F0502020204030204" pitchFamily="34" charset="0"/>
                        </a:rPr>
                        <a:t>Creatinine</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302</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10 770</a:t>
                      </a:r>
                    </a:p>
                  </a:txBody>
                  <a:tcPr marL="91437" marR="91437"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37" marR="91437" marT="45722" marB="45722"/>
                </a:tc>
                <a:extLst>
                  <a:ext uri="{0D108BD9-81ED-4DB2-BD59-A6C34878D82A}">
                    <a16:rowId xmlns:a16="http://schemas.microsoft.com/office/drawing/2014/main" val="10003"/>
                  </a:ext>
                </a:extLst>
              </a:tr>
              <a:tr h="457200">
                <a:tc>
                  <a:txBody>
                    <a:bodyPr/>
                    <a:lstStyle/>
                    <a:p>
                      <a:r>
                        <a:rPr lang="cs-CZ" sz="2400" dirty="0">
                          <a:latin typeface="Calibri" panose="020F0502020204030204" pitchFamily="34" charset="0"/>
                          <a:cs typeface="Calibri" panose="020F0502020204030204" pitchFamily="34" charset="0"/>
                        </a:rPr>
                        <a:t>Osmolality  </a:t>
                      </a:r>
                    </a:p>
                  </a:txBody>
                  <a:tcPr marL="91437" marR="91437" marT="45722" marB="45722"/>
                </a:tc>
                <a:tc>
                  <a:txBody>
                    <a:bodyPr/>
                    <a:lstStyle/>
                    <a:p>
                      <a:pPr algn="ctr"/>
                      <a:r>
                        <a:rPr lang="cs-CZ" sz="2400" dirty="0">
                          <a:latin typeface="Calibri" panose="020F0502020204030204" pitchFamily="34" charset="0"/>
                          <a:cs typeface="Calibri" panose="020F0502020204030204" pitchFamily="34" charset="0"/>
                        </a:rPr>
                        <a:t>276</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422</a:t>
                      </a:r>
                    </a:p>
                  </a:txBody>
                  <a:tcPr marL="91437" marR="91437" marT="45722" marB="45722">
                    <a:solidFill>
                      <a:srgbClr val="E9EDF4"/>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22" marB="45722"/>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3</a:t>
            </a:r>
          </a:p>
        </p:txBody>
      </p:sp>
      <p:sp>
        <p:nvSpPr>
          <p:cNvPr id="45059" name="Rectangle 3"/>
          <p:cNvSpPr>
            <a:spLocks noGrp="1" noChangeArrowheads="1"/>
          </p:cNvSpPr>
          <p:nvPr>
            <p:ph type="body" idx="1"/>
          </p:nvPr>
        </p:nvSpPr>
        <p:spPr>
          <a:xfrm>
            <a:off x="468313" y="1916113"/>
            <a:ext cx="8496300" cy="4608512"/>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During haemolysis, large amounts of </a:t>
            </a:r>
            <a:r>
              <a:rPr lang="en-GB" sz="2800" noProof="0" dirty="0" err="1">
                <a:solidFill>
                  <a:schemeClr val="tx1"/>
                </a:solidFill>
                <a:latin typeface="Calibri" panose="020F0502020204030204" pitchFamily="34" charset="0"/>
                <a:cs typeface="Calibri" panose="020F0502020204030204" pitchFamily="34" charset="0"/>
              </a:rPr>
              <a:t>haeme</a:t>
            </a:r>
            <a:r>
              <a:rPr lang="en-GB" sz="2800" noProof="0" dirty="0">
                <a:solidFill>
                  <a:schemeClr val="tx1"/>
                </a:solidFill>
                <a:latin typeface="Calibri" panose="020F0502020204030204" pitchFamily="34" charset="0"/>
                <a:cs typeface="Calibri" panose="020F0502020204030204" pitchFamily="34" charset="0"/>
              </a:rPr>
              <a:t> are broken down – oxidation of the methine bridge between the 1st and 2nd pyrrole nuclei of </a:t>
            </a:r>
            <a:r>
              <a:rPr lang="en-GB" sz="2800" noProof="0" dirty="0" err="1">
                <a:solidFill>
                  <a:schemeClr val="tx1"/>
                </a:solidFill>
                <a:latin typeface="Calibri" panose="020F0502020204030204" pitchFamily="34" charset="0"/>
                <a:cs typeface="Calibri" panose="020F0502020204030204" pitchFamily="34" charset="0"/>
              </a:rPr>
              <a:t>haeme</a:t>
            </a:r>
            <a:r>
              <a:rPr lang="en-GB" sz="2800" noProof="0" dirty="0">
                <a:solidFill>
                  <a:schemeClr val="tx1"/>
                </a:solidFill>
                <a:latin typeface="Calibri" panose="020F0502020204030204" pitchFamily="34" charset="0"/>
                <a:cs typeface="Calibri" panose="020F0502020204030204" pitchFamily="34" charset="0"/>
              </a:rPr>
              <a:t> produces carbon monoxide.</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Our patient's </a:t>
            </a:r>
            <a:r>
              <a:rPr lang="en-GB" sz="2800" noProof="0" dirty="0" err="1">
                <a:solidFill>
                  <a:schemeClr val="tx1"/>
                </a:solidFill>
                <a:latin typeface="Calibri" panose="020F0502020204030204" pitchFamily="34" charset="0"/>
                <a:cs typeface="Calibri" panose="020F0502020204030204" pitchFamily="34" charset="0"/>
              </a:rPr>
              <a:t>carbonylhaemoglobin</a:t>
            </a:r>
            <a:r>
              <a:rPr lang="en-GB" sz="2800" noProof="0" dirty="0">
                <a:solidFill>
                  <a:schemeClr val="tx1"/>
                </a:solidFill>
                <a:latin typeface="Calibri" panose="020F0502020204030204" pitchFamily="34" charset="0"/>
                <a:cs typeface="Calibri" panose="020F0502020204030204" pitchFamily="34" charset="0"/>
              </a:rPr>
              <a:t> concentration was 0.04 (4 %). We would have expected more.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3789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fontScale="90000"/>
          </a:bodyPr>
          <a:lstStyle/>
          <a:p>
            <a:pPr>
              <a:defRPr/>
            </a:pPr>
            <a:r>
              <a:rPr lang="cs-CZ" altLang="cs-CZ" sz="4000" b="1" cap="none" dirty="0">
                <a:solidFill>
                  <a:schemeClr val="tx1"/>
                </a:solidFill>
                <a:latin typeface="Calibri Light" panose="020F0302020204030204" pitchFamily="34" charset="0"/>
                <a:cs typeface="Calibri Light" panose="020F0302020204030204" pitchFamily="34" charset="0"/>
              </a:rPr>
              <a:t>What helps distinguish the two types of renal failure</a:t>
            </a:r>
          </a:p>
        </p:txBody>
      </p:sp>
      <p:sp>
        <p:nvSpPr>
          <p:cNvPr id="4" name="Rectangle 3"/>
          <p:cNvSpPr txBox="1">
            <a:spLocks noChangeArrowheads="1"/>
          </p:cNvSpPr>
          <p:nvPr/>
        </p:nvSpPr>
        <p:spPr bwMode="auto">
          <a:xfrm>
            <a:off x="468313" y="1916832"/>
            <a:ext cx="8496300" cy="470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357188" indent="-357188">
              <a:spcBef>
                <a:spcPts val="1200"/>
              </a:spcBef>
            </a:pPr>
            <a:r>
              <a:rPr lang="en-GB" altLang="cs-CZ" sz="2800" b="0" dirty="0">
                <a:solidFill>
                  <a:schemeClr val="tx1"/>
                </a:solidFill>
                <a:latin typeface="Calibri" panose="020F0502020204030204" pitchFamily="34" charset="0"/>
                <a:cs typeface="Calibri" panose="020F0502020204030204" pitchFamily="34" charset="0"/>
              </a:rPr>
              <a:t>In functional (</a:t>
            </a:r>
            <a:r>
              <a:rPr lang="en-GB" altLang="cs-CZ" sz="2800" b="0" dirty="0" err="1">
                <a:solidFill>
                  <a:schemeClr val="tx1"/>
                </a:solidFill>
                <a:latin typeface="Calibri" panose="020F0502020204030204" pitchFamily="34" charset="0"/>
                <a:cs typeface="Calibri" panose="020F0502020204030204" pitchFamily="34" charset="0"/>
              </a:rPr>
              <a:t>prerenal</a:t>
            </a:r>
            <a:r>
              <a:rPr lang="en-GB" altLang="cs-CZ" sz="2800" b="0" dirty="0">
                <a:solidFill>
                  <a:schemeClr val="tx1"/>
                </a:solidFill>
                <a:latin typeface="Calibri" panose="020F0502020204030204" pitchFamily="34" charset="0"/>
                <a:cs typeface="Calibri" panose="020F0502020204030204" pitchFamily="34" charset="0"/>
              </a:rPr>
              <a:t>) failure, the kidneys are able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to absorb Na</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(and with it water and produce concentrated urine) and excrete nitrogenous catabolites</a:t>
            </a:r>
          </a:p>
          <a:p>
            <a:pPr marL="357188" indent="-357188">
              <a:spcBef>
                <a:spcPts val="1200"/>
              </a:spcBef>
            </a:pPr>
            <a:r>
              <a:rPr lang="en-GB" altLang="cs-CZ" sz="2800" b="0" dirty="0">
                <a:solidFill>
                  <a:schemeClr val="tx1"/>
                </a:solidFill>
                <a:latin typeface="Calibri" panose="020F0502020204030204" pitchFamily="34" charset="0"/>
                <a:cs typeface="Calibri" panose="020F0502020204030204" pitchFamily="34" charset="0"/>
              </a:rPr>
              <a:t>In renal failure with anatomical kidney damage, the kidneys are unable to spare Na</a:t>
            </a:r>
            <a:r>
              <a:rPr lang="en-GB" altLang="cs-CZ" sz="2800" b="0" baseline="30000" dirty="0">
                <a:solidFill>
                  <a:schemeClr val="tx1"/>
                </a:solidFill>
                <a:latin typeface="Calibri" panose="020F0502020204030204" pitchFamily="34" charset="0"/>
                <a:cs typeface="Calibri" panose="020F0502020204030204" pitchFamily="34" charset="0"/>
              </a:rPr>
              <a:t>+</a:t>
            </a:r>
            <a:r>
              <a:rPr lang="en-GB" altLang="cs-CZ" sz="2800" b="0" dirty="0">
                <a:solidFill>
                  <a:schemeClr val="tx1"/>
                </a:solidFill>
                <a:latin typeface="Calibri" panose="020F0502020204030204" pitchFamily="34" charset="0"/>
                <a:cs typeface="Calibri" panose="020F0502020204030204" pitchFamily="34" charset="0"/>
              </a:rPr>
              <a:t> and excrete sufficient nitrogenous catabolites, nor are they able to concentrate urine</a:t>
            </a:r>
          </a:p>
          <a:p>
            <a:pPr marL="0" indent="0">
              <a:spcBef>
                <a:spcPts val="1200"/>
              </a:spcBef>
              <a:buNone/>
            </a:pPr>
            <a:endParaRPr lang="en-GB" altLang="cs-CZ"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4" name="Přímá spojnice 30723"/>
          <p:cNvCxnSpPr/>
          <p:nvPr/>
        </p:nvCxnSpPr>
        <p:spPr>
          <a:xfrm>
            <a:off x="6491288" y="5949950"/>
            <a:ext cx="0" cy="60483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185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Prerenal or renal failure?</a:t>
            </a:r>
          </a:p>
        </p:txBody>
      </p:sp>
      <p:sp>
        <p:nvSpPr>
          <p:cNvPr id="121860" name="TextovéPole 2"/>
          <p:cNvSpPr txBox="1">
            <a:spLocks noChangeArrowheads="1"/>
          </p:cNvSpPr>
          <p:nvPr/>
        </p:nvSpPr>
        <p:spPr bwMode="auto">
          <a:xfrm>
            <a:off x="539750" y="2103438"/>
            <a:ext cx="1728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a:latin typeface="Calibri" panose="020F0502020204030204" pitchFamily="34" charset="0"/>
                <a:cs typeface="Calibri" panose="020F0502020204030204" pitchFamily="34" charset="0"/>
              </a:rPr>
              <a:t>U-Na</a:t>
            </a:r>
            <a:r>
              <a:rPr lang="cs-CZ" altLang="cs-CZ" sz="2600" b="0" baseline="30000">
                <a:latin typeface="Calibri" panose="020F0502020204030204" pitchFamily="34" charset="0"/>
                <a:cs typeface="Calibri" panose="020F0502020204030204" pitchFamily="34" charset="0"/>
              </a:rPr>
              <a:t>+</a:t>
            </a:r>
            <a:endParaRPr lang="cs-CZ" altLang="cs-CZ" sz="2600" b="0">
              <a:latin typeface="Calibri" panose="020F0502020204030204" pitchFamily="34" charset="0"/>
              <a:cs typeface="Calibri" panose="020F0502020204030204" pitchFamily="34" charset="0"/>
            </a:endParaRPr>
          </a:p>
        </p:txBody>
      </p:sp>
      <p:sp>
        <p:nvSpPr>
          <p:cNvPr id="121861" name="TextovéPole 6"/>
          <p:cNvSpPr txBox="1">
            <a:spLocks noChangeArrowheads="1"/>
          </p:cNvSpPr>
          <p:nvPr/>
        </p:nvSpPr>
        <p:spPr bwMode="auto">
          <a:xfrm>
            <a:off x="539750" y="2751138"/>
            <a:ext cx="1728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dirty="0" err="1">
                <a:latin typeface="Calibri" panose="020F0502020204030204" pitchFamily="34" charset="0"/>
                <a:cs typeface="Calibri" panose="020F0502020204030204" pitchFamily="34" charset="0"/>
              </a:rPr>
              <a:t>FE</a:t>
            </a:r>
            <a:r>
              <a:rPr lang="cs-CZ" altLang="cs-CZ" sz="2600" b="0" baseline="-25000" dirty="0" err="1">
                <a:latin typeface="Calibri" panose="020F0502020204030204" pitchFamily="34" charset="0"/>
                <a:cs typeface="Calibri" panose="020F0502020204030204" pitchFamily="34" charset="0"/>
              </a:rPr>
              <a:t>Na</a:t>
            </a:r>
            <a:r>
              <a:rPr lang="cs-CZ" altLang="cs-CZ" sz="2600" b="0" baseline="30000" dirty="0">
                <a:latin typeface="Calibri" panose="020F0502020204030204" pitchFamily="34" charset="0"/>
                <a:cs typeface="Calibri" panose="020F0502020204030204" pitchFamily="34" charset="0"/>
              </a:rPr>
              <a:t> </a:t>
            </a:r>
            <a:endParaRPr lang="cs-CZ" altLang="cs-CZ" sz="2600" b="0" baseline="-25000" dirty="0">
              <a:latin typeface="Calibri" panose="020F0502020204030204" pitchFamily="34" charset="0"/>
              <a:cs typeface="Calibri" panose="020F0502020204030204" pitchFamily="34" charset="0"/>
            </a:endParaRPr>
          </a:p>
        </p:txBody>
      </p:sp>
      <p:sp>
        <p:nvSpPr>
          <p:cNvPr id="121862" name="TextovéPole 7"/>
          <p:cNvSpPr txBox="1">
            <a:spLocks noChangeArrowheads="1"/>
          </p:cNvSpPr>
          <p:nvPr/>
        </p:nvSpPr>
        <p:spPr bwMode="auto">
          <a:xfrm>
            <a:off x="539750" y="3327400"/>
            <a:ext cx="19446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a:latin typeface="Calibri" panose="020F0502020204030204" pitchFamily="34" charset="0"/>
                <a:cs typeface="Calibri" panose="020F0502020204030204" pitchFamily="34" charset="0"/>
              </a:rPr>
              <a:t>U-osmolality</a:t>
            </a:r>
          </a:p>
        </p:txBody>
      </p:sp>
      <p:sp>
        <p:nvSpPr>
          <p:cNvPr id="121863" name="TextovéPole 8"/>
          <p:cNvSpPr txBox="1">
            <a:spLocks noChangeArrowheads="1"/>
          </p:cNvSpPr>
          <p:nvPr/>
        </p:nvSpPr>
        <p:spPr bwMode="auto">
          <a:xfrm>
            <a:off x="539750" y="3975100"/>
            <a:ext cx="19446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a:latin typeface="Calibri" panose="020F0502020204030204" pitchFamily="34" charset="0"/>
                <a:cs typeface="Calibri" panose="020F0502020204030204" pitchFamily="34" charset="0"/>
              </a:rPr>
              <a:t>U/S-urea</a:t>
            </a:r>
          </a:p>
        </p:txBody>
      </p:sp>
      <p:sp>
        <p:nvSpPr>
          <p:cNvPr id="121864" name="TextovéPole 9"/>
          <p:cNvSpPr txBox="1">
            <a:spLocks noChangeArrowheads="1"/>
          </p:cNvSpPr>
          <p:nvPr/>
        </p:nvSpPr>
        <p:spPr bwMode="auto">
          <a:xfrm>
            <a:off x="539750" y="4622800"/>
            <a:ext cx="21605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a:latin typeface="Calibri" panose="020F0502020204030204" pitchFamily="34" charset="0"/>
                <a:cs typeface="Calibri" panose="020F0502020204030204" pitchFamily="34" charset="0"/>
              </a:rPr>
              <a:t>U/S-creatinine</a:t>
            </a:r>
          </a:p>
        </p:txBody>
      </p:sp>
      <p:sp>
        <p:nvSpPr>
          <p:cNvPr id="121865" name="TextovéPole 10"/>
          <p:cNvSpPr txBox="1">
            <a:spLocks noChangeArrowheads="1"/>
          </p:cNvSpPr>
          <p:nvPr/>
        </p:nvSpPr>
        <p:spPr bwMode="auto">
          <a:xfrm>
            <a:off x="539750" y="5343525"/>
            <a:ext cx="2447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a:latin typeface="Calibri" panose="020F0502020204030204" pitchFamily="34" charset="0"/>
                <a:cs typeface="Calibri" panose="020F0502020204030204" pitchFamily="34" charset="0"/>
              </a:rPr>
              <a:t>U/S-osmolality</a:t>
            </a:r>
          </a:p>
        </p:txBody>
      </p:sp>
      <p:sp>
        <p:nvSpPr>
          <p:cNvPr id="121866" name="TextovéPole 11"/>
          <p:cNvSpPr txBox="1">
            <a:spLocks noChangeArrowheads="1"/>
          </p:cNvSpPr>
          <p:nvPr/>
        </p:nvSpPr>
        <p:spPr bwMode="auto">
          <a:xfrm>
            <a:off x="539750" y="5991225"/>
            <a:ext cx="36004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600" b="0" dirty="0">
                <a:latin typeface="Calibri" panose="020F0502020204030204" pitchFamily="34" charset="0"/>
                <a:cs typeface="Calibri" panose="020F0502020204030204" pitchFamily="34" charset="0"/>
              </a:rPr>
              <a:t>U-Na</a:t>
            </a:r>
            <a:r>
              <a:rPr lang="cs-CZ" altLang="cs-CZ" sz="2600" b="0" baseline="30000" dirty="0">
                <a:latin typeface="Calibri" panose="020F0502020204030204" pitchFamily="34" charset="0"/>
                <a:cs typeface="Calibri" panose="020F0502020204030204" pitchFamily="34" charset="0"/>
              </a:rPr>
              <a:t>+</a:t>
            </a:r>
            <a:r>
              <a:rPr lang="cs-CZ" altLang="cs-CZ" sz="2600" b="0" dirty="0">
                <a:latin typeface="Calibri" panose="020F0502020204030204" pitchFamily="34" charset="0"/>
                <a:cs typeface="Calibri" panose="020F0502020204030204" pitchFamily="34" charset="0"/>
              </a:rPr>
              <a:t> × S-</a:t>
            </a:r>
            <a:r>
              <a:rPr lang="cs-CZ" altLang="cs-CZ" sz="2600" b="0" dirty="0" err="1">
                <a:latin typeface="Calibri" panose="020F0502020204030204" pitchFamily="34" charset="0"/>
                <a:cs typeface="Calibri" panose="020F0502020204030204" pitchFamily="34" charset="0"/>
              </a:rPr>
              <a:t>creat</a:t>
            </a:r>
            <a:r>
              <a:rPr lang="cs-CZ" altLang="cs-CZ" sz="2600" b="0" dirty="0">
                <a:latin typeface="Calibri" panose="020F0502020204030204" pitchFamily="34" charset="0"/>
                <a:cs typeface="Calibri" panose="020F0502020204030204" pitchFamily="34" charset="0"/>
              </a:rPr>
              <a:t>./U-</a:t>
            </a:r>
            <a:r>
              <a:rPr lang="cs-CZ" altLang="cs-CZ" sz="2600" b="0" dirty="0" err="1">
                <a:latin typeface="Calibri" panose="020F0502020204030204" pitchFamily="34" charset="0"/>
                <a:cs typeface="Calibri" panose="020F0502020204030204" pitchFamily="34" charset="0"/>
              </a:rPr>
              <a:t>creat</a:t>
            </a:r>
            <a:r>
              <a:rPr lang="cs-CZ" altLang="cs-CZ" sz="2600" b="0" dirty="0">
                <a:latin typeface="Calibri" panose="020F0502020204030204" pitchFamily="34" charset="0"/>
                <a:cs typeface="Calibri" panose="020F0502020204030204" pitchFamily="34" charset="0"/>
              </a:rPr>
              <a:t>.</a:t>
            </a:r>
          </a:p>
        </p:txBody>
      </p:sp>
      <p:cxnSp>
        <p:nvCxnSpPr>
          <p:cNvPr id="6" name="Přímá spojnice 5"/>
          <p:cNvCxnSpPr/>
          <p:nvPr/>
        </p:nvCxnSpPr>
        <p:spPr>
          <a:xfrm>
            <a:off x="5724525" y="1700213"/>
            <a:ext cx="4763" cy="4291012"/>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7308850" y="1638300"/>
            <a:ext cx="0" cy="4364038"/>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1869" name="TextovéPole 15"/>
          <p:cNvSpPr txBox="1">
            <a:spLocks noChangeArrowheads="1"/>
          </p:cNvSpPr>
          <p:nvPr/>
        </p:nvSpPr>
        <p:spPr bwMode="auto">
          <a:xfrm>
            <a:off x="3924300" y="1598613"/>
            <a:ext cx="1655763" cy="49244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600" b="0" dirty="0" err="1">
                <a:latin typeface="Calibri" panose="020F0502020204030204" pitchFamily="34" charset="0"/>
                <a:cs typeface="Calibri" panose="020F0502020204030204" pitchFamily="34" charset="0"/>
              </a:rPr>
              <a:t>prerenal</a:t>
            </a:r>
            <a:endParaRPr lang="cs-CZ" altLang="cs-CZ" sz="2600" b="0" dirty="0">
              <a:latin typeface="Calibri" panose="020F0502020204030204" pitchFamily="34" charset="0"/>
              <a:cs typeface="Calibri" panose="020F0502020204030204" pitchFamily="34" charset="0"/>
            </a:endParaRPr>
          </a:p>
        </p:txBody>
      </p:sp>
      <p:sp>
        <p:nvSpPr>
          <p:cNvPr id="121870" name="TextovéPole 16"/>
          <p:cNvSpPr txBox="1">
            <a:spLocks noChangeArrowheads="1"/>
          </p:cNvSpPr>
          <p:nvPr/>
        </p:nvSpPr>
        <p:spPr bwMode="auto">
          <a:xfrm>
            <a:off x="7442200" y="1598613"/>
            <a:ext cx="1295400" cy="49244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cs-CZ" sz="2600" b="0" dirty="0">
                <a:latin typeface="Calibri" panose="020F0502020204030204" pitchFamily="34" charset="0"/>
                <a:cs typeface="Calibri" panose="020F0502020204030204" pitchFamily="34" charset="0"/>
              </a:rPr>
              <a:t>renal</a:t>
            </a:r>
          </a:p>
        </p:txBody>
      </p:sp>
      <p:sp>
        <p:nvSpPr>
          <p:cNvPr id="121871" name="TextovéPole 12"/>
          <p:cNvSpPr txBox="1">
            <a:spLocks noChangeArrowheads="1"/>
          </p:cNvSpPr>
          <p:nvPr/>
        </p:nvSpPr>
        <p:spPr bwMode="auto">
          <a:xfrm>
            <a:off x="5467350" y="4046538"/>
            <a:ext cx="688677"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10</a:t>
            </a:r>
          </a:p>
        </p:txBody>
      </p:sp>
      <p:sp>
        <p:nvSpPr>
          <p:cNvPr id="121872" name="TextovéPole 18"/>
          <p:cNvSpPr txBox="1">
            <a:spLocks noChangeArrowheads="1"/>
          </p:cNvSpPr>
          <p:nvPr/>
        </p:nvSpPr>
        <p:spPr bwMode="auto">
          <a:xfrm>
            <a:off x="7051675" y="2133600"/>
            <a:ext cx="688677"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30</a:t>
            </a:r>
          </a:p>
        </p:txBody>
      </p:sp>
      <p:sp>
        <p:nvSpPr>
          <p:cNvPr id="121873" name="TextovéPole 21"/>
          <p:cNvSpPr txBox="1">
            <a:spLocks noChangeArrowheads="1"/>
          </p:cNvSpPr>
          <p:nvPr/>
        </p:nvSpPr>
        <p:spPr bwMode="auto">
          <a:xfrm>
            <a:off x="5403850" y="2822575"/>
            <a:ext cx="885752"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dirty="0">
                <a:latin typeface="Calibri" panose="020F0502020204030204" pitchFamily="34" charset="0"/>
                <a:cs typeface="Calibri" panose="020F0502020204030204" pitchFamily="34" charset="0"/>
              </a:rPr>
              <a:t>0.01</a:t>
            </a:r>
          </a:p>
        </p:txBody>
      </p:sp>
      <p:sp>
        <p:nvSpPr>
          <p:cNvPr id="121874" name="TextovéPole 22"/>
          <p:cNvSpPr txBox="1">
            <a:spLocks noChangeArrowheads="1"/>
          </p:cNvSpPr>
          <p:nvPr/>
        </p:nvSpPr>
        <p:spPr bwMode="auto">
          <a:xfrm>
            <a:off x="6980238" y="2820988"/>
            <a:ext cx="883586"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dirty="0">
                <a:latin typeface="Calibri" panose="020F0502020204030204" pitchFamily="34" charset="0"/>
                <a:cs typeface="Calibri" panose="020F0502020204030204" pitchFamily="34" charset="0"/>
              </a:rPr>
              <a:t>0.03</a:t>
            </a:r>
          </a:p>
        </p:txBody>
      </p:sp>
      <p:sp>
        <p:nvSpPr>
          <p:cNvPr id="24" name="Ovál 23"/>
          <p:cNvSpPr/>
          <p:nvPr/>
        </p:nvSpPr>
        <p:spPr>
          <a:xfrm>
            <a:off x="5260975" y="2935288"/>
            <a:ext cx="149225" cy="133350"/>
          </a:xfrm>
          <a:prstGeom prst="ellipse">
            <a:avLst/>
          </a:prstGeom>
          <a:solidFill>
            <a:srgbClr val="99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876" name="TextovéPole 24"/>
          <p:cNvSpPr txBox="1">
            <a:spLocks noChangeArrowheads="1"/>
          </p:cNvSpPr>
          <p:nvPr/>
        </p:nvSpPr>
        <p:spPr bwMode="auto">
          <a:xfrm>
            <a:off x="5394325" y="3381375"/>
            <a:ext cx="883586"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400</a:t>
            </a:r>
          </a:p>
        </p:txBody>
      </p:sp>
      <p:sp>
        <p:nvSpPr>
          <p:cNvPr id="121877" name="TextovéPole 25"/>
          <p:cNvSpPr txBox="1">
            <a:spLocks noChangeArrowheads="1"/>
          </p:cNvSpPr>
          <p:nvPr/>
        </p:nvSpPr>
        <p:spPr bwMode="auto">
          <a:xfrm>
            <a:off x="6980238" y="3408363"/>
            <a:ext cx="883586"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dirty="0">
                <a:latin typeface="Calibri" panose="020F0502020204030204" pitchFamily="34" charset="0"/>
                <a:cs typeface="Calibri" panose="020F0502020204030204" pitchFamily="34" charset="0"/>
              </a:rPr>
              <a:t>350</a:t>
            </a:r>
          </a:p>
        </p:txBody>
      </p:sp>
      <p:sp>
        <p:nvSpPr>
          <p:cNvPr id="27" name="Ovál 26"/>
          <p:cNvSpPr/>
          <p:nvPr/>
        </p:nvSpPr>
        <p:spPr>
          <a:xfrm>
            <a:off x="5497513" y="3670300"/>
            <a:ext cx="149225" cy="133350"/>
          </a:xfrm>
          <a:prstGeom prst="ellipse">
            <a:avLst/>
          </a:prstGeom>
          <a:solidFill>
            <a:srgbClr val="99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879" name="TextovéPole 27"/>
          <p:cNvSpPr txBox="1">
            <a:spLocks noChangeArrowheads="1"/>
          </p:cNvSpPr>
          <p:nvPr/>
        </p:nvSpPr>
        <p:spPr bwMode="auto">
          <a:xfrm>
            <a:off x="7051675" y="4044950"/>
            <a:ext cx="688677"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5</a:t>
            </a:r>
          </a:p>
        </p:txBody>
      </p:sp>
      <p:sp>
        <p:nvSpPr>
          <p:cNvPr id="29" name="Ovál 28"/>
          <p:cNvSpPr/>
          <p:nvPr/>
        </p:nvSpPr>
        <p:spPr>
          <a:xfrm>
            <a:off x="5761038" y="4346575"/>
            <a:ext cx="150812" cy="13335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0" name="Ovál 29"/>
          <p:cNvSpPr/>
          <p:nvPr/>
        </p:nvSpPr>
        <p:spPr>
          <a:xfrm>
            <a:off x="2627313" y="4806950"/>
            <a:ext cx="150812" cy="133350"/>
          </a:xfrm>
          <a:prstGeom prst="ellipse">
            <a:avLst/>
          </a:prstGeom>
          <a:solidFill>
            <a:srgbClr val="99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882" name="TextovéPole 30"/>
          <p:cNvSpPr txBox="1">
            <a:spLocks noChangeArrowheads="1"/>
          </p:cNvSpPr>
          <p:nvPr/>
        </p:nvSpPr>
        <p:spPr bwMode="auto">
          <a:xfrm>
            <a:off x="5467350" y="4684713"/>
            <a:ext cx="688677"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20</a:t>
            </a:r>
          </a:p>
        </p:txBody>
      </p:sp>
      <p:sp>
        <p:nvSpPr>
          <p:cNvPr id="121883" name="TextovéPole 31"/>
          <p:cNvSpPr txBox="1">
            <a:spLocks noChangeArrowheads="1"/>
          </p:cNvSpPr>
          <p:nvPr/>
        </p:nvSpPr>
        <p:spPr bwMode="auto">
          <a:xfrm>
            <a:off x="7050088" y="4652963"/>
            <a:ext cx="688677"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15</a:t>
            </a:r>
          </a:p>
        </p:txBody>
      </p:sp>
      <p:sp>
        <p:nvSpPr>
          <p:cNvPr id="121884" name="TextovéPole 32"/>
          <p:cNvSpPr txBox="1">
            <a:spLocks noChangeArrowheads="1"/>
          </p:cNvSpPr>
          <p:nvPr/>
        </p:nvSpPr>
        <p:spPr bwMode="auto">
          <a:xfrm>
            <a:off x="6238875" y="6064250"/>
            <a:ext cx="686512"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dirty="0">
                <a:latin typeface="Calibri" panose="020F0502020204030204" pitchFamily="34" charset="0"/>
                <a:cs typeface="Calibri" panose="020F0502020204030204" pitchFamily="34" charset="0"/>
              </a:rPr>
              <a:t>1.5</a:t>
            </a:r>
          </a:p>
        </p:txBody>
      </p:sp>
      <p:sp>
        <p:nvSpPr>
          <p:cNvPr id="121885" name="TextovéPole 33"/>
          <p:cNvSpPr txBox="1">
            <a:spLocks noChangeArrowheads="1"/>
          </p:cNvSpPr>
          <p:nvPr/>
        </p:nvSpPr>
        <p:spPr bwMode="auto">
          <a:xfrm>
            <a:off x="7051675" y="5434013"/>
            <a:ext cx="688677"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dirty="0">
                <a:latin typeface="Calibri" panose="020F0502020204030204" pitchFamily="34" charset="0"/>
                <a:cs typeface="Calibri" panose="020F0502020204030204" pitchFamily="34" charset="0"/>
              </a:rPr>
              <a:t>1.1</a:t>
            </a:r>
          </a:p>
        </p:txBody>
      </p:sp>
      <p:sp>
        <p:nvSpPr>
          <p:cNvPr id="35" name="Ovál 34"/>
          <p:cNvSpPr/>
          <p:nvPr/>
        </p:nvSpPr>
        <p:spPr>
          <a:xfrm>
            <a:off x="5626100" y="5516563"/>
            <a:ext cx="150813" cy="133350"/>
          </a:xfrm>
          <a:prstGeom prst="ellipse">
            <a:avLst/>
          </a:prstGeom>
          <a:solidFill>
            <a:srgbClr val="99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6" name="Ovál 35"/>
          <p:cNvSpPr/>
          <p:nvPr/>
        </p:nvSpPr>
        <p:spPr>
          <a:xfrm>
            <a:off x="4664075" y="6175375"/>
            <a:ext cx="150813" cy="133350"/>
          </a:xfrm>
          <a:prstGeom prst="ellipse">
            <a:avLst/>
          </a:prstGeom>
          <a:solidFill>
            <a:srgbClr val="99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888" name="TextovéPole 18"/>
          <p:cNvSpPr txBox="1">
            <a:spLocks noChangeArrowheads="1"/>
          </p:cNvSpPr>
          <p:nvPr/>
        </p:nvSpPr>
        <p:spPr bwMode="auto">
          <a:xfrm>
            <a:off x="5473700" y="2133600"/>
            <a:ext cx="688677" cy="40011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a:latin typeface="Calibri" panose="020F0502020204030204" pitchFamily="34" charset="0"/>
                <a:cs typeface="Calibri" panose="020F0502020204030204" pitchFamily="34" charset="0"/>
              </a:rPr>
              <a:t>20</a:t>
            </a:r>
          </a:p>
        </p:txBody>
      </p:sp>
      <p:sp>
        <p:nvSpPr>
          <p:cNvPr id="18" name="Ovál 17"/>
          <p:cNvSpPr/>
          <p:nvPr/>
        </p:nvSpPr>
        <p:spPr>
          <a:xfrm>
            <a:off x="5767388" y="2432050"/>
            <a:ext cx="150812" cy="13335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2390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dirty="0">
                <a:solidFill>
                  <a:schemeClr val="tx1"/>
                </a:solidFill>
                <a:latin typeface="Calibri Light" panose="020F0302020204030204" pitchFamily="34" charset="0"/>
                <a:cs typeface="Calibri Light" panose="020F0302020204030204" pitchFamily="34" charset="0"/>
              </a:rPr>
              <a:t>Comment</a:t>
            </a:r>
          </a:p>
        </p:txBody>
      </p:sp>
      <p:sp>
        <p:nvSpPr>
          <p:cNvPr id="4" name="Rectangle 3"/>
          <p:cNvSpPr txBox="1">
            <a:spLocks noChangeArrowheads="1"/>
          </p:cNvSpPr>
          <p:nvPr/>
        </p:nvSpPr>
        <p:spPr bwMode="auto">
          <a:xfrm>
            <a:off x="468313" y="1844824"/>
            <a:ext cx="8496300" cy="477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The vomiting must have been intense, but it lasted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a relatively short time</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Because of this, severe metabolic alkalosis and dehydration developed, leading to kidney failure, but still functional</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Circulating blood volume needs to be replenished; </a:t>
            </a:r>
            <a:r>
              <a:rPr lang="en-GB" sz="2800" b="0" noProof="0" dirty="0">
                <a:solidFill>
                  <a:schemeClr val="tx1"/>
                </a:solidFill>
                <a:latin typeface="Calibri" panose="020F0502020204030204" pitchFamily="34" charset="0"/>
                <a:cs typeface="Calibri" panose="020F0502020204030204" pitchFamily="34" charset="0"/>
              </a:rPr>
              <a:t>improvement</a:t>
            </a:r>
            <a:r>
              <a:rPr lang="en-GB" altLang="cs-CZ" sz="2800" b="0" dirty="0">
                <a:solidFill>
                  <a:schemeClr val="tx1"/>
                </a:solidFill>
                <a:latin typeface="Calibri" panose="020F0502020204030204" pitchFamily="34" charset="0"/>
                <a:cs typeface="Calibri" panose="020F0502020204030204" pitchFamily="34" charset="0"/>
              </a:rPr>
              <a:t> of renal function can be expected, although serum creatinine is quite elevated</a:t>
            </a:r>
          </a:p>
          <a:p>
            <a:pPr>
              <a:spcBef>
                <a:spcPts val="1200"/>
              </a:spcBef>
            </a:pPr>
            <a:endParaRPr lang="en-GB" altLang="cs-CZ"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2493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Next procedure – treatment</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Rehydration, alimentation (peripheral parenteral nutrition)</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Discharged after 8 days of hospitalization</a:t>
            </a: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Causal would be to remove the balloon from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the stomach, but the patient refuses, so at least </a:t>
            </a:r>
            <a:br>
              <a:rPr lang="en-GB" altLang="cs-CZ" sz="2800" b="0" dirty="0">
                <a:solidFill>
                  <a:schemeClr val="tx1"/>
                </a:solidFill>
                <a:latin typeface="Calibri" panose="020F0502020204030204" pitchFamily="34" charset="0"/>
                <a:cs typeface="Calibri" panose="020F0502020204030204" pitchFamily="34" charset="0"/>
              </a:rPr>
            </a:br>
            <a:r>
              <a:rPr lang="en-GB" altLang="cs-CZ" sz="2800" b="0" dirty="0">
                <a:solidFill>
                  <a:schemeClr val="tx1"/>
                </a:solidFill>
                <a:latin typeface="Calibri" panose="020F0502020204030204" pitchFamily="34" charset="0"/>
                <a:cs typeface="Calibri" panose="020F0502020204030204" pitchFamily="34" charset="0"/>
              </a:rPr>
              <a:t>the filling </a:t>
            </a:r>
            <a:r>
              <a:rPr lang="en-GB" sz="2800" b="0" noProof="0" dirty="0">
                <a:solidFill>
                  <a:schemeClr val="tx1"/>
                </a:solidFill>
                <a:latin typeface="Calibri" panose="020F0502020204030204" pitchFamily="34" charset="0"/>
                <a:cs typeface="Calibri" panose="020F0502020204030204" pitchFamily="34" charset="0"/>
              </a:rPr>
              <a:t>was modified</a:t>
            </a:r>
            <a:endParaRPr lang="en-GB" altLang="cs-CZ" sz="2800" b="0" dirty="0">
              <a:solidFill>
                <a:schemeClr val="tx1"/>
              </a:solidFill>
              <a:latin typeface="Calibri" panose="020F0502020204030204" pitchFamily="34" charset="0"/>
              <a:cs typeface="Calibri" panose="020F0502020204030204" pitchFamily="34" charset="0"/>
            </a:endParaRPr>
          </a:p>
          <a:p>
            <a:pPr>
              <a:spcBef>
                <a:spcPts val="1200"/>
              </a:spcBef>
            </a:pPr>
            <a:r>
              <a:rPr lang="en-GB" altLang="cs-CZ" sz="2800" b="0" dirty="0">
                <a:solidFill>
                  <a:schemeClr val="tx1"/>
                </a:solidFill>
                <a:latin typeface="Calibri" panose="020F0502020204030204" pitchFamily="34" charset="0"/>
                <a:cs typeface="Calibri" panose="020F0502020204030204" pitchFamily="34" charset="0"/>
              </a:rPr>
              <a:t>The following table shows the laboratory values before discharge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2595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Laboratory findings at discharge</a:t>
            </a:r>
          </a:p>
        </p:txBody>
      </p:sp>
      <p:graphicFrame>
        <p:nvGraphicFramePr>
          <p:cNvPr id="5" name="Tabulka 4"/>
          <p:cNvGraphicFramePr>
            <a:graphicFrameLocks noGrp="1"/>
          </p:cNvGraphicFramePr>
          <p:nvPr>
            <p:extLst>
              <p:ext uri="{D42A27DB-BD31-4B8C-83A1-F6EECF244321}">
                <p14:modId xmlns:p14="http://schemas.microsoft.com/office/powerpoint/2010/main" val="296878960"/>
              </p:ext>
            </p:extLst>
          </p:nvPr>
        </p:nvGraphicFramePr>
        <p:xfrm>
          <a:off x="2325688" y="1655763"/>
          <a:ext cx="4464050" cy="5029244"/>
        </p:xfrm>
        <a:graphic>
          <a:graphicData uri="http://schemas.openxmlformats.org/drawingml/2006/table">
            <a:tbl>
              <a:tblPr firstRow="1" bandRow="1">
                <a:tableStyleId>{5C22544A-7EE6-4342-B048-85BDC9FD1C3A}</a:tableStyleId>
              </a:tblPr>
              <a:tblGrid>
                <a:gridCol w="2735739">
                  <a:extLst>
                    <a:ext uri="{9D8B030D-6E8A-4147-A177-3AD203B41FA5}">
                      <a16:colId xmlns:a16="http://schemas.microsoft.com/office/drawing/2014/main" val="20000"/>
                    </a:ext>
                  </a:extLst>
                </a:gridCol>
                <a:gridCol w="1728311">
                  <a:extLst>
                    <a:ext uri="{9D8B030D-6E8A-4147-A177-3AD203B41FA5}">
                      <a16:colId xmlns:a16="http://schemas.microsoft.com/office/drawing/2014/main" val="20001"/>
                    </a:ext>
                  </a:extLst>
                </a:gridCol>
              </a:tblGrid>
              <a:tr h="4572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2" marR="91442" marT="45722" marB="45722"/>
                </a:tc>
                <a:tc hMerge="1">
                  <a:txBody>
                    <a:bodyPr/>
                    <a:lstStyle/>
                    <a:p>
                      <a:pPr algn="ctr"/>
                      <a:endParaRPr lang="cs-CZ" dirty="0"/>
                    </a:p>
                  </a:txBody>
                  <a:tcPr/>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Na</a:t>
                      </a:r>
                      <a:r>
                        <a:rPr lang="cs-CZ" sz="2400" baseline="30000" dirty="0">
                          <a:latin typeface="Calibri" panose="020F0502020204030204" pitchFamily="34" charset="0"/>
                          <a:cs typeface="Calibri" panose="020F0502020204030204" pitchFamily="34" charset="0"/>
                        </a:rPr>
                        <a:t>+</a:t>
                      </a:r>
                      <a:r>
                        <a:rPr lang="cs-CZ" sz="2400" baseline="0"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rPr>
                        <a:t>(</a:t>
                      </a:r>
                      <a:r>
                        <a:rPr lang="cs-CZ" sz="2400" dirty="0" err="1">
                          <a:latin typeface="Calibri" panose="020F0502020204030204" pitchFamily="34" charset="0"/>
                          <a:cs typeface="Calibri" panose="020F0502020204030204" pitchFamily="34" charset="0"/>
                        </a:rPr>
                        <a:t>mmol</a:t>
                      </a:r>
                      <a:r>
                        <a:rPr lang="cs-CZ" sz="2400" dirty="0">
                          <a:latin typeface="Calibri" panose="020F0502020204030204" pitchFamily="34" charset="0"/>
                          <a:cs typeface="Calibri" panose="020F0502020204030204" pitchFamily="34" charset="0"/>
                        </a:rPr>
                        <a:t>/l)</a:t>
                      </a:r>
                    </a:p>
                  </a:txBody>
                  <a:tcPr marL="91442" marR="91442" marT="45722" marB="45722">
                    <a:solidFill>
                      <a:srgbClr val="D0D8E8"/>
                    </a:solidFill>
                  </a:tcPr>
                </a:tc>
                <a:tc>
                  <a:txBody>
                    <a:bodyPr/>
                    <a:lstStyle/>
                    <a:p>
                      <a:pPr algn="ctr"/>
                      <a:r>
                        <a:rPr lang="cs-CZ" sz="2400" dirty="0">
                          <a:latin typeface="Calibri" panose="020F0502020204030204" pitchFamily="34" charset="0"/>
                          <a:cs typeface="Calibri" panose="020F0502020204030204" pitchFamily="34" charset="0"/>
                        </a:rPr>
                        <a:t>137</a:t>
                      </a:r>
                    </a:p>
                  </a:txBody>
                  <a:tcPr marL="91442" marR="91442" marT="45722" marB="45722">
                    <a:solidFill>
                      <a:srgbClr val="D0D8E8"/>
                    </a:solidFill>
                  </a:tcPr>
                </a:tc>
                <a:extLst>
                  <a:ext uri="{0D108BD9-81ED-4DB2-BD59-A6C34878D82A}">
                    <a16:rowId xmlns:a16="http://schemas.microsoft.com/office/drawing/2014/main"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K</a:t>
                      </a:r>
                      <a:r>
                        <a:rPr lang="cs-CZ" sz="2400" baseline="30000" dirty="0">
                          <a:latin typeface="Calibri" panose="020F0502020204030204" pitchFamily="34" charset="0"/>
                          <a:cs typeface="Calibri" panose="020F0502020204030204" pitchFamily="34" charset="0"/>
                        </a:rPr>
                        <a:t>+</a:t>
                      </a:r>
                      <a:r>
                        <a:rPr lang="cs-CZ" sz="2400" baseline="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4.0</a:t>
                      </a:r>
                    </a:p>
                  </a:txBody>
                  <a:tcPr marL="91442" marR="91442" marT="45722" marB="45722">
                    <a:solidFill>
                      <a:srgbClr val="E9EDF4"/>
                    </a:solidFill>
                  </a:tcPr>
                </a:tc>
                <a:extLst>
                  <a:ext uri="{0D108BD9-81ED-4DB2-BD59-A6C34878D82A}">
                    <a16:rowId xmlns:a16="http://schemas.microsoft.com/office/drawing/2014/main" val="10002"/>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Cl</a:t>
                      </a:r>
                      <a:r>
                        <a:rPr lang="cs-CZ" sz="2400" baseline="30000" dirty="0">
                          <a:latin typeface="Calibri" panose="020F0502020204030204" pitchFamily="34" charset="0"/>
                          <a:cs typeface="Calibri" panose="020F0502020204030204" pitchFamily="34" charset="0"/>
                        </a:rPr>
                        <a:t>-</a:t>
                      </a:r>
                      <a:r>
                        <a:rPr lang="cs-CZ" sz="2400" baseline="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103</a:t>
                      </a:r>
                    </a:p>
                  </a:txBody>
                  <a:tcPr marL="91442" marR="91442" marT="45722" marB="45722">
                    <a:solidFill>
                      <a:srgbClr val="D0D8E8"/>
                    </a:solidFill>
                  </a:tcPr>
                </a:tc>
                <a:extLst>
                  <a:ext uri="{0D108BD9-81ED-4DB2-BD59-A6C34878D82A}">
                    <a16:rowId xmlns:a16="http://schemas.microsoft.com/office/drawing/2014/main" val="1000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Urea </a:t>
                      </a:r>
                      <a:r>
                        <a:rPr lang="cs-CZ" sz="2400" baseline="0" dirty="0">
                          <a:latin typeface="Calibri" panose="020F0502020204030204" pitchFamily="34" charset="0"/>
                          <a:cs typeface="Calibri" panose="020F0502020204030204" pitchFamily="34" charset="0"/>
                        </a:rPr>
                        <a:t>(</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3.1</a:t>
                      </a:r>
                    </a:p>
                  </a:txBody>
                  <a:tcPr marL="91442" marR="91442" marT="45722" marB="45722">
                    <a:solidFill>
                      <a:srgbClr val="E9EDF4"/>
                    </a:solidFill>
                  </a:tcPr>
                </a:tc>
                <a:extLst>
                  <a:ext uri="{0D108BD9-81ED-4DB2-BD59-A6C34878D82A}">
                    <a16:rowId xmlns:a16="http://schemas.microsoft.com/office/drawing/2014/main" val="10004"/>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Creatinine (µmol/l)</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42</a:t>
                      </a:r>
                    </a:p>
                  </a:txBody>
                  <a:tcPr marL="91442" marR="91442" marT="45722" marB="45722">
                    <a:solidFill>
                      <a:srgbClr val="D0D8E8"/>
                    </a:solidFill>
                  </a:tcPr>
                </a:tc>
                <a:extLst>
                  <a:ext uri="{0D108BD9-81ED-4DB2-BD59-A6C34878D82A}">
                    <a16:rowId xmlns:a16="http://schemas.microsoft.com/office/drawing/2014/main" val="10005"/>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eGF </a:t>
                      </a:r>
                      <a:r>
                        <a:rPr lang="cs-CZ" sz="2400" dirty="0">
                          <a:latin typeface="Calibri" panose="020F0502020204030204" pitchFamily="34" charset="0"/>
                          <a:cs typeface="Calibri" panose="020F0502020204030204" pitchFamily="34" charset="0"/>
                        </a:rPr>
                        <a:t>(ml/s)</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&gt; 1.5</a:t>
                      </a:r>
                    </a:p>
                  </a:txBody>
                  <a:tcPr marL="91442" marR="91442" marT="45722" marB="45722">
                    <a:solidFill>
                      <a:srgbClr val="D0D8E8"/>
                    </a:solidFill>
                  </a:tcPr>
                </a:tc>
                <a:extLst>
                  <a:ext uri="{0D108BD9-81ED-4DB2-BD59-A6C34878D82A}">
                    <a16:rowId xmlns:a16="http://schemas.microsoft.com/office/drawing/2014/main" val="10006"/>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pH</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7.45</a:t>
                      </a:r>
                    </a:p>
                  </a:txBody>
                  <a:tcPr marL="91442" marR="91442" marT="45722" marB="45722">
                    <a:solidFill>
                      <a:srgbClr val="D0D8E8"/>
                    </a:solidFill>
                  </a:tcPr>
                </a:tc>
                <a:extLst>
                  <a:ext uri="{0D108BD9-81ED-4DB2-BD59-A6C34878D82A}">
                    <a16:rowId xmlns:a16="http://schemas.microsoft.com/office/drawing/2014/main" val="10007"/>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pCO</a:t>
                      </a:r>
                      <a:r>
                        <a:rPr lang="cs-CZ" sz="2400" baseline="-25000" dirty="0">
                          <a:latin typeface="Calibri" panose="020F0502020204030204" pitchFamily="34" charset="0"/>
                          <a:cs typeface="Calibri" panose="020F0502020204030204" pitchFamily="34" charset="0"/>
                        </a:rPr>
                        <a:t>2</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kPa</a:t>
                      </a:r>
                      <a:r>
                        <a:rPr lang="cs-CZ" sz="24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5.3</a:t>
                      </a:r>
                    </a:p>
                  </a:txBody>
                  <a:tcPr marL="91442" marR="91442" marT="45722" marB="45722">
                    <a:solidFill>
                      <a:srgbClr val="D0D8E8"/>
                    </a:solidFill>
                  </a:tcPr>
                </a:tc>
                <a:extLst>
                  <a:ext uri="{0D108BD9-81ED-4DB2-BD59-A6C34878D82A}">
                    <a16:rowId xmlns:a16="http://schemas.microsoft.com/office/drawing/2014/main" val="10008"/>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HCO</a:t>
                      </a:r>
                      <a:r>
                        <a:rPr lang="cs-CZ" sz="2400" baseline="-25000" dirty="0">
                          <a:latin typeface="Calibri" panose="020F0502020204030204" pitchFamily="34" charset="0"/>
                          <a:cs typeface="Calibri" panose="020F0502020204030204" pitchFamily="34" charset="0"/>
                        </a:rPr>
                        <a:t>3</a:t>
                      </a:r>
                      <a:r>
                        <a:rPr lang="cs-CZ" sz="2400" baseline="300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27.5</a:t>
                      </a:r>
                    </a:p>
                  </a:txBody>
                  <a:tcPr marL="91442" marR="91442" marT="45722" marB="45722">
                    <a:solidFill>
                      <a:srgbClr val="D0D8E8"/>
                    </a:solidFill>
                  </a:tcPr>
                </a:tc>
                <a:extLst>
                  <a:ext uri="{0D108BD9-81ED-4DB2-BD59-A6C34878D82A}">
                    <a16:rowId xmlns:a16="http://schemas.microsoft.com/office/drawing/2014/main" val="10009"/>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BE (</a:t>
                      </a:r>
                      <a:r>
                        <a:rPr lang="cs-CZ" sz="2400" dirty="0" err="1">
                          <a:latin typeface="Calibri" panose="020F0502020204030204" pitchFamily="34" charset="0"/>
                          <a:cs typeface="Calibri" panose="020F0502020204030204" pitchFamily="34" charset="0"/>
                        </a:rPr>
                        <a:t>mmol/l</a:t>
                      </a:r>
                      <a:r>
                        <a:rPr lang="cs-CZ" sz="2400" dirty="0">
                          <a:latin typeface="Calibri" panose="020F0502020204030204" pitchFamily="34" charset="0"/>
                          <a:cs typeface="Calibri" panose="020F0502020204030204" pitchFamily="34" charset="0"/>
                        </a:rPr>
                        <a:t>)</a:t>
                      </a:r>
                    </a:p>
                  </a:txBody>
                  <a:tcPr marL="91442" marR="91442" marT="45722" marB="45722"/>
                </a:tc>
                <a:tc>
                  <a:txBody>
                    <a:bodyPr/>
                    <a:lstStyle/>
                    <a:p>
                      <a:pPr algn="ctr"/>
                      <a:r>
                        <a:rPr lang="cs-CZ" sz="2400" dirty="0">
                          <a:latin typeface="Calibri" panose="020F0502020204030204" pitchFamily="34" charset="0"/>
                          <a:cs typeface="Calibri" panose="020F0502020204030204" pitchFamily="34" charset="0"/>
                        </a:rPr>
                        <a:t>3.7</a:t>
                      </a:r>
                    </a:p>
                  </a:txBody>
                  <a:tcPr marL="91442" marR="91442" marT="45722" marB="45722">
                    <a:solidFill>
                      <a:srgbClr val="D0D8E8"/>
                    </a:solidFill>
                  </a:tcPr>
                </a:tc>
                <a:extLst>
                  <a:ext uri="{0D108BD9-81ED-4DB2-BD59-A6C34878D82A}">
                    <a16:rowId xmlns:a16="http://schemas.microsoft.com/office/drawing/2014/main" val="10010"/>
                  </a:ext>
                </a:extLst>
              </a:tr>
            </a:tbl>
          </a:graphicData>
        </a:graphic>
      </p:graphicFrame>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en-GB" sz="2800" b="1" dirty="0">
                <a:latin typeface="Calibri Light" panose="020F0302020204030204" pitchFamily="34" charset="0"/>
                <a:cs typeface="Calibri Light" panose="020F0302020204030204" pitchFamily="34" charset="0"/>
              </a:rPr>
              <a:t>Exertional rhabdomyolysis</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rmAutofit/>
          </a:bodyPr>
          <a:lstStyle/>
          <a:p>
            <a:pPr eaLnBrk="1" hangingPunct="1">
              <a:defRPr/>
            </a:pPr>
            <a:r>
              <a:rPr lang="cs-CZ" altLang="cs-CZ" sz="4400" b="1" cap="none" dirty="0">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14339" name="Rectangle 5"/>
          <p:cNvSpPr>
            <a:spLocks noGrp="1" noChangeArrowheads="1"/>
          </p:cNvSpPr>
          <p:nvPr>
            <p:ph type="body" idx="1"/>
          </p:nvPr>
        </p:nvSpPr>
        <p:spPr>
          <a:xfrm>
            <a:off x="250825" y="1681965"/>
            <a:ext cx="8785225" cy="4968130"/>
          </a:xfrm>
        </p:spPr>
        <p:txBody>
          <a:bodyPr/>
          <a:lstStyle/>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A 28-year-old woman, she's never suffered from any serious disease</a:t>
            </a:r>
          </a:p>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After a long break, she trained intensively</a:t>
            </a:r>
          </a:p>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The following day muscle pain on lower limbs, palpation tenderness in the right lower epigastrium, temperature 37.4 °C</a:t>
            </a:r>
          </a:p>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She was looking at dark urine</a:t>
            </a:r>
          </a:p>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Examined at the surgical outpatient clinic, sonographic examination of epigastrium and kidneys normal, sudden abdominal attack ruled out</a:t>
            </a:r>
          </a:p>
          <a:p>
            <a:pPr marL="452438" indent="-338138">
              <a:spcBef>
                <a:spcPts val="1000"/>
              </a:spcBef>
              <a:buFontTx/>
              <a:buChar char="•"/>
            </a:pPr>
            <a:r>
              <a:rPr lang="en-GB" altLang="cs-CZ" dirty="0">
                <a:solidFill>
                  <a:schemeClr val="tx1"/>
                </a:solidFill>
                <a:latin typeface="Calibri" panose="020F0502020204030204" pitchFamily="34" charset="0"/>
                <a:cs typeface="Calibri" panose="020F0502020204030204" pitchFamily="34" charset="0"/>
              </a:rPr>
              <a:t>She was referred to the infectious disease clinic for </a:t>
            </a:r>
            <a:br>
              <a:rPr lang="en-GB" altLang="cs-CZ" dirty="0">
                <a:solidFill>
                  <a:schemeClr val="tx1"/>
                </a:solidFill>
                <a:latin typeface="Calibri" panose="020F0502020204030204" pitchFamily="34" charset="0"/>
                <a:cs typeface="Calibri" panose="020F0502020204030204" pitchFamily="34" charset="0"/>
              </a:rPr>
            </a:br>
            <a:r>
              <a:rPr lang="en-GB" altLang="cs-CZ" dirty="0">
                <a:solidFill>
                  <a:schemeClr val="tx1"/>
                </a:solidFill>
                <a:latin typeface="Calibri" panose="020F0502020204030204" pitchFamily="34" charset="0"/>
                <a:cs typeface="Calibri" panose="020F0502020204030204" pitchFamily="34" charset="0"/>
              </a:rPr>
              <a:t>AST 53.0 </a:t>
            </a:r>
            <a:r>
              <a:rPr lang="en-GB" altLang="cs-CZ" dirty="0" err="1">
                <a:solidFill>
                  <a:schemeClr val="tx1"/>
                </a:solidFill>
                <a:latin typeface="Calibri" panose="020F0502020204030204" pitchFamily="34" charset="0"/>
                <a:cs typeface="Calibri" panose="020F0502020204030204" pitchFamily="34" charset="0"/>
              </a:rPr>
              <a:t>μkat</a:t>
            </a:r>
            <a:r>
              <a:rPr lang="en-GB" altLang="cs-CZ" dirty="0">
                <a:solidFill>
                  <a:schemeClr val="tx1"/>
                </a:solidFill>
                <a:latin typeface="Calibri" panose="020F0502020204030204" pitchFamily="34" charset="0"/>
                <a:cs typeface="Calibri" panose="020F0502020204030204" pitchFamily="34" charset="0"/>
              </a:rPr>
              <a:t>/l and ALT 11.3 </a:t>
            </a:r>
            <a:r>
              <a:rPr lang="en-GB" altLang="cs-CZ" dirty="0" err="1">
                <a:solidFill>
                  <a:schemeClr val="tx1"/>
                </a:solidFill>
                <a:latin typeface="Calibri" panose="020F0502020204030204" pitchFamily="34" charset="0"/>
                <a:cs typeface="Calibri" panose="020F0502020204030204" pitchFamily="34" charset="0"/>
              </a:rPr>
              <a:t>μkat</a:t>
            </a:r>
            <a:r>
              <a:rPr lang="en-GB" altLang="cs-CZ" dirty="0">
                <a:solidFill>
                  <a:schemeClr val="tx1"/>
                </a:solidFill>
                <a:latin typeface="Calibri" panose="020F0502020204030204" pitchFamily="34" charset="0"/>
                <a:cs typeface="Calibri" panose="020F0502020204030204" pitchFamily="34" charset="0"/>
              </a:rPr>
              <a:t>/l</a:t>
            </a:r>
          </a:p>
          <a:p>
            <a:pPr>
              <a:spcBef>
                <a:spcPts val="800"/>
              </a:spcBef>
              <a:buFontTx/>
              <a:buChar char="•"/>
            </a:pPr>
            <a:endParaRPr lang="en-GB" altLang="cs-CZ"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39750" y="417513"/>
            <a:ext cx="8070850" cy="1035050"/>
          </a:xfrm>
        </p:spPr>
        <p:txBody>
          <a:bodyPr wrap="square" numCol="1" anchorCtr="0" compatLnSpc="1">
            <a:prstTxWarp prst="textNoShape">
              <a:avLst/>
            </a:prstTxWarp>
            <a:noAutofit/>
          </a:bodyPr>
          <a:lstStyle/>
          <a:p>
            <a:pPr eaLnBrk="1" hangingPunct="1"/>
            <a:r>
              <a:rPr lang="en-GB" altLang="cs-CZ" sz="4000" b="1" cap="none" dirty="0">
                <a:solidFill>
                  <a:schemeClr val="tx1"/>
                </a:solidFill>
                <a:latin typeface="Calibri Light" panose="020F0302020204030204" pitchFamily="34" charset="0"/>
                <a:cs typeface="Calibri Light" panose="020F0302020204030204" pitchFamily="34" charset="0"/>
              </a:rPr>
              <a:t>Diagnosis at the infectious disease outpatient clinic</a:t>
            </a:r>
          </a:p>
        </p:txBody>
      </p:sp>
      <p:sp>
        <p:nvSpPr>
          <p:cNvPr id="14339" name="Rectangle 5"/>
          <p:cNvSpPr>
            <a:spLocks noGrp="1" noChangeArrowheads="1"/>
          </p:cNvSpPr>
          <p:nvPr>
            <p:ph type="body" idx="1"/>
          </p:nvPr>
        </p:nvSpPr>
        <p:spPr>
          <a:xfrm>
            <a:off x="539750" y="1773238"/>
            <a:ext cx="8496300" cy="4679950"/>
          </a:xfrm>
        </p:spPr>
        <p:txBody>
          <a:bodyPr/>
          <a:lstStyle/>
          <a:p>
            <a:pPr marL="536575" indent="-357188">
              <a:spcBef>
                <a:spcPts val="1800"/>
              </a:spcBef>
              <a:buFontTx/>
              <a:buChar char="•"/>
              <a:defRPr/>
            </a:pPr>
            <a:r>
              <a:rPr lang="en-GB" altLang="cs-CZ" sz="2800" dirty="0">
                <a:solidFill>
                  <a:schemeClr val="tx1"/>
                </a:solidFill>
                <a:latin typeface="Calibri" panose="020F0502020204030204" pitchFamily="34" charset="0"/>
                <a:cs typeface="Calibri" panose="020F0502020204030204" pitchFamily="34" charset="0"/>
              </a:rPr>
              <a:t>In the infectious disease outpatient clinic, the condition was assessed as:</a:t>
            </a:r>
            <a:br>
              <a:rPr lang="en-GB" altLang="cs-CZ" sz="2800" dirty="0">
                <a:solidFill>
                  <a:schemeClr val="tx1"/>
                </a:solidFill>
                <a:latin typeface="Calibri" panose="020F0502020204030204" pitchFamily="34" charset="0"/>
                <a:cs typeface="Calibri" panose="020F0502020204030204" pitchFamily="34" charset="0"/>
              </a:rPr>
            </a:br>
            <a:r>
              <a:rPr lang="en-GB" sz="2700" dirty="0">
                <a:latin typeface="Calibri" panose="020F0502020204030204" pitchFamily="34" charset="0"/>
                <a:cs typeface="Calibri" panose="020F0502020204030204" pitchFamily="34" charset="0"/>
              </a:rPr>
              <a:t>K679 </a:t>
            </a:r>
            <a:r>
              <a:rPr lang="en-GB" sz="2700" dirty="0" err="1">
                <a:latin typeface="Calibri" panose="020F0502020204030204" pitchFamily="34" charset="0"/>
                <a:cs typeface="Calibri" panose="020F0502020204030204" pitchFamily="34" charset="0"/>
              </a:rPr>
              <a:t>Hepatopathy</a:t>
            </a:r>
            <a:r>
              <a:rPr lang="en-GB" sz="2700" dirty="0">
                <a:latin typeface="Calibri" panose="020F0502020204030204" pitchFamily="34" charset="0"/>
                <a:cs typeface="Calibri" panose="020F0502020204030204" pitchFamily="34" charset="0"/>
              </a:rPr>
              <a:t> of unclear </a:t>
            </a:r>
            <a:r>
              <a:rPr lang="en-GB" sz="2700" dirty="0" err="1">
                <a:latin typeface="Calibri" panose="020F0502020204030204" pitchFamily="34" charset="0"/>
                <a:cs typeface="Calibri" panose="020F0502020204030204" pitchFamily="34" charset="0"/>
              </a:rPr>
              <a:t>etiology</a:t>
            </a:r>
            <a:r>
              <a:rPr lang="en-GB" sz="2700" dirty="0">
                <a:latin typeface="Calibri" panose="020F0502020204030204" pitchFamily="34" charset="0"/>
                <a:cs typeface="Calibri" panose="020F0502020204030204" pitchFamily="34" charset="0"/>
              </a:rPr>
              <a:t> and laboratory examination was completed with the </a:t>
            </a:r>
            <a:r>
              <a:rPr lang="en-GB" sz="2700" dirty="0">
                <a:solidFill>
                  <a:schemeClr val="tx1"/>
                </a:solidFill>
                <a:latin typeface="Calibri" panose="020F0502020204030204" pitchFamily="34" charset="0"/>
                <a:cs typeface="Calibri" panose="020F0502020204030204" pitchFamily="34" charset="0"/>
              </a:rPr>
              <a:t>following result:</a:t>
            </a:r>
          </a:p>
          <a:p>
            <a:pPr marL="536575" indent="-357188">
              <a:spcBef>
                <a:spcPts val="1200"/>
              </a:spcBef>
              <a:buFont typeface="Arial" charset="0"/>
              <a:buNone/>
              <a:defRPr/>
            </a:pPr>
            <a:r>
              <a:rPr lang="en-GB" altLang="cs-CZ" sz="2700" dirty="0">
                <a:solidFill>
                  <a:schemeClr val="accent1"/>
                </a:solidFill>
                <a:latin typeface="Calibri" panose="020F0502020204030204" pitchFamily="34" charset="0"/>
                <a:cs typeface="Calibri" panose="020F0502020204030204" pitchFamily="34" charset="0"/>
              </a:rPr>
              <a:t>    - </a:t>
            </a:r>
            <a:r>
              <a:rPr lang="en-GB" altLang="cs-CZ" sz="2700" dirty="0">
                <a:solidFill>
                  <a:schemeClr val="tx1"/>
                </a:solidFill>
                <a:latin typeface="Calibri" panose="020F0502020204030204" pitchFamily="34" charset="0"/>
                <a:cs typeface="Calibri" panose="020F0502020204030204" pitchFamily="34" charset="0"/>
              </a:rPr>
              <a:t> serology of hepatitis (A, B, C) negative</a:t>
            </a:r>
          </a:p>
          <a:p>
            <a:pPr marL="536575" indent="-357188">
              <a:spcBef>
                <a:spcPts val="1200"/>
              </a:spcBef>
              <a:buFont typeface="Arial" charset="0"/>
              <a:buNone/>
              <a:defRPr/>
            </a:pPr>
            <a:r>
              <a:rPr lang="en-GB" altLang="cs-CZ" sz="2700" dirty="0">
                <a:solidFill>
                  <a:schemeClr val="accent1"/>
                </a:solidFill>
                <a:latin typeface="Calibri" panose="020F0502020204030204" pitchFamily="34" charset="0"/>
                <a:cs typeface="Calibri" panose="020F0502020204030204" pitchFamily="34" charset="0"/>
              </a:rPr>
              <a:t>    -</a:t>
            </a:r>
            <a:r>
              <a:rPr lang="en-GB" altLang="cs-CZ" sz="2700" dirty="0">
                <a:solidFill>
                  <a:schemeClr val="tx1"/>
                </a:solidFill>
                <a:latin typeface="Calibri" panose="020F0502020204030204" pitchFamily="34" charset="0"/>
                <a:cs typeface="Calibri" panose="020F0502020204030204" pitchFamily="34" charset="0"/>
              </a:rPr>
              <a:t>  AST 53.0 </a:t>
            </a:r>
            <a:r>
              <a:rPr lang="en-GB" sz="2700" dirty="0" err="1">
                <a:solidFill>
                  <a:schemeClr val="tx1"/>
                </a:solidFill>
                <a:latin typeface="Calibri" panose="020F0502020204030204" pitchFamily="34" charset="0"/>
                <a:cs typeface="Calibri" panose="020F0502020204030204" pitchFamily="34" charset="0"/>
              </a:rPr>
              <a:t>μkat</a:t>
            </a:r>
            <a:r>
              <a:rPr lang="en-GB" sz="2700" dirty="0">
                <a:solidFill>
                  <a:schemeClr val="tx1"/>
                </a:solidFill>
                <a:latin typeface="Calibri" panose="020F0502020204030204" pitchFamily="34" charset="0"/>
                <a:cs typeface="Calibri" panose="020F0502020204030204" pitchFamily="34" charset="0"/>
              </a:rPr>
              <a:t>/l, ALT 11.3 </a:t>
            </a:r>
            <a:r>
              <a:rPr lang="en-GB" sz="2700" dirty="0" err="1">
                <a:solidFill>
                  <a:schemeClr val="tx1"/>
                </a:solidFill>
                <a:latin typeface="Calibri" panose="020F0502020204030204" pitchFamily="34" charset="0"/>
                <a:cs typeface="Calibri" panose="020F0502020204030204" pitchFamily="34" charset="0"/>
              </a:rPr>
              <a:t>μkat</a:t>
            </a:r>
            <a:r>
              <a:rPr lang="en-GB" sz="2700" dirty="0">
                <a:solidFill>
                  <a:schemeClr val="tx1"/>
                </a:solidFill>
                <a:latin typeface="Calibri" panose="020F0502020204030204" pitchFamily="34" charset="0"/>
                <a:cs typeface="Calibri" panose="020F0502020204030204" pitchFamily="34" charset="0"/>
              </a:rPr>
              <a:t>/l </a:t>
            </a:r>
          </a:p>
          <a:p>
            <a:pPr marL="536575" indent="-357188">
              <a:spcBef>
                <a:spcPts val="1200"/>
              </a:spcBef>
              <a:buFont typeface="Arial" charset="0"/>
              <a:buNone/>
              <a:defRPr/>
            </a:pPr>
            <a:r>
              <a:rPr lang="en-GB" altLang="cs-CZ" sz="2700" dirty="0">
                <a:solidFill>
                  <a:schemeClr val="accent1"/>
                </a:solidFill>
                <a:latin typeface="Calibri" panose="020F0502020204030204" pitchFamily="34" charset="0"/>
                <a:cs typeface="Calibri" panose="020F0502020204030204" pitchFamily="34" charset="0"/>
              </a:rPr>
              <a:t>    - </a:t>
            </a:r>
            <a:r>
              <a:rPr lang="en-GB" altLang="cs-CZ" sz="2700" dirty="0">
                <a:solidFill>
                  <a:schemeClr val="tx1"/>
                </a:solidFill>
                <a:latin typeface="Calibri" panose="020F0502020204030204" pitchFamily="34" charset="0"/>
                <a:cs typeface="Calibri" panose="020F0502020204030204" pitchFamily="34" charset="0"/>
              </a:rPr>
              <a:t> CK &gt; 360 </a:t>
            </a:r>
            <a:r>
              <a:rPr lang="en-GB" sz="2700" dirty="0" err="1">
                <a:solidFill>
                  <a:schemeClr val="tx1"/>
                </a:solidFill>
                <a:latin typeface="Calibri" panose="020F0502020204030204" pitchFamily="34" charset="0"/>
                <a:cs typeface="Calibri" panose="020F0502020204030204" pitchFamily="34" charset="0"/>
              </a:rPr>
              <a:t>μkat</a:t>
            </a:r>
            <a:r>
              <a:rPr lang="en-GB" sz="2700" dirty="0">
                <a:solidFill>
                  <a:schemeClr val="tx1"/>
                </a:solidFill>
                <a:latin typeface="Calibri" panose="020F0502020204030204" pitchFamily="34" charset="0"/>
                <a:cs typeface="Calibri" panose="020F0502020204030204" pitchFamily="34" charset="0"/>
              </a:rPr>
              <a:t>/l</a:t>
            </a:r>
          </a:p>
          <a:p>
            <a:pPr marL="536575" indent="-357188">
              <a:spcBef>
                <a:spcPts val="1200"/>
              </a:spcBef>
              <a:buFont typeface="Arial" charset="0"/>
              <a:buNone/>
              <a:defRPr/>
            </a:pPr>
            <a:r>
              <a:rPr lang="en-GB" altLang="cs-CZ" sz="2700" dirty="0">
                <a:solidFill>
                  <a:schemeClr val="accent1"/>
                </a:solidFill>
                <a:latin typeface="Calibri" panose="020F0502020204030204" pitchFamily="34" charset="0"/>
                <a:cs typeface="Calibri" panose="020F0502020204030204" pitchFamily="34" charset="0"/>
              </a:rPr>
              <a:t>    -  </a:t>
            </a:r>
            <a:r>
              <a:rPr lang="en-GB" altLang="cs-CZ" sz="2700" dirty="0">
                <a:solidFill>
                  <a:schemeClr val="tx1"/>
                </a:solidFill>
                <a:latin typeface="Calibri" panose="020F0502020204030204" pitchFamily="34" charset="0"/>
                <a:cs typeface="Calibri" panose="020F0502020204030204" pitchFamily="34" charset="0"/>
              </a:rPr>
              <a:t>myoglobin 5 638 </a:t>
            </a:r>
            <a:r>
              <a:rPr lang="en-GB" altLang="cs-CZ" sz="2700" dirty="0" err="1">
                <a:solidFill>
                  <a:schemeClr val="tx1"/>
                </a:solidFill>
                <a:latin typeface="Calibri" panose="020F0502020204030204" pitchFamily="34" charset="0"/>
                <a:cs typeface="Calibri" panose="020F0502020204030204" pitchFamily="34" charset="0"/>
              </a:rPr>
              <a:t>μg</a:t>
            </a:r>
            <a:r>
              <a:rPr lang="en-GB" altLang="cs-CZ" sz="2700" dirty="0">
                <a:solidFill>
                  <a:schemeClr val="tx1"/>
                </a:solidFill>
                <a:latin typeface="Calibri" panose="020F0502020204030204" pitchFamily="34" charset="0"/>
                <a:cs typeface="Calibri" panose="020F0502020204030204" pitchFamily="34" charset="0"/>
              </a:rPr>
              <a:t>/l</a:t>
            </a:r>
          </a:p>
          <a:p>
            <a:pPr marL="536575" indent="-357188">
              <a:spcBef>
                <a:spcPts val="1200"/>
              </a:spcBef>
              <a:buFont typeface="Arial" charset="0"/>
              <a:buNone/>
              <a:defRPr/>
            </a:pPr>
            <a:r>
              <a:rPr lang="en-GB" altLang="cs-CZ" sz="2700" dirty="0">
                <a:solidFill>
                  <a:schemeClr val="accent1"/>
                </a:solidFill>
                <a:latin typeface="Calibri" panose="020F0502020204030204" pitchFamily="34" charset="0"/>
                <a:cs typeface="Calibri" panose="020F0502020204030204" pitchFamily="34" charset="0"/>
              </a:rPr>
              <a:t>    - </a:t>
            </a:r>
            <a:r>
              <a:rPr lang="en-GB" altLang="cs-CZ" sz="2700" dirty="0">
                <a:solidFill>
                  <a:schemeClr val="tx1"/>
                </a:solidFill>
                <a:latin typeface="Calibri" panose="020F0502020204030204" pitchFamily="34" charset="0"/>
                <a:cs typeface="Calibri" panose="020F0502020204030204" pitchFamily="34" charset="0"/>
              </a:rPr>
              <a:t> urine: chemically blood 2, in sediment 2</a:t>
            </a:r>
            <a:r>
              <a:rPr lang="en-GB" sz="2700" dirty="0">
                <a:solidFill>
                  <a:schemeClr val="tx1"/>
                </a:solidFill>
                <a:latin typeface="Calibri" panose="020F0502020204030204" pitchFamily="34" charset="0"/>
                <a:cs typeface="Calibri" panose="020F0502020204030204" pitchFamily="34" charset="0"/>
              </a:rPr>
              <a:t> </a:t>
            </a:r>
            <a:r>
              <a:rPr lang="en-GB" sz="2700" dirty="0" err="1">
                <a:solidFill>
                  <a:schemeClr val="tx1"/>
                </a:solidFill>
                <a:latin typeface="Calibri" panose="020F0502020204030204" pitchFamily="34" charset="0"/>
                <a:cs typeface="Calibri" panose="020F0502020204030204" pitchFamily="34" charset="0"/>
              </a:rPr>
              <a:t>ery</a:t>
            </a:r>
            <a:r>
              <a:rPr lang="en-GB" sz="2700" dirty="0">
                <a:solidFill>
                  <a:schemeClr val="tx1"/>
                </a:solidFill>
                <a:latin typeface="Calibri" panose="020F0502020204030204" pitchFamily="34" charset="0"/>
                <a:cs typeface="Calibri" panose="020F0502020204030204" pitchFamily="34" charset="0"/>
              </a:rPr>
              <a:t>/</a:t>
            </a:r>
            <a:r>
              <a:rPr lang="en-GB" sz="2700" dirty="0" err="1">
                <a:solidFill>
                  <a:schemeClr val="tx1"/>
                </a:solidFill>
                <a:latin typeface="Calibri" panose="020F0502020204030204" pitchFamily="34" charset="0"/>
                <a:cs typeface="Calibri" panose="020F0502020204030204" pitchFamily="34" charset="0"/>
              </a:rPr>
              <a:t>μl</a:t>
            </a:r>
            <a:endParaRPr lang="en-GB" altLang="cs-CZ" sz="27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Which statement is true?</a:t>
            </a:r>
          </a:p>
        </p:txBody>
      </p:sp>
      <p:sp>
        <p:nvSpPr>
          <p:cNvPr id="45059" name="TPAnswers"/>
          <p:cNvSpPr>
            <a:spLocks noGrp="1" noChangeArrowheads="1"/>
          </p:cNvSpPr>
          <p:nvPr>
            <p:ph type="body" idx="1"/>
            <p:custDataLst>
              <p:tags r:id="rId2"/>
            </p:custDataLst>
          </p:nvPr>
        </p:nvSpPr>
        <p:spPr>
          <a:xfrm>
            <a:off x="395287" y="1916113"/>
            <a:ext cx="8353425" cy="4537075"/>
          </a:xfrm>
        </p:spPr>
        <p:txBody>
          <a:bodyPr/>
          <a:lstStyle/>
          <a:p>
            <a:pPr marL="628650" indent="-514350">
              <a:spcBef>
                <a:spcPts val="1500"/>
              </a:spcBef>
              <a:buFont typeface="Arial" panose="020B0604020202020204" pitchFamily="34" charset="0"/>
              <a:buAutoNum type="arabicPeriod"/>
            </a:pPr>
            <a:r>
              <a:rPr lang="en-GB" altLang="cs-CZ" sz="2700" dirty="0">
                <a:solidFill>
                  <a:schemeClr val="tx1"/>
                </a:solidFill>
                <a:latin typeface="Calibri" panose="020F0502020204030204" pitchFamily="34" charset="0"/>
                <a:cs typeface="Calibri" panose="020F0502020204030204" pitchFamily="34" charset="0"/>
              </a:rPr>
              <a:t>Aminotransferases are probably not of hepatic origin</a:t>
            </a:r>
          </a:p>
          <a:p>
            <a:pPr marL="628650" indent="-514350">
              <a:spcBef>
                <a:spcPts val="1500"/>
              </a:spcBef>
              <a:buFont typeface="Arial" panose="020B0604020202020204" pitchFamily="34" charset="0"/>
              <a:buAutoNum type="arabicPeriod"/>
            </a:pPr>
            <a:r>
              <a:rPr lang="en-GB" altLang="cs-CZ" sz="2700" dirty="0">
                <a:solidFill>
                  <a:schemeClr val="tx1"/>
                </a:solidFill>
                <a:latin typeface="Calibri" panose="020F0502020204030204" pitchFamily="34" charset="0"/>
                <a:cs typeface="Calibri" panose="020F0502020204030204" pitchFamily="34" charset="0"/>
              </a:rPr>
              <a:t>Laboratory tests confirmed </a:t>
            </a:r>
            <a:r>
              <a:rPr lang="en-GB" altLang="cs-CZ" sz="2700" dirty="0" err="1">
                <a:solidFill>
                  <a:schemeClr val="tx1"/>
                </a:solidFill>
                <a:latin typeface="Calibri" panose="020F0502020204030204" pitchFamily="34" charset="0"/>
                <a:cs typeface="Calibri" panose="020F0502020204030204" pitchFamily="34" charset="0"/>
              </a:rPr>
              <a:t>hepatopathy</a:t>
            </a:r>
            <a:endParaRPr lang="en-GB" altLang="cs-CZ" sz="2700" dirty="0">
              <a:solidFill>
                <a:schemeClr val="tx1"/>
              </a:solidFill>
              <a:latin typeface="Calibri" panose="020F0502020204030204" pitchFamily="34" charset="0"/>
              <a:cs typeface="Calibri" panose="020F0502020204030204" pitchFamily="34" charset="0"/>
            </a:endParaRPr>
          </a:p>
          <a:p>
            <a:pPr marL="628650" indent="-514350">
              <a:spcBef>
                <a:spcPts val="1500"/>
              </a:spcBef>
              <a:buFont typeface="Arial" panose="020B0604020202020204" pitchFamily="34" charset="0"/>
              <a:buAutoNum type="arabicPeriod"/>
            </a:pPr>
            <a:r>
              <a:rPr lang="en-GB" altLang="cs-CZ" sz="2700" dirty="0">
                <a:solidFill>
                  <a:schemeClr val="tx1"/>
                </a:solidFill>
                <a:latin typeface="Calibri" panose="020F0502020204030204" pitchFamily="34" charset="0"/>
                <a:cs typeface="Calibri" panose="020F0502020204030204" pitchFamily="34" charset="0"/>
              </a:rPr>
              <a:t>The finding in the urine is clearly indicative </a:t>
            </a:r>
            <a:br>
              <a:rPr lang="en-GB" altLang="cs-CZ" sz="2700" dirty="0">
                <a:solidFill>
                  <a:schemeClr val="tx1"/>
                </a:solidFill>
                <a:latin typeface="Calibri" panose="020F0502020204030204" pitchFamily="34" charset="0"/>
                <a:cs typeface="Calibri" panose="020F0502020204030204" pitchFamily="34" charset="0"/>
              </a:rPr>
            </a:br>
            <a:r>
              <a:rPr lang="en-GB" altLang="cs-CZ" sz="2700" dirty="0">
                <a:solidFill>
                  <a:schemeClr val="tx1"/>
                </a:solidFill>
                <a:latin typeface="Calibri" panose="020F0502020204030204" pitchFamily="34" charset="0"/>
                <a:cs typeface="Calibri" panose="020F0502020204030204" pitchFamily="34" charset="0"/>
              </a:rPr>
              <a:t>of haematuria</a:t>
            </a:r>
          </a:p>
          <a:p>
            <a:pPr marL="628650" indent="-514350">
              <a:spcBef>
                <a:spcPts val="1500"/>
              </a:spcBef>
              <a:buFont typeface="Arial" panose="020B0604020202020204" pitchFamily="34" charset="0"/>
              <a:buAutoNum type="arabicPeriod"/>
            </a:pPr>
            <a:r>
              <a:rPr lang="en-GB" altLang="cs-CZ" sz="2700" dirty="0">
                <a:solidFill>
                  <a:schemeClr val="tx1"/>
                </a:solidFill>
                <a:latin typeface="Calibri" panose="020F0502020204030204" pitchFamily="34" charset="0"/>
                <a:cs typeface="Calibri" panose="020F0502020204030204" pitchFamily="34" charset="0"/>
              </a:rPr>
              <a:t>Rhabdomyolysis may be the cause of the problem </a:t>
            </a:r>
            <a:br>
              <a:rPr lang="en-GB" altLang="cs-CZ" sz="2700" dirty="0">
                <a:solidFill>
                  <a:schemeClr val="tx1"/>
                </a:solidFill>
                <a:latin typeface="Calibri" panose="020F0502020204030204" pitchFamily="34" charset="0"/>
                <a:cs typeface="Calibri" panose="020F0502020204030204" pitchFamily="34" charset="0"/>
              </a:rPr>
            </a:br>
            <a:r>
              <a:rPr lang="en-GB" altLang="cs-CZ" sz="2700" dirty="0">
                <a:solidFill>
                  <a:schemeClr val="tx1"/>
                </a:solidFill>
                <a:latin typeface="Calibri" panose="020F0502020204030204" pitchFamily="34" charset="0"/>
                <a:cs typeface="Calibri" panose="020F0502020204030204" pitchFamily="34" charset="0"/>
              </a:rPr>
              <a:t>and the finding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childTnLst>
                                    <p:set>
                                      <p:cBhvr override="childStyle">
                                        <p:cTn id="22" dur="500" fill="hold"/>
                                        <p:tgtEl>
                                          <p:spTgt spid="45059">
                                            <p:txEl>
                                              <p:pRg st="0" end="0"/>
                                            </p:txEl>
                                          </p:spTgt>
                                        </p:tgtEl>
                                        <p:attrNameLst>
                                          <p:attrName>style.color</p:attrName>
                                        </p:attrNameLst>
                                      </p:cBhvr>
                                      <p:to>
                                        <p:clrVal>
                                          <a:srgbClr val="009900"/>
                                        </p:clrVal>
                                      </p:to>
                                    </p:set>
                                    <p:set>
                                      <p:cBhvr>
                                        <p:cTn id="23" dur="500" fill="hold"/>
                                        <p:tgtEl>
                                          <p:spTgt spid="45059">
                                            <p:txEl>
                                              <p:pRg st="0" end="0"/>
                                            </p:txEl>
                                          </p:spTgt>
                                        </p:tgtEl>
                                        <p:attrNameLst>
                                          <p:attrName>fillcolor</p:attrName>
                                        </p:attrNameLst>
                                      </p:cBhvr>
                                      <p:to>
                                        <p:clrVal>
                                          <a:srgbClr val="009900"/>
                                        </p:clrVal>
                                      </p:to>
                                    </p:set>
                                    <p:set>
                                      <p:cBhvr>
                                        <p:cTn id="24" dur="500" fill="hold"/>
                                        <p:tgtEl>
                                          <p:spTgt spid="45059">
                                            <p:txEl>
                                              <p:pRg st="0" end="0"/>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45059">
                                            <p:txEl>
                                              <p:pRg st="3" end="3"/>
                                            </p:txEl>
                                          </p:spTgt>
                                        </p:tgtEl>
                                        <p:attrNameLst>
                                          <p:attrName>style.color</p:attrName>
                                        </p:attrNameLst>
                                      </p:cBhvr>
                                      <p:to>
                                        <p:clrVal>
                                          <a:srgbClr val="009900"/>
                                        </p:clrVal>
                                      </p:to>
                                    </p:set>
                                    <p:set>
                                      <p:cBhvr>
                                        <p:cTn id="27" dur="500" fill="hold"/>
                                        <p:tgtEl>
                                          <p:spTgt spid="45059">
                                            <p:txEl>
                                              <p:pRg st="3" end="3"/>
                                            </p:txEl>
                                          </p:spTgt>
                                        </p:tgtEl>
                                        <p:attrNameLst>
                                          <p:attrName>fillcolor</p:attrName>
                                        </p:attrNameLst>
                                      </p:cBhvr>
                                      <p:to>
                                        <p:clrVal>
                                          <a:srgbClr val="009900"/>
                                        </p:clrVal>
                                      </p:to>
                                    </p:set>
                                    <p:set>
                                      <p:cBhvr>
                                        <p:cTn id="28" dur="500" fill="hold"/>
                                        <p:tgtEl>
                                          <p:spTgt spid="450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844824"/>
            <a:ext cx="8496300" cy="4681239"/>
          </a:xfrm>
        </p:spPr>
        <p:txBody>
          <a:bodyPr/>
          <a:lstStyle/>
          <a:p>
            <a:pPr marL="114300" indent="0">
              <a:spcBef>
                <a:spcPts val="12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The aminotransferases were probably derived from skeletal muscle; an AST/ALT ratio &gt; 1 would have to indicate severe liver damage if the enzymes were of hepatic origin.</a:t>
            </a:r>
          </a:p>
          <a:p>
            <a:pPr marL="114300" indent="0">
              <a:spcBef>
                <a:spcPts val="12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High CK activity and serum myoglobin concentration are also indicative of a muscular origin.</a:t>
            </a:r>
          </a:p>
          <a:p>
            <a:pPr marL="114300" indent="0">
              <a:spcBef>
                <a:spcPts val="12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Chemical blood test in the urine shows </a:t>
            </a:r>
            <a:r>
              <a:rPr lang="en-GB" altLang="cs-CZ" sz="2800" dirty="0" err="1" smtClean="0">
                <a:solidFill>
                  <a:schemeClr val="tx1"/>
                </a:solidFill>
                <a:latin typeface="Calibri" panose="020F0502020204030204" pitchFamily="34" charset="0"/>
                <a:cs typeface="Calibri" panose="020F0502020204030204" pitchFamily="34" charset="0"/>
              </a:rPr>
              <a:t>haeme</a:t>
            </a:r>
            <a:r>
              <a:rPr lang="en-GB" altLang="cs-CZ" sz="2800" dirty="0" smtClean="0">
                <a:solidFill>
                  <a:schemeClr val="tx1"/>
                </a:solidFill>
                <a:latin typeface="Calibri" panose="020F0502020204030204" pitchFamily="34" charset="0"/>
                <a:cs typeface="Calibri" panose="020F0502020204030204" pitchFamily="34" charset="0"/>
              </a:rPr>
              <a:t>; </a:t>
            </a:r>
            <a:r>
              <a:rPr lang="en-GB" altLang="cs-CZ" sz="2800" dirty="0">
                <a:solidFill>
                  <a:schemeClr val="tx1"/>
                </a:solidFill>
                <a:latin typeface="Calibri" panose="020F0502020204030204" pitchFamily="34" charset="0"/>
                <a:cs typeface="Calibri" panose="020F0502020204030204" pitchFamily="34" charset="0"/>
              </a:rPr>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in this case, myoglobin reacted (finding of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2 erythrocytes/</a:t>
            </a:r>
            <a:r>
              <a:rPr lang="en-GB" altLang="cs-CZ" sz="2800" dirty="0" err="1">
                <a:solidFill>
                  <a:schemeClr val="tx1"/>
                </a:solidFill>
                <a:latin typeface="Calibri" panose="020F0502020204030204" pitchFamily="34" charset="0"/>
                <a:cs typeface="Calibri" panose="020F0502020204030204" pitchFamily="34" charset="0"/>
              </a:rPr>
              <a:t>μl</a:t>
            </a:r>
            <a:r>
              <a:rPr lang="en-GB" altLang="cs-CZ" sz="2800" dirty="0">
                <a:solidFill>
                  <a:schemeClr val="tx1"/>
                </a:solidFill>
                <a:latin typeface="Calibri" panose="020F0502020204030204" pitchFamily="34" charset="0"/>
                <a:cs typeface="Calibri" panose="020F0502020204030204" pitchFamily="34" charset="0"/>
              </a:rPr>
              <a:t> of urine is normal and cannot cause positive chemical detection of blood).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Scheme of haemoglobin breakdown</a:t>
            </a:r>
          </a:p>
        </p:txBody>
      </p:sp>
      <p:grpSp>
        <p:nvGrpSpPr>
          <p:cNvPr id="40963" name="Group 44"/>
          <p:cNvGrpSpPr>
            <a:grpSpLocks/>
          </p:cNvGrpSpPr>
          <p:nvPr/>
        </p:nvGrpSpPr>
        <p:grpSpPr bwMode="auto">
          <a:xfrm>
            <a:off x="684213" y="1895475"/>
            <a:ext cx="7991475" cy="4519613"/>
            <a:chOff x="295" y="1012"/>
            <a:chExt cx="5034" cy="2847"/>
          </a:xfrm>
        </p:grpSpPr>
        <p:grpSp>
          <p:nvGrpSpPr>
            <p:cNvPr id="40964" name="Group 23"/>
            <p:cNvGrpSpPr>
              <a:grpSpLocks/>
            </p:cNvGrpSpPr>
            <p:nvPr/>
          </p:nvGrpSpPr>
          <p:grpSpPr bwMode="auto">
            <a:xfrm>
              <a:off x="2381" y="2192"/>
              <a:ext cx="1311" cy="1646"/>
              <a:chOff x="521" y="1162"/>
              <a:chExt cx="1311" cy="1646"/>
            </a:xfrm>
          </p:grpSpPr>
          <p:pic>
            <p:nvPicPr>
              <p:cNvPr id="40981" name="Picture 17" descr="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1162"/>
                <a:ext cx="1311" cy="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2" name="Rectangle 22"/>
              <p:cNvSpPr>
                <a:spLocks noChangeArrowheads="1"/>
              </p:cNvSpPr>
              <p:nvPr/>
            </p:nvSpPr>
            <p:spPr bwMode="auto">
              <a:xfrm>
                <a:off x="1326" y="2659"/>
                <a:ext cx="91" cy="1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cs-CZ" altLang="cs-CZ"/>
              </a:p>
            </p:txBody>
          </p:sp>
        </p:grpSp>
        <p:pic>
          <p:nvPicPr>
            <p:cNvPr id="40965" name="Picture 25" descr="haemoglobin (Hb)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1239"/>
              <a:ext cx="1588"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7"/>
            <p:cNvSpPr txBox="1">
              <a:spLocks noChangeArrowheads="1"/>
            </p:cNvSpPr>
            <p:nvPr/>
          </p:nvSpPr>
          <p:spPr bwMode="auto">
            <a:xfrm>
              <a:off x="521" y="2691"/>
              <a:ext cx="99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000" dirty="0">
                  <a:latin typeface="Calibri" panose="020F0502020204030204" pitchFamily="34" charset="0"/>
                  <a:cs typeface="Calibri" panose="020F0502020204030204" pitchFamily="34" charset="0"/>
                </a:rPr>
                <a:t>hemoglobin</a:t>
              </a:r>
            </a:p>
          </p:txBody>
        </p:sp>
        <p:sp>
          <p:nvSpPr>
            <p:cNvPr id="40967" name="Text Box 28"/>
            <p:cNvSpPr txBox="1">
              <a:spLocks noChangeArrowheads="1"/>
            </p:cNvSpPr>
            <p:nvPr/>
          </p:nvSpPr>
          <p:spPr bwMode="auto">
            <a:xfrm>
              <a:off x="3140" y="1012"/>
              <a:ext cx="6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000" dirty="0">
                  <a:latin typeface="Calibri" panose="020F0502020204030204" pitchFamily="34" charset="0"/>
                  <a:cs typeface="Calibri" panose="020F0502020204030204" pitchFamily="34" charset="0"/>
                </a:rPr>
                <a:t>globin</a:t>
              </a:r>
            </a:p>
          </p:txBody>
        </p:sp>
        <p:sp>
          <p:nvSpPr>
            <p:cNvPr id="40968" name="Oval 29"/>
            <p:cNvSpPr>
              <a:spLocks noChangeArrowheads="1"/>
            </p:cNvSpPr>
            <p:nvPr/>
          </p:nvSpPr>
          <p:spPr bwMode="auto">
            <a:xfrm>
              <a:off x="2971" y="2373"/>
              <a:ext cx="182" cy="182"/>
            </a:xfrm>
            <a:prstGeom prst="ellipse">
              <a:avLst/>
            </a:prstGeom>
            <a:noFill/>
            <a:ln w="1905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cs-CZ" altLang="cs-CZ"/>
            </a:p>
          </p:txBody>
        </p:sp>
        <p:sp>
          <p:nvSpPr>
            <p:cNvPr id="40969" name="Oval 30"/>
            <p:cNvSpPr>
              <a:spLocks noChangeArrowheads="1"/>
            </p:cNvSpPr>
            <p:nvPr/>
          </p:nvSpPr>
          <p:spPr bwMode="auto">
            <a:xfrm>
              <a:off x="2967" y="2735"/>
              <a:ext cx="182" cy="182"/>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cs-CZ" altLang="cs-CZ"/>
            </a:p>
          </p:txBody>
        </p:sp>
        <p:sp>
          <p:nvSpPr>
            <p:cNvPr id="40970" name="Arc 31"/>
            <p:cNvSpPr>
              <a:spLocks/>
            </p:cNvSpPr>
            <p:nvPr/>
          </p:nvSpPr>
          <p:spPr bwMode="auto">
            <a:xfrm flipV="1">
              <a:off x="3152" y="1485"/>
              <a:ext cx="817" cy="1349"/>
            </a:xfrm>
            <a:custGeom>
              <a:avLst/>
              <a:gdLst>
                <a:gd name="T0" fmla="*/ 0 w 21600"/>
                <a:gd name="T1" fmla="*/ 0 h 40129"/>
                <a:gd name="T2" fmla="*/ 0 w 21600"/>
                <a:gd name="T3" fmla="*/ 0 h 40129"/>
                <a:gd name="T4" fmla="*/ 0 w 21600"/>
                <a:gd name="T5" fmla="*/ 0 h 40129"/>
                <a:gd name="T6" fmla="*/ 0 60000 65536"/>
                <a:gd name="T7" fmla="*/ 0 60000 65536"/>
                <a:gd name="T8" fmla="*/ 0 60000 65536"/>
              </a:gdLst>
              <a:ahLst/>
              <a:cxnLst>
                <a:cxn ang="T6">
                  <a:pos x="T0" y="T1"/>
                </a:cxn>
                <a:cxn ang="T7">
                  <a:pos x="T2" y="T3"/>
                </a:cxn>
                <a:cxn ang="T8">
                  <a:pos x="T4" y="T5"/>
                </a:cxn>
              </a:cxnLst>
              <a:rect l="0" t="0" r="r" b="b"/>
              <a:pathLst>
                <a:path w="21600" h="40129" fill="none" extrusionOk="0">
                  <a:moveTo>
                    <a:pt x="-1" y="0"/>
                  </a:moveTo>
                  <a:cubicBezTo>
                    <a:pt x="11929" y="0"/>
                    <a:pt x="21600" y="9670"/>
                    <a:pt x="21600" y="21600"/>
                  </a:cubicBezTo>
                  <a:cubicBezTo>
                    <a:pt x="21600" y="29192"/>
                    <a:pt x="17613" y="36227"/>
                    <a:pt x="11101" y="40129"/>
                  </a:cubicBezTo>
                </a:path>
                <a:path w="21600" h="40129" stroke="0" extrusionOk="0">
                  <a:moveTo>
                    <a:pt x="-1" y="0"/>
                  </a:moveTo>
                  <a:cubicBezTo>
                    <a:pt x="11929" y="0"/>
                    <a:pt x="21600" y="9670"/>
                    <a:pt x="21600" y="21600"/>
                  </a:cubicBezTo>
                  <a:cubicBezTo>
                    <a:pt x="21600" y="29192"/>
                    <a:pt x="17613" y="36227"/>
                    <a:pt x="11101" y="40129"/>
                  </a:cubicBezTo>
                  <a:lnTo>
                    <a:pt x="0" y="21600"/>
                  </a:lnTo>
                  <a:lnTo>
                    <a:pt x="-1" y="0"/>
                  </a:lnTo>
                  <a:close/>
                </a:path>
              </a:pathLst>
            </a:custGeom>
            <a:noFill/>
            <a:ln w="19050">
              <a:solidFill>
                <a:srgbClr val="FF0066"/>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971" name="Line 32"/>
            <p:cNvSpPr>
              <a:spLocks noChangeShapeType="1"/>
            </p:cNvSpPr>
            <p:nvPr/>
          </p:nvSpPr>
          <p:spPr bwMode="auto">
            <a:xfrm>
              <a:off x="1383" y="2237"/>
              <a:ext cx="998" cy="499"/>
            </a:xfrm>
            <a:prstGeom prst="line">
              <a:avLst/>
            </a:prstGeom>
            <a:noFill/>
            <a:ln w="19050">
              <a:solidFill>
                <a:srgbClr val="FF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2" name="Text Box 33"/>
            <p:cNvSpPr txBox="1">
              <a:spLocks noChangeArrowheads="1"/>
            </p:cNvSpPr>
            <p:nvPr/>
          </p:nvSpPr>
          <p:spPr bwMode="auto">
            <a:xfrm>
              <a:off x="3243" y="1330"/>
              <a:ext cx="31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000">
                  <a:latin typeface="Calibri" panose="020F0502020204030204" pitchFamily="34" charset="0"/>
                  <a:cs typeface="Calibri" panose="020F0502020204030204" pitchFamily="34" charset="0"/>
                </a:rPr>
                <a:t>Fe</a:t>
              </a:r>
            </a:p>
          </p:txBody>
        </p:sp>
        <p:sp>
          <p:nvSpPr>
            <p:cNvPr id="40973" name="Line 34"/>
            <p:cNvSpPr>
              <a:spLocks noChangeShapeType="1"/>
            </p:cNvSpPr>
            <p:nvPr/>
          </p:nvSpPr>
          <p:spPr bwMode="auto">
            <a:xfrm flipV="1">
              <a:off x="1519" y="1148"/>
              <a:ext cx="1633" cy="409"/>
            </a:xfrm>
            <a:prstGeom prst="line">
              <a:avLst/>
            </a:prstGeom>
            <a:noFill/>
            <a:ln w="19050">
              <a:solidFill>
                <a:srgbClr val="FF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4" name="AutoShape 35"/>
            <p:cNvSpPr>
              <a:spLocks/>
            </p:cNvSpPr>
            <p:nvPr/>
          </p:nvSpPr>
          <p:spPr bwMode="auto">
            <a:xfrm>
              <a:off x="3742" y="1103"/>
              <a:ext cx="136" cy="363"/>
            </a:xfrm>
            <a:prstGeom prst="rightBrace">
              <a:avLst>
                <a:gd name="adj1" fmla="val 22243"/>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cs-CZ" altLang="cs-CZ"/>
            </a:p>
          </p:txBody>
        </p:sp>
        <p:sp>
          <p:nvSpPr>
            <p:cNvPr id="40975" name="Text Box 36"/>
            <p:cNvSpPr txBox="1">
              <a:spLocks noChangeArrowheads="1"/>
            </p:cNvSpPr>
            <p:nvPr/>
          </p:nvSpPr>
          <p:spPr bwMode="auto">
            <a:xfrm>
              <a:off x="3923" y="1046"/>
              <a:ext cx="140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cs-CZ" altLang="cs-CZ" sz="2000" i="1">
                  <a:latin typeface="Calibri" panose="020F0502020204030204" pitchFamily="34" charset="0"/>
                  <a:cs typeface="Calibri" panose="020F0502020204030204" pitchFamily="34" charset="0"/>
                </a:rPr>
                <a:t>reutilization </a:t>
              </a:r>
              <a:br>
                <a:rPr lang="cs-CZ" altLang="cs-CZ" sz="2000" i="1">
                  <a:latin typeface="Calibri" panose="020F0502020204030204" pitchFamily="34" charset="0"/>
                  <a:cs typeface="Calibri" panose="020F0502020204030204" pitchFamily="34" charset="0"/>
                </a:rPr>
              </a:br>
              <a:r>
                <a:rPr lang="cs-CZ" altLang="cs-CZ" sz="2000" i="1">
                  <a:latin typeface="Calibri" panose="020F0502020204030204" pitchFamily="34" charset="0"/>
                  <a:cs typeface="Calibri" panose="020F0502020204030204" pitchFamily="34" charset="0"/>
                </a:rPr>
                <a:t>for protein synthesis</a:t>
              </a:r>
            </a:p>
          </p:txBody>
        </p:sp>
        <p:sp>
          <p:nvSpPr>
            <p:cNvPr id="40976" name="Line 37"/>
            <p:cNvSpPr>
              <a:spLocks noChangeShapeType="1"/>
            </p:cNvSpPr>
            <p:nvPr/>
          </p:nvSpPr>
          <p:spPr bwMode="auto">
            <a:xfrm>
              <a:off x="3696" y="3371"/>
              <a:ext cx="545" cy="272"/>
            </a:xfrm>
            <a:prstGeom prst="line">
              <a:avLst/>
            </a:prstGeom>
            <a:noFill/>
            <a:ln w="19050">
              <a:solidFill>
                <a:srgbClr val="3399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7" name="Text Box 39"/>
            <p:cNvSpPr txBox="1">
              <a:spLocks noChangeArrowheads="1"/>
            </p:cNvSpPr>
            <p:nvPr/>
          </p:nvSpPr>
          <p:spPr bwMode="auto">
            <a:xfrm>
              <a:off x="4219" y="3558"/>
              <a:ext cx="7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000" dirty="0">
                  <a:latin typeface="Calibri" panose="020F0502020204030204" pitchFamily="34" charset="0"/>
                  <a:cs typeface="Calibri" panose="020F0502020204030204" pitchFamily="34" charset="0"/>
                </a:rPr>
                <a:t>biliverdin</a:t>
              </a:r>
            </a:p>
          </p:txBody>
        </p:sp>
        <p:sp>
          <p:nvSpPr>
            <p:cNvPr id="40978" name="Line 40"/>
            <p:cNvSpPr>
              <a:spLocks noChangeShapeType="1"/>
            </p:cNvSpPr>
            <p:nvPr/>
          </p:nvSpPr>
          <p:spPr bwMode="auto">
            <a:xfrm>
              <a:off x="3152" y="2464"/>
              <a:ext cx="1452" cy="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9" name="Text Box 41"/>
            <p:cNvSpPr txBox="1">
              <a:spLocks noChangeArrowheads="1"/>
            </p:cNvSpPr>
            <p:nvPr/>
          </p:nvSpPr>
          <p:spPr bwMode="auto">
            <a:xfrm>
              <a:off x="4626" y="2309"/>
              <a:ext cx="477" cy="33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800">
                  <a:latin typeface="Calibri" panose="020F0502020204030204" pitchFamily="34" charset="0"/>
                  <a:cs typeface="Calibri" panose="020F0502020204030204" pitchFamily="34" charset="0"/>
                </a:rPr>
                <a:t>CO</a:t>
              </a:r>
            </a:p>
          </p:txBody>
        </p:sp>
        <p:sp>
          <p:nvSpPr>
            <p:cNvPr id="40980" name="Text Box 43"/>
            <p:cNvSpPr txBox="1">
              <a:spLocks noChangeArrowheads="1"/>
            </p:cNvSpPr>
            <p:nvPr/>
          </p:nvSpPr>
          <p:spPr bwMode="auto">
            <a:xfrm>
              <a:off x="2847" y="3607"/>
              <a:ext cx="499" cy="2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ct val="50000"/>
                </a:spcBef>
              </a:pPr>
              <a:r>
                <a:rPr lang="cs-CZ" altLang="cs-CZ" sz="2000" dirty="0">
                  <a:latin typeface="Calibri" panose="020F0502020204030204" pitchFamily="34" charset="0"/>
                  <a:cs typeface="Calibri" panose="020F0502020204030204" pitchFamily="34" charset="0"/>
                </a:rPr>
                <a:t>hem</a:t>
              </a:r>
            </a:p>
          </p:txBody>
        </p:sp>
      </p:gr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High concentrations of myoglobin can be toxic to</a:t>
            </a:r>
          </a:p>
        </p:txBody>
      </p:sp>
      <p:sp>
        <p:nvSpPr>
          <p:cNvPr id="45059" name="TPAnswers"/>
          <p:cNvSpPr>
            <a:spLocks noGrp="1" noChangeArrowheads="1"/>
          </p:cNvSpPr>
          <p:nvPr>
            <p:ph type="body" idx="1"/>
            <p:custDataLst>
              <p:tags r:id="rId2"/>
            </p:custDataLst>
          </p:nvPr>
        </p:nvSpPr>
        <p:spPr>
          <a:xfrm>
            <a:off x="468312" y="2060575"/>
            <a:ext cx="5183807" cy="4176713"/>
          </a:xfrm>
        </p:spPr>
        <p:txBody>
          <a:bodyPr/>
          <a:lstStyle/>
          <a:p>
            <a:pPr marL="628650" indent="-514350">
              <a:spcBef>
                <a:spcPts val="1800"/>
              </a:spcBef>
              <a:buFont typeface="Arial" panose="020B0604020202020204" pitchFamily="34" charset="0"/>
              <a:buAutoNum type="arabicPeriod"/>
            </a:pPr>
            <a:r>
              <a:rPr lang="en-GB" altLang="cs-CZ" sz="2800" dirty="0" smtClean="0">
                <a:solidFill>
                  <a:schemeClr val="tx1"/>
                </a:solidFill>
                <a:latin typeface="Calibri" panose="020F0502020204030204" pitchFamily="34" charset="0"/>
                <a:cs typeface="Calibri" panose="020F0502020204030204" pitchFamily="34" charset="0"/>
              </a:rPr>
              <a:t>Myocardium </a:t>
            </a:r>
          </a:p>
          <a:p>
            <a:pPr marL="628650" indent="-514350">
              <a:spcBef>
                <a:spcPts val="1800"/>
              </a:spcBef>
              <a:buFont typeface="Arial" panose="020B0604020202020204" pitchFamily="34" charset="0"/>
              <a:buAutoNum type="arabicPeriod"/>
            </a:pPr>
            <a:r>
              <a:rPr lang="en-GB" altLang="cs-CZ" sz="2800" dirty="0" smtClean="0">
                <a:solidFill>
                  <a:schemeClr val="tx1"/>
                </a:solidFill>
                <a:latin typeface="Calibri" panose="020F0502020204030204" pitchFamily="34" charset="0"/>
                <a:cs typeface="Calibri" panose="020F0502020204030204" pitchFamily="34" charset="0"/>
              </a:rPr>
              <a:t>Tubules of the kidneys</a:t>
            </a:r>
          </a:p>
          <a:p>
            <a:pPr marL="628650" indent="-514350">
              <a:spcBef>
                <a:spcPts val="1800"/>
              </a:spcBef>
              <a:buFont typeface="Arial" panose="020B0604020202020204" pitchFamily="34" charset="0"/>
              <a:buAutoNum type="arabicPeriod"/>
            </a:pPr>
            <a:r>
              <a:rPr lang="en-GB" altLang="cs-CZ" sz="2800" dirty="0" smtClean="0">
                <a:solidFill>
                  <a:schemeClr val="tx1"/>
                </a:solidFill>
                <a:latin typeface="Calibri" panose="020F0502020204030204" pitchFamily="34" charset="0"/>
                <a:cs typeface="Calibri" panose="020F0502020204030204" pitchFamily="34" charset="0"/>
              </a:rPr>
              <a:t>Glomeruli of the kidneys</a:t>
            </a:r>
            <a:endParaRPr lang="en-GB" altLang="cs-CZ" sz="280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45059">
                                            <p:txEl>
                                              <p:pRg st="1" end="1"/>
                                            </p:txEl>
                                          </p:spTgt>
                                        </p:tgtEl>
                                        <p:attrNameLst>
                                          <p:attrName>style.color</p:attrName>
                                        </p:attrNameLst>
                                      </p:cBhvr>
                                      <p:to>
                                        <p:clrVal>
                                          <a:srgbClr val="009900"/>
                                        </p:clrVal>
                                      </p:to>
                                    </p:set>
                                    <p:set>
                                      <p:cBhvr>
                                        <p:cTn id="19" dur="500" fill="hold"/>
                                        <p:tgtEl>
                                          <p:spTgt spid="45059">
                                            <p:txEl>
                                              <p:pRg st="1" end="1"/>
                                            </p:txEl>
                                          </p:spTgt>
                                        </p:tgtEl>
                                        <p:attrNameLst>
                                          <p:attrName>fillcolor</p:attrName>
                                        </p:attrNameLst>
                                      </p:cBhvr>
                                      <p:to>
                                        <p:clrVal>
                                          <a:srgbClr val="009900"/>
                                        </p:clrVal>
                                      </p:to>
                                    </p:set>
                                    <p:set>
                                      <p:cBhvr>
                                        <p:cTn id="20"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30213" y="1901825"/>
            <a:ext cx="8496300" cy="4392613"/>
          </a:xfrm>
        </p:spPr>
        <p:txBody>
          <a:bodyPr/>
          <a:lstStyle/>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Myoglobin has Mr 17.5 </a:t>
            </a:r>
            <a:r>
              <a:rPr lang="en-GB" altLang="cs-CZ" sz="2800" dirty="0" err="1">
                <a:solidFill>
                  <a:schemeClr val="tx1"/>
                </a:solidFill>
                <a:latin typeface="Calibri" panose="020F0502020204030204" pitchFamily="34" charset="0"/>
                <a:cs typeface="Calibri" panose="020F0502020204030204" pitchFamily="34" charset="0"/>
              </a:rPr>
              <a:t>kDa</a:t>
            </a:r>
            <a:r>
              <a:rPr lang="en-GB" altLang="cs-CZ" sz="2800" dirty="0">
                <a:solidFill>
                  <a:schemeClr val="tx1"/>
                </a:solidFill>
                <a:latin typeface="Calibri" panose="020F0502020204030204" pitchFamily="34" charset="0"/>
                <a:cs typeface="Calibri" panose="020F0502020204030204" pitchFamily="34" charset="0"/>
              </a:rPr>
              <a:t>.</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It therefore passes freely through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the glomerulus.</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In larger quantities, it can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precipitate in the tubules and lead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to acute renal failure.</a:t>
            </a:r>
          </a:p>
          <a:p>
            <a:pPr marL="114300" indent="0">
              <a:spcBef>
                <a:spcPts val="1800"/>
              </a:spcBef>
              <a:buFont typeface="Arial" panose="020B0604020202020204" pitchFamily="34" charset="0"/>
              <a:buNone/>
            </a:pPr>
            <a:r>
              <a:rPr lang="en-GB" altLang="cs-CZ" sz="2800" dirty="0">
                <a:solidFill>
                  <a:schemeClr val="tx1"/>
                </a:solidFill>
                <a:latin typeface="Calibri" panose="020F0502020204030204" pitchFamily="34" charset="0"/>
                <a:cs typeface="Calibri" panose="020F0502020204030204" pitchFamily="34" charset="0"/>
              </a:rPr>
              <a:t>It is necessary to support diuresis, myoglobin solubility</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tx1"/>
                </a:solidFill>
                <a:latin typeface="Calibri" panose="020F0502020204030204" pitchFamily="34" charset="0"/>
                <a:cs typeface="Calibri" panose="020F0502020204030204" pitchFamily="34" charset="0"/>
              </a:rPr>
              <a:t>improves urine alkalinisation. </a:t>
            </a:r>
          </a:p>
        </p:txBody>
      </p:sp>
      <p:pic>
        <p:nvPicPr>
          <p:cNvPr id="76804" name="Picture 4" descr="https://upload.wikimedia.org/wikipedia/commons/thumb/6/60/Myoglobin.png/1024px-Myoglob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80455"/>
            <a:ext cx="3119437"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Further fate of the patient</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This was followed by 5 more checks at the infectious disease clinic.</a:t>
            </a:r>
          </a:p>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Status reassessed to: </a:t>
            </a:r>
            <a:br>
              <a:rPr lang="en-GB" altLang="cs-CZ" sz="2800" dirty="0">
                <a:solidFill>
                  <a:schemeClr val="tx1"/>
                </a:solidFill>
                <a:latin typeface="Calibri" panose="020F0502020204030204" pitchFamily="34" charset="0"/>
                <a:cs typeface="Calibri" panose="020F0502020204030204" pitchFamily="34" charset="0"/>
              </a:rPr>
            </a:br>
            <a:r>
              <a:rPr lang="en-GB" altLang="cs-CZ" sz="2800" dirty="0">
                <a:solidFill>
                  <a:schemeClr val="accent1">
                    <a:lumMod val="75000"/>
                  </a:schemeClr>
                </a:solidFill>
                <a:latin typeface="Calibri" panose="020F0502020204030204" pitchFamily="34" charset="0"/>
                <a:cs typeface="Calibri" panose="020F0502020204030204" pitchFamily="34" charset="0"/>
              </a:rPr>
              <a:t>Rhabdomyolysis after excessive physical exertion</a:t>
            </a:r>
          </a:p>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Gradually, the laboratory findings normalized.</a:t>
            </a:r>
          </a:p>
          <a:p>
            <a:pPr marL="114300" indent="0">
              <a:spcBef>
                <a:spcPts val="1200"/>
              </a:spcBef>
              <a:buFont typeface="Arial" charset="0"/>
              <a:buNone/>
              <a:defRPr/>
            </a:pPr>
            <a:r>
              <a:rPr lang="en-GB" altLang="cs-CZ" sz="2800" dirty="0">
                <a:solidFill>
                  <a:schemeClr val="tx1"/>
                </a:solidFill>
                <a:latin typeface="Calibri" panose="020F0502020204030204" pitchFamily="34" charset="0"/>
                <a:cs typeface="Calibri" panose="020F0502020204030204" pitchFamily="34" charset="0"/>
              </a:rPr>
              <a:t>Renal function was normal throughout the follow-up period.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en-GB" sz="2800" b="1" dirty="0">
                <a:latin typeface="Calibri Light" panose="020F0302020204030204" pitchFamily="34" charset="0"/>
                <a:cs typeface="Calibri Light" panose="020F0302020204030204" pitchFamily="34" charset="0"/>
              </a:rPr>
              <a:t>Atypical finding in CSF</a:t>
            </a:r>
          </a:p>
        </p:txBody>
      </p:sp>
    </p:spTree>
    <p:extLst>
      <p:ext uri="{BB962C8B-B14F-4D97-AF65-F5344CB8AC3E}">
        <p14:creationId xmlns:p14="http://schemas.microsoft.com/office/powerpoint/2010/main" val="164015346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Finding in cerebrospinal fluid</a:t>
            </a:r>
          </a:p>
        </p:txBody>
      </p:sp>
      <p:graphicFrame>
        <p:nvGraphicFramePr>
          <p:cNvPr id="7" name="Tabulka 6"/>
          <p:cNvGraphicFramePr>
            <a:graphicFrameLocks noGrp="1"/>
          </p:cNvGraphicFramePr>
          <p:nvPr>
            <p:extLst>
              <p:ext uri="{D42A27DB-BD31-4B8C-83A1-F6EECF244321}">
                <p14:modId xmlns:p14="http://schemas.microsoft.com/office/powerpoint/2010/main" val="2632988366"/>
              </p:ext>
            </p:extLst>
          </p:nvPr>
        </p:nvGraphicFramePr>
        <p:xfrm>
          <a:off x="1446213" y="2151063"/>
          <a:ext cx="6335713" cy="2790826"/>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67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51" marB="45751"/>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51" marB="45751"/>
                </a:tc>
                <a:extLst>
                  <a:ext uri="{0D108BD9-81ED-4DB2-BD59-A6C34878D82A}">
                    <a16:rowId xmlns:a16="http://schemas.microsoft.com/office/drawing/2014/main" val="10000"/>
                  </a:ext>
                </a:extLst>
              </a:tr>
              <a:tr h="466677">
                <a:tc>
                  <a:txBody>
                    <a:bodyPr/>
                    <a:lstStyle/>
                    <a:p>
                      <a:r>
                        <a:rPr lang="cs-CZ" sz="2400" dirty="0">
                          <a:latin typeface="Calibri" panose="020F0502020204030204" pitchFamily="34" charset="0"/>
                          <a:cs typeface="Calibri" panose="020F0502020204030204" pitchFamily="34" charset="0"/>
                        </a:rPr>
                        <a:t>Protein</a:t>
                      </a:r>
                      <a:endParaRPr lang="cs-CZ" sz="2400" baseline="-25000" dirty="0">
                        <a:latin typeface="Calibri" panose="020F0502020204030204" pitchFamily="34" charset="0"/>
                        <a:cs typeface="Calibri" panose="020F0502020204030204" pitchFamily="34" charset="0"/>
                      </a:endParaRPr>
                    </a:p>
                  </a:txBody>
                  <a:tcPr marL="91437" marR="91437" marT="45751" marB="4575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0.91</a:t>
                      </a:r>
                    </a:p>
                  </a:txBody>
                  <a:tcPr marL="91437" marR="91437" marT="45751" marB="45751">
                    <a:solidFill>
                      <a:srgbClr val="FF9999"/>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51" marB="45751">
                    <a:solidFill>
                      <a:srgbClr val="D0D8E8"/>
                    </a:solidFill>
                  </a:tcPr>
                </a:tc>
                <a:extLst>
                  <a:ext uri="{0D108BD9-81ED-4DB2-BD59-A6C34878D82A}">
                    <a16:rowId xmlns:a16="http://schemas.microsoft.com/office/drawing/2014/main" val="10001"/>
                  </a:ext>
                </a:extLst>
              </a:tr>
              <a:tr h="466677">
                <a:tc>
                  <a:txBody>
                    <a:bodyPr/>
                    <a:lstStyle/>
                    <a:p>
                      <a:r>
                        <a:rPr lang="cs-CZ" sz="2400" dirty="0">
                          <a:latin typeface="Calibri" panose="020F0502020204030204" pitchFamily="34" charset="0"/>
                          <a:cs typeface="Calibri" panose="020F0502020204030204" pitchFamily="34" charset="0"/>
                        </a:rPr>
                        <a:t>Glucos</a:t>
                      </a:r>
                      <a:r>
                        <a:rPr lang="cs-CZ" sz="2400" baseline="0" dirty="0">
                          <a:latin typeface="Calibri" panose="020F0502020204030204" pitchFamily="34" charset="0"/>
                          <a:cs typeface="Calibri" panose="020F0502020204030204" pitchFamily="34" charset="0"/>
                        </a:rPr>
                        <a:t>e </a:t>
                      </a:r>
                      <a:endParaRPr lang="cs-CZ" sz="2400" dirty="0">
                        <a:latin typeface="Calibri" panose="020F0502020204030204" pitchFamily="34" charset="0"/>
                        <a:cs typeface="Calibri" panose="020F0502020204030204" pitchFamily="34" charset="0"/>
                      </a:endParaRPr>
                    </a:p>
                  </a:txBody>
                  <a:tcPr marL="91437" marR="91437" marT="45751" marB="45751"/>
                </a:tc>
                <a:tc>
                  <a:txBody>
                    <a:bodyPr/>
                    <a:lstStyle/>
                    <a:p>
                      <a:pPr algn="ctr"/>
                      <a:r>
                        <a:rPr lang="cs-CZ" sz="2400" dirty="0">
                          <a:latin typeface="Calibri" panose="020F0502020204030204" pitchFamily="34" charset="0"/>
                          <a:cs typeface="Calibri" panose="020F0502020204030204" pitchFamily="34" charset="0"/>
                        </a:rPr>
                        <a:t>1.4</a:t>
                      </a:r>
                    </a:p>
                  </a:txBody>
                  <a:tcPr marL="91437" marR="91437" marT="45751" marB="45751">
                    <a:solidFill>
                      <a:srgbClr val="00B0F0"/>
                    </a:solidFill>
                  </a:tcPr>
                </a:tc>
                <a:tc>
                  <a:txBody>
                    <a:bodyPr/>
                    <a:lstStyle/>
                    <a:p>
                      <a:pPr algn="ctr"/>
                      <a:r>
                        <a:rPr lang="cs-CZ" sz="2400" dirty="0">
                          <a:latin typeface="Calibri" panose="020F0502020204030204" pitchFamily="34" charset="0"/>
                          <a:cs typeface="Calibri" panose="020F0502020204030204" pitchFamily="34" charset="0"/>
                        </a:rPr>
                        <a:t>mmol/l</a:t>
                      </a:r>
                    </a:p>
                  </a:txBody>
                  <a:tcPr marL="91437" marR="91437" marT="45751" marB="45751"/>
                </a:tc>
                <a:extLst>
                  <a:ext uri="{0D108BD9-81ED-4DB2-BD59-A6C34878D82A}">
                    <a16:rowId xmlns:a16="http://schemas.microsoft.com/office/drawing/2014/main" val="10002"/>
                  </a:ext>
                </a:extLst>
              </a:tr>
              <a:tr h="466677">
                <a:tc>
                  <a:txBody>
                    <a:bodyPr/>
                    <a:lstStyle/>
                    <a:p>
                      <a:r>
                        <a:rPr lang="cs-CZ" sz="2400" dirty="0">
                          <a:latin typeface="Calibri" panose="020F0502020204030204" pitchFamily="34" charset="0"/>
                          <a:cs typeface="Calibri" panose="020F0502020204030204" pitchFamily="34" charset="0"/>
                        </a:rPr>
                        <a:t>Lactate </a:t>
                      </a:r>
                    </a:p>
                  </a:txBody>
                  <a:tcPr marL="91437" marR="91437" marT="45751" marB="45751"/>
                </a:tc>
                <a:tc>
                  <a:txBody>
                    <a:bodyPr/>
                    <a:lstStyle/>
                    <a:p>
                      <a:pPr algn="ctr"/>
                      <a:r>
                        <a:rPr lang="cs-CZ" sz="2400" dirty="0">
                          <a:latin typeface="Calibri" panose="020F0502020204030204" pitchFamily="34" charset="0"/>
                          <a:cs typeface="Calibri" panose="020F0502020204030204" pitchFamily="34" charset="0"/>
                        </a:rPr>
                        <a:t>9.2</a:t>
                      </a:r>
                    </a:p>
                  </a:txBody>
                  <a:tcPr marL="91437" marR="91437" marT="45751" marB="45751">
                    <a:solidFill>
                      <a:srgbClr val="FF99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mmol/l</a:t>
                      </a:r>
                    </a:p>
                  </a:txBody>
                  <a:tcPr marL="91437" marR="91437" marT="45751" marB="45751"/>
                </a:tc>
                <a:extLst>
                  <a:ext uri="{0D108BD9-81ED-4DB2-BD59-A6C34878D82A}">
                    <a16:rowId xmlns:a16="http://schemas.microsoft.com/office/drawing/2014/main" val="10003"/>
                  </a:ext>
                </a:extLst>
              </a:tr>
              <a:tr h="457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noProof="0" dirty="0" err="1">
                          <a:latin typeface="Calibri" panose="020F0502020204030204" pitchFamily="34" charset="0"/>
                          <a:cs typeface="Calibri" panose="020F0502020204030204" pitchFamily="34" charset="0"/>
                        </a:rPr>
                        <a:t>Mononuclei</a:t>
                      </a:r>
                      <a:endParaRPr lang="en-GB" sz="2400" noProof="0" dirty="0">
                        <a:latin typeface="Calibri" panose="020F0502020204030204" pitchFamily="34" charset="0"/>
                        <a:cs typeface="Calibri" panose="020F0502020204030204" pitchFamily="34" charset="0"/>
                      </a:endParaRPr>
                    </a:p>
                  </a:txBody>
                  <a:tcPr marL="91437" marR="91437" marT="45751" marB="45751"/>
                </a:tc>
                <a:tc>
                  <a:txBody>
                    <a:bodyPr/>
                    <a:lstStyle/>
                    <a:p>
                      <a:pPr algn="ctr"/>
                      <a:r>
                        <a:rPr lang="cs-CZ" sz="2400" dirty="0">
                          <a:latin typeface="Calibri" panose="020F0502020204030204" pitchFamily="34" charset="0"/>
                          <a:cs typeface="Calibri" panose="020F0502020204030204" pitchFamily="34" charset="0"/>
                        </a:rPr>
                        <a:t>470</a:t>
                      </a:r>
                    </a:p>
                  </a:txBody>
                  <a:tcPr marL="91437" marR="91437" marT="45751" marB="45751">
                    <a:solidFill>
                      <a:srgbClr val="FF9999"/>
                    </a:solidFill>
                  </a:tcPr>
                </a:tc>
                <a:tc>
                  <a:txBody>
                    <a:bodyPr/>
                    <a:lstStyle/>
                    <a:p>
                      <a:pPr algn="ctr"/>
                      <a:r>
                        <a:rPr lang="cs-CZ" sz="2400" dirty="0">
                          <a:latin typeface="Calibri" panose="020F0502020204030204" pitchFamily="34" charset="0"/>
                          <a:cs typeface="Calibri" panose="020F0502020204030204" pitchFamily="34" charset="0"/>
                        </a:rPr>
                        <a:t>µl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51" marB="45751"/>
                </a:tc>
                <a:extLst>
                  <a:ext uri="{0D108BD9-81ED-4DB2-BD59-A6C34878D82A}">
                    <a16:rowId xmlns:a16="http://schemas.microsoft.com/office/drawing/2014/main" val="10004"/>
                  </a:ext>
                </a:extLst>
              </a:tr>
              <a:tr h="466677">
                <a:tc>
                  <a:txBody>
                    <a:bodyPr/>
                    <a:lstStyle/>
                    <a:p>
                      <a:r>
                        <a:rPr lang="en-GB" sz="2400" noProof="0" dirty="0" err="1">
                          <a:latin typeface="Calibri" panose="020F0502020204030204" pitchFamily="34" charset="0"/>
                          <a:cs typeface="Calibri" panose="020F0502020204030204" pitchFamily="34" charset="0"/>
                        </a:rPr>
                        <a:t>Polynuclei</a:t>
                      </a:r>
                      <a:endParaRPr lang="en-GB" sz="2400" noProof="0" dirty="0">
                        <a:latin typeface="Calibri" panose="020F0502020204030204" pitchFamily="34" charset="0"/>
                        <a:cs typeface="Calibri" panose="020F0502020204030204" pitchFamily="34" charset="0"/>
                      </a:endParaRPr>
                    </a:p>
                  </a:txBody>
                  <a:tcPr marL="91437" marR="91437" marT="45751" marB="45751"/>
                </a:tc>
                <a:tc>
                  <a:txBody>
                    <a:bodyPr/>
                    <a:lstStyle/>
                    <a:p>
                      <a:pPr algn="ctr"/>
                      <a:r>
                        <a:rPr lang="cs-CZ" sz="2400" dirty="0">
                          <a:latin typeface="Calibri" panose="020F0502020204030204" pitchFamily="34" charset="0"/>
                          <a:cs typeface="Calibri" panose="020F0502020204030204" pitchFamily="34" charset="0"/>
                        </a:rPr>
                        <a:t>0</a:t>
                      </a:r>
                    </a:p>
                  </a:txBody>
                  <a:tcPr marL="91437" marR="91437" marT="45751" marB="45751">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51" marB="45751"/>
                </a:tc>
                <a:extLst>
                  <a:ext uri="{0D108BD9-81ED-4DB2-BD59-A6C34878D82A}">
                    <a16:rowId xmlns:a16="http://schemas.microsoft.com/office/drawing/2014/main" val="10005"/>
                  </a:ext>
                </a:extLst>
              </a:tr>
            </a:tbl>
          </a:graphicData>
        </a:graphic>
      </p:graphicFrame>
      <p:sp>
        <p:nvSpPr>
          <p:cNvPr id="9248" name="TextovéPole 2"/>
          <p:cNvSpPr txBox="1">
            <a:spLocks noChangeArrowheads="1"/>
          </p:cNvSpPr>
          <p:nvPr/>
        </p:nvSpPr>
        <p:spPr bwMode="auto">
          <a:xfrm>
            <a:off x="900113" y="5426075"/>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altLang="cs-CZ" sz="2800" b="0" dirty="0">
                <a:latin typeface="Calibri" panose="020F0502020204030204" pitchFamily="34" charset="0"/>
                <a:cs typeface="Calibri" panose="020F0502020204030204" pitchFamily="34" charset="0"/>
              </a:rPr>
              <a:t>What‘s strange about the finding?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36195"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Finding in the cerebrospinal fluid</a:t>
            </a:r>
          </a:p>
        </p:txBody>
      </p:sp>
      <p:sp>
        <p:nvSpPr>
          <p:cNvPr id="4" name="Rectangle 3"/>
          <p:cNvSpPr txBox="1">
            <a:spLocks noChangeArrowheads="1"/>
          </p:cNvSpPr>
          <p:nvPr/>
        </p:nvSpPr>
        <p:spPr bwMode="auto">
          <a:xfrm>
            <a:off x="468313" y="1844675"/>
            <a:ext cx="84963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a:spcBef>
                <a:spcPts val="1200"/>
              </a:spcBef>
              <a:defRPr/>
            </a:pPr>
            <a:r>
              <a:rPr lang="en-GB" altLang="cs-CZ" sz="2600" b="0" dirty="0">
                <a:solidFill>
                  <a:schemeClr val="tx1"/>
                </a:solidFill>
                <a:latin typeface="Calibri" panose="020F0502020204030204" pitchFamily="34" charset="0"/>
                <a:cs typeface="Calibri" panose="020F0502020204030204" pitchFamily="34" charset="0"/>
              </a:rPr>
              <a:t>Slightly increased </a:t>
            </a:r>
            <a:r>
              <a:rPr lang="en-GB" altLang="cs-CZ" sz="2600" b="0" dirty="0" err="1" smtClean="0">
                <a:solidFill>
                  <a:schemeClr val="tx1"/>
                </a:solidFill>
                <a:latin typeface="Calibri" panose="020F0502020204030204" pitchFamily="34" charset="0"/>
                <a:cs typeface="Calibri" panose="020F0502020204030204" pitchFamily="34" charset="0"/>
              </a:rPr>
              <a:t>proteinorhachia</a:t>
            </a:r>
            <a:r>
              <a:rPr lang="en-GB" altLang="cs-CZ" sz="2600" b="0" dirty="0" smtClean="0">
                <a:solidFill>
                  <a:schemeClr val="tx1"/>
                </a:solidFill>
                <a:latin typeface="Calibri" panose="020F0502020204030204" pitchFamily="34" charset="0"/>
                <a:cs typeface="Calibri" panose="020F0502020204030204" pitchFamily="34" charset="0"/>
              </a:rPr>
              <a:t>, </a:t>
            </a:r>
            <a:r>
              <a:rPr lang="en-GB" altLang="cs-CZ" sz="2600" b="0" dirty="0">
                <a:solidFill>
                  <a:schemeClr val="tx1"/>
                </a:solidFill>
                <a:latin typeface="Calibri" panose="020F0502020204030204" pitchFamily="34" charset="0"/>
                <a:cs typeface="Calibri" panose="020F0502020204030204" pitchFamily="34" charset="0"/>
              </a:rPr>
              <a:t>multiplied </a:t>
            </a:r>
            <a:r>
              <a:rPr lang="en-GB" altLang="cs-CZ" sz="2600" b="0" dirty="0" err="1">
                <a:solidFill>
                  <a:schemeClr val="tx1"/>
                </a:solidFill>
                <a:latin typeface="Calibri" panose="020F0502020204030204" pitchFamily="34" charset="0"/>
                <a:cs typeface="Calibri" panose="020F0502020204030204" pitchFamily="34" charset="0"/>
              </a:rPr>
              <a:t>mononuclei</a:t>
            </a:r>
            <a:r>
              <a:rPr lang="en-GB" altLang="cs-CZ" sz="2600" b="0" dirty="0">
                <a:solidFill>
                  <a:schemeClr val="tx1"/>
                </a:solidFill>
                <a:latin typeface="Calibri" panose="020F0502020204030204" pitchFamily="34" charset="0"/>
                <a:cs typeface="Calibri" panose="020F0502020204030204" pitchFamily="34" charset="0"/>
              </a:rPr>
              <a:t> – a finding typical for serous (viral) meningitis</a:t>
            </a:r>
          </a:p>
          <a:p>
            <a:pPr>
              <a:spcBef>
                <a:spcPts val="1200"/>
              </a:spcBef>
              <a:defRPr/>
            </a:pPr>
            <a:r>
              <a:rPr lang="en-GB" altLang="cs-CZ" sz="2600" b="0" dirty="0">
                <a:solidFill>
                  <a:schemeClr val="tx1"/>
                </a:solidFill>
                <a:latin typeface="Calibri" panose="020F0502020204030204" pitchFamily="34" charset="0"/>
                <a:cs typeface="Calibri" panose="020F0502020204030204" pitchFamily="34" charset="0"/>
              </a:rPr>
              <a:t>But low glucose and high lactate – like in purulent (bacterial) meningitis</a:t>
            </a:r>
          </a:p>
          <a:p>
            <a:pPr marL="114300" indent="0">
              <a:spcBef>
                <a:spcPts val="1800"/>
              </a:spcBef>
              <a:buFont typeface="Arial" charset="0"/>
              <a:buNone/>
              <a:defRPr/>
            </a:pPr>
            <a:r>
              <a:rPr lang="en-GB" altLang="cs-CZ" sz="2600" b="0" dirty="0">
                <a:solidFill>
                  <a:schemeClr val="tx1"/>
                </a:solidFill>
                <a:latin typeface="Calibri" panose="020F0502020204030204" pitchFamily="34" charset="0"/>
                <a:cs typeface="Calibri" panose="020F0502020204030204" pitchFamily="34" charset="0"/>
              </a:rPr>
              <a:t>The solution comes from the patient's diagnosis: </a:t>
            </a:r>
            <a:r>
              <a:rPr lang="en-GB" altLang="cs-CZ" sz="2600" dirty="0">
                <a:solidFill>
                  <a:schemeClr val="accent1">
                    <a:lumMod val="75000"/>
                  </a:schemeClr>
                </a:solidFill>
                <a:latin typeface="Calibri" panose="020F0502020204030204" pitchFamily="34" charset="0"/>
                <a:cs typeface="Calibri" panose="020F0502020204030204" pitchFamily="34" charset="0"/>
              </a:rPr>
              <a:t>lymphoma</a:t>
            </a:r>
          </a:p>
          <a:p>
            <a:pPr>
              <a:spcBef>
                <a:spcPts val="1800"/>
              </a:spcBef>
              <a:defRPr/>
            </a:pPr>
            <a:r>
              <a:rPr lang="en-GB" altLang="cs-CZ" sz="2600" b="0" dirty="0">
                <a:solidFill>
                  <a:schemeClr val="tx1"/>
                </a:solidFill>
                <a:latin typeface="Calibri" panose="020F0502020204030204" pitchFamily="34" charset="0"/>
                <a:cs typeface="Calibri" panose="020F0502020204030204" pitchFamily="34" charset="0"/>
              </a:rPr>
              <a:t>These are immature lymphocytes in CSF</a:t>
            </a:r>
          </a:p>
          <a:p>
            <a:pPr>
              <a:spcBef>
                <a:spcPts val="1200"/>
              </a:spcBef>
              <a:defRPr/>
            </a:pPr>
            <a:r>
              <a:rPr lang="en-GB" altLang="cs-CZ" sz="2600" b="0" dirty="0">
                <a:solidFill>
                  <a:schemeClr val="tx1"/>
                </a:solidFill>
                <a:latin typeface="Calibri" panose="020F0502020204030204" pitchFamily="34" charset="0"/>
                <a:cs typeface="Calibri" panose="020F0502020204030204" pitchFamily="34" charset="0"/>
              </a:rPr>
              <a:t>Blood-brain barrier disorder present</a:t>
            </a:r>
          </a:p>
          <a:p>
            <a:pPr>
              <a:spcBef>
                <a:spcPts val="1200"/>
              </a:spcBef>
              <a:defRPr/>
            </a:pPr>
            <a:r>
              <a:rPr lang="en-GB" altLang="cs-CZ" sz="2600" b="0" dirty="0">
                <a:solidFill>
                  <a:schemeClr val="tx1"/>
                </a:solidFill>
                <a:latin typeface="Calibri" panose="020F0502020204030204" pitchFamily="34" charset="0"/>
                <a:cs typeface="Calibri" panose="020F0502020204030204" pitchFamily="34" charset="0"/>
              </a:rPr>
              <a:t>Lactate and glucose reflect energy gain in malignant cells by anaerobic glycolysis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altLang="cs-CZ" sz="4400" b="1" cap="none" dirty="0">
                <a:solidFill>
                  <a:schemeClr val="tx1"/>
                </a:solidFill>
                <a:latin typeface="Calibri Light" panose="020F0302020204030204" pitchFamily="34" charset="0"/>
                <a:cs typeface="Calibri Light" panose="020F0302020204030204" pitchFamily="34" charset="0"/>
              </a:rPr>
              <a:t>And blood cell count</a:t>
            </a:r>
          </a:p>
        </p:txBody>
      </p:sp>
      <p:graphicFrame>
        <p:nvGraphicFramePr>
          <p:cNvPr id="7" name="Tabulka 6"/>
          <p:cNvGraphicFramePr>
            <a:graphicFrameLocks noGrp="1"/>
          </p:cNvGraphicFramePr>
          <p:nvPr>
            <p:extLst>
              <p:ext uri="{D42A27DB-BD31-4B8C-83A1-F6EECF244321}">
                <p14:modId xmlns:p14="http://schemas.microsoft.com/office/powerpoint/2010/main" val="213005291"/>
              </p:ext>
            </p:extLst>
          </p:nvPr>
        </p:nvGraphicFramePr>
        <p:xfrm>
          <a:off x="1476375" y="2205038"/>
          <a:ext cx="6335713" cy="3255960"/>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4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29" marB="45729"/>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29" marB="45729"/>
                </a:tc>
                <a:extLst>
                  <a:ext uri="{0D108BD9-81ED-4DB2-BD59-A6C34878D82A}">
                    <a16:rowId xmlns:a16="http://schemas.microsoft.com/office/drawing/2014/main" val="10000"/>
                  </a:ext>
                </a:extLst>
              </a:tr>
              <a:tr h="466456">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29" marB="4572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3,03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29" marB="45729">
                    <a:solidFill>
                      <a:srgbClr val="00B0F0"/>
                    </a:solidFill>
                  </a:tcPr>
                </a:tc>
                <a:tc>
                  <a:txBody>
                    <a:bodyPr/>
                    <a:lstStyle/>
                    <a:p>
                      <a:pPr algn="ctr"/>
                      <a:r>
                        <a:rPr lang="cs-CZ" sz="2400">
                          <a:latin typeface="Calibri" panose="020F0502020204030204" pitchFamily="34" charset="0"/>
                          <a:cs typeface="Calibri" panose="020F0502020204030204" pitchFamily="34" charset="0"/>
                        </a:rPr>
                        <a:t>l</a:t>
                      </a:r>
                      <a:r>
                        <a:rPr lang="cs-CZ" sz="2400" baseline="3000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29" marB="45729">
                    <a:solidFill>
                      <a:srgbClr val="D0D8E8"/>
                    </a:solidFill>
                  </a:tcPr>
                </a:tc>
                <a:extLst>
                  <a:ext uri="{0D108BD9-81ED-4DB2-BD59-A6C34878D82A}">
                    <a16:rowId xmlns:a16="http://schemas.microsoft.com/office/drawing/2014/main" val="10001"/>
                  </a:ext>
                </a:extLst>
              </a:tr>
              <a:tr h="466456">
                <a:tc>
                  <a:txBody>
                    <a:bodyPr/>
                    <a:lstStyle/>
                    <a:p>
                      <a:r>
                        <a:rPr lang="en-GB" sz="2400" noProof="0" dirty="0">
                          <a:latin typeface="Calibri" panose="020F0502020204030204" pitchFamily="34" charset="0"/>
                          <a:cs typeface="Calibri" panose="020F0502020204030204" pitchFamily="34" charset="0"/>
                        </a:rPr>
                        <a:t>Haemoglobin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92.0</a:t>
                      </a:r>
                    </a:p>
                  </a:txBody>
                  <a:tcPr marL="91437" marR="91437" marT="45729" marB="45729">
                    <a:solidFill>
                      <a:srgbClr val="00B0F0"/>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29" marB="45729"/>
                </a:tc>
                <a:extLst>
                  <a:ext uri="{0D108BD9-81ED-4DB2-BD59-A6C34878D82A}">
                    <a16:rowId xmlns:a16="http://schemas.microsoft.com/office/drawing/2014/main" val="10002"/>
                  </a:ext>
                </a:extLst>
              </a:tr>
              <a:tr h="466456">
                <a:tc>
                  <a:txBody>
                    <a:bodyPr/>
                    <a:lstStyle/>
                    <a:p>
                      <a:r>
                        <a:rPr lang="en-GB" sz="2400" noProof="0" dirty="0">
                          <a:latin typeface="Calibri" panose="020F0502020204030204" pitchFamily="34" charset="0"/>
                          <a:cs typeface="Calibri" panose="020F0502020204030204" pitchFamily="34" charset="0"/>
                        </a:rPr>
                        <a:t>Haematocrit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0.283</a:t>
                      </a:r>
                    </a:p>
                  </a:txBody>
                  <a:tcPr marL="91437" marR="91437" marT="45729" marB="45729">
                    <a:solidFill>
                      <a:srgbClr val="00B0F0"/>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3"/>
                  </a:ext>
                </a:extLst>
              </a:tr>
              <a:tr h="457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92</a:t>
                      </a:r>
                    </a:p>
                  </a:txBody>
                  <a:tcPr marL="91437" marR="91437" marT="45729" marB="45729">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4"/>
                  </a:ext>
                </a:extLst>
              </a:tr>
              <a:tr h="466456">
                <a:tc>
                  <a:txBody>
                    <a:bodyPr/>
                    <a:lstStyle/>
                    <a:p>
                      <a:r>
                        <a:rPr lang="cs-CZ" sz="2400" dirty="0" err="1">
                          <a:latin typeface="Calibri" panose="020F0502020204030204" pitchFamily="34" charset="0"/>
                          <a:cs typeface="Calibri" panose="020F0502020204030204" pitchFamily="34" charset="0"/>
                        </a:rPr>
                        <a:t>Hb ery</a:t>
                      </a:r>
                      <a:endParaRPr lang="cs-CZ" sz="2400" dirty="0">
                        <a:latin typeface="Calibri" panose="020F0502020204030204" pitchFamily="34" charset="0"/>
                        <a:cs typeface="Calibri" panose="020F0502020204030204" pitchFamily="34" charset="0"/>
                      </a:endParaRP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30.2</a:t>
                      </a:r>
                    </a:p>
                  </a:txBody>
                  <a:tcPr marL="91437" marR="91437" marT="45729" marB="45729">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pg</a:t>
                      </a:r>
                      <a:endParaRPr lang="cs-CZ" sz="2400" dirty="0">
                        <a:latin typeface="Calibri" panose="020F0502020204030204" pitchFamily="34" charset="0"/>
                        <a:cs typeface="Calibri" panose="020F0502020204030204" pitchFamily="34" charset="0"/>
                      </a:endParaRPr>
                    </a:p>
                  </a:txBody>
                  <a:tcPr marL="91437" marR="91437" marT="45729" marB="45729"/>
                </a:tc>
                <a:extLst>
                  <a:ext uri="{0D108BD9-81ED-4DB2-BD59-A6C34878D82A}">
                    <a16:rowId xmlns:a16="http://schemas.microsoft.com/office/drawing/2014/main" val="10005"/>
                  </a:ext>
                </a:extLst>
              </a:tr>
              <a:tr h="466456">
                <a:tc>
                  <a:txBody>
                    <a:bodyPr/>
                    <a:lstStyle/>
                    <a:p>
                      <a:r>
                        <a:rPr lang="cs-CZ" sz="2400" dirty="0" err="1">
                          <a:latin typeface="Calibri" panose="020F0502020204030204" pitchFamily="34" charset="0"/>
                          <a:cs typeface="Calibri" panose="020F0502020204030204" pitchFamily="34" charset="0"/>
                        </a:rPr>
                        <a:t>Hb conc</a:t>
                      </a:r>
                      <a:r>
                        <a:rPr lang="cs-CZ" sz="2400" dirty="0">
                          <a:latin typeface="Calibri" panose="020F0502020204030204" pitchFamily="34" charset="0"/>
                          <a:cs typeface="Calibri" panose="020F0502020204030204" pitchFamily="34" charset="0"/>
                        </a:rPr>
                        <a:t>. </a:t>
                      </a:r>
                    </a:p>
                  </a:txBody>
                  <a:tcPr marL="91437" marR="91437" marT="45729" marB="45729"/>
                </a:tc>
                <a:tc>
                  <a:txBody>
                    <a:bodyPr/>
                    <a:lstStyle/>
                    <a:p>
                      <a:pPr algn="ctr"/>
                      <a:r>
                        <a:rPr lang="cs-CZ" sz="2400" dirty="0">
                          <a:latin typeface="Calibri" panose="020F0502020204030204" pitchFamily="34" charset="0"/>
                          <a:cs typeface="Calibri" panose="020F0502020204030204" pitchFamily="34" charset="0"/>
                        </a:rPr>
                        <a:t>323</a:t>
                      </a:r>
                    </a:p>
                  </a:txBody>
                  <a:tcPr marL="91437" marR="91437" marT="45729" marB="45729">
                    <a:solidFill>
                      <a:srgbClr val="E9EDF4"/>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29" marB="45729"/>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3824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bodyPr>
          <a:lstStyle/>
          <a:p>
            <a:r>
              <a:rPr lang="en-GB" altLang="cs-CZ" sz="4000" b="1" cap="none" dirty="0">
                <a:solidFill>
                  <a:schemeClr val="tx1"/>
                </a:solidFill>
              </a:rPr>
              <a:t>What type of anaemia is it?</a:t>
            </a:r>
          </a:p>
        </p:txBody>
      </p:sp>
      <p:sp>
        <p:nvSpPr>
          <p:cNvPr id="4" name="Rectangle 3"/>
          <p:cNvSpPr txBox="1">
            <a:spLocks noChangeArrowheads="1"/>
          </p:cNvSpPr>
          <p:nvPr/>
        </p:nvSpPr>
        <p:spPr bwMode="auto">
          <a:xfrm>
            <a:off x="468313" y="1722438"/>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628650" indent="-514350">
              <a:spcBef>
                <a:spcPts val="1500"/>
              </a:spcBef>
              <a:buFont typeface="+mj-lt"/>
              <a:buAutoNum type="arabicPeriod"/>
              <a:defRPr/>
            </a:pPr>
            <a:r>
              <a:rPr lang="en-GB" altLang="cs-CZ" sz="2800" b="0" dirty="0" err="1">
                <a:solidFill>
                  <a:schemeClr val="tx1"/>
                </a:solidFill>
                <a:latin typeface="Calibri" panose="020F0502020204030204" pitchFamily="34" charset="0"/>
                <a:cs typeface="Calibri" panose="020F0502020204030204" pitchFamily="34" charset="0"/>
              </a:rPr>
              <a:t>Sideropenic</a:t>
            </a:r>
            <a:endParaRPr lang="en-GB" altLang="cs-CZ" sz="2800" b="0" dirty="0">
              <a:solidFill>
                <a:schemeClr val="tx1"/>
              </a:solidFill>
              <a:latin typeface="Calibri" panose="020F0502020204030204" pitchFamily="34" charset="0"/>
              <a:cs typeface="Calibri" panose="020F0502020204030204" pitchFamily="34" charset="0"/>
            </a:endParaRPr>
          </a:p>
          <a:p>
            <a:pPr marL="628650" indent="-514350">
              <a:spcBef>
                <a:spcPts val="1500"/>
              </a:spcBef>
              <a:buFont typeface="+mj-lt"/>
              <a:buAutoNum type="arabicPeriod"/>
              <a:defRPr/>
            </a:pPr>
            <a:r>
              <a:rPr lang="en-GB" altLang="cs-CZ" sz="2800" b="0" dirty="0">
                <a:solidFill>
                  <a:schemeClr val="tx1"/>
                </a:solidFill>
                <a:latin typeface="Calibri" panose="020F0502020204030204" pitchFamily="34" charset="0"/>
                <a:cs typeface="Calibri" panose="020F0502020204030204" pitchFamily="34" charset="0"/>
              </a:rPr>
              <a:t>Anaemia of chronic diseases</a:t>
            </a:r>
          </a:p>
          <a:p>
            <a:pPr marL="628650" indent="-514350">
              <a:spcBef>
                <a:spcPts val="1500"/>
              </a:spcBef>
              <a:buFont typeface="+mj-lt"/>
              <a:buAutoNum type="arabicPeriod"/>
              <a:defRPr/>
            </a:pPr>
            <a:r>
              <a:rPr lang="en-GB" altLang="cs-CZ" sz="2800" b="0" dirty="0">
                <a:solidFill>
                  <a:schemeClr val="tx1"/>
                </a:solidFill>
                <a:latin typeface="Calibri" panose="020F0502020204030204" pitchFamily="34" charset="0"/>
                <a:cs typeface="Calibri" panose="020F0502020204030204" pitchFamily="34" charset="0"/>
              </a:rPr>
              <a:t>From vitamin B12 deficiency</a:t>
            </a:r>
          </a:p>
          <a:p>
            <a:pPr>
              <a:spcBef>
                <a:spcPts val="1800"/>
              </a:spcBef>
              <a:defRPr/>
            </a:pPr>
            <a:r>
              <a:rPr lang="en-GB" altLang="cs-CZ" sz="2600" b="0" dirty="0">
                <a:solidFill>
                  <a:schemeClr val="tx1"/>
                </a:solidFill>
                <a:latin typeface="Calibri" panose="020F0502020204030204" pitchFamily="34" charset="0"/>
                <a:cs typeface="Calibri" panose="020F0502020204030204" pitchFamily="34" charset="0"/>
              </a:rPr>
              <a:t>Iron deficiency is characterized by a small erythrocyte volume with only a slightly reduced erythrocyte count; </a:t>
            </a:r>
          </a:p>
          <a:p>
            <a:pPr>
              <a:spcBef>
                <a:spcPts val="600"/>
              </a:spcBef>
              <a:defRPr/>
            </a:pPr>
            <a:r>
              <a:rPr lang="en-GB" altLang="cs-CZ" sz="2600" b="0" dirty="0">
                <a:solidFill>
                  <a:schemeClr val="tx1"/>
                </a:solidFill>
                <a:latin typeface="Calibri" panose="020F0502020204030204" pitchFamily="34" charset="0"/>
                <a:cs typeface="Calibri" panose="020F0502020204030204" pitchFamily="34" charset="0"/>
              </a:rPr>
              <a:t>In vitamin B12 deficiency there is a large mean erythrocyte volume</a:t>
            </a:r>
          </a:p>
          <a:p>
            <a:pPr>
              <a:spcBef>
                <a:spcPts val="600"/>
              </a:spcBef>
              <a:defRPr/>
            </a:pPr>
            <a:r>
              <a:rPr lang="en-GB" altLang="cs-CZ" sz="2600" b="0" dirty="0">
                <a:solidFill>
                  <a:schemeClr val="tx1"/>
                </a:solidFill>
                <a:latin typeface="Calibri" panose="020F0502020204030204" pitchFamily="34" charset="0"/>
                <a:cs typeface="Calibri" panose="020F0502020204030204" pitchFamily="34" charset="0"/>
              </a:rPr>
              <a:t>The finding is consistent with anaemia of chronic diseases – the main cause is a chronic inflammatory condition with overproduction of </a:t>
            </a:r>
            <a:r>
              <a:rPr lang="en-GB" altLang="cs-CZ" sz="2600" b="0" dirty="0" err="1">
                <a:solidFill>
                  <a:schemeClr val="tx1"/>
                </a:solidFill>
                <a:latin typeface="Calibri" panose="020F0502020204030204" pitchFamily="34" charset="0"/>
                <a:cs typeface="Calibri" panose="020F0502020204030204" pitchFamily="34" charset="0"/>
              </a:rPr>
              <a:t>hepcidin</a:t>
            </a:r>
            <a:r>
              <a:rPr lang="en-GB" altLang="cs-CZ" sz="2600" b="0" dirty="0">
                <a:solidFill>
                  <a:schemeClr val="tx1"/>
                </a:solidFill>
                <a:latin typeface="Calibri" panose="020F0502020204030204" pitchFamily="34" charset="0"/>
                <a:cs typeface="Calibri" panose="020F0502020204030204" pitchFamily="34" charset="0"/>
              </a:rPr>
              <a:t>  </a:t>
            </a:r>
            <a:r>
              <a:rPr lang="en-GB" altLang="cs-CZ" sz="2600" b="0" baseline="-25000" dirty="0">
                <a:solidFill>
                  <a:schemeClr val="tx1"/>
                </a:solidFill>
                <a:latin typeface="Calibri" panose="020F0502020204030204" pitchFamily="34" charset="0"/>
                <a:cs typeface="Calibri" panose="020F0502020204030204" pitchFamily="34" charset="0"/>
              </a:rPr>
              <a:t> </a:t>
            </a:r>
            <a:endParaRPr lang="en-GB" altLang="cs-CZ" sz="2600" b="0" dirty="0">
              <a:solidFill>
                <a:schemeClr val="tx1"/>
              </a:solidFill>
              <a:latin typeface="Calibri" panose="020F0502020204030204" pitchFamily="34" charset="0"/>
              <a:cs typeface="Calibri" panose="020F0502020204030204" pitchFamily="34" charset="0"/>
            </a:endParaRPr>
          </a:p>
          <a:p>
            <a:pPr marL="114300" indent="0">
              <a:spcBef>
                <a:spcPts val="600"/>
              </a:spcBef>
              <a:buFont typeface="Arial" charset="0"/>
              <a:buNone/>
              <a:defRPr/>
            </a:pPr>
            <a:endParaRPr lang="en-GB" altLang="cs-CZ"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1" nodeType="clickEffect">
                                  <p:stCondLst>
                                    <p:cond delay="0"/>
                                  </p:stCondLst>
                                  <p:childTnLst>
                                    <p:set>
                                      <p:cBhvr override="childStyle">
                                        <p:cTn id="18" dur="indefinite"/>
                                        <p:tgtEl>
                                          <p:spTgt spid="4">
                                            <p:txEl>
                                              <p:pRg st="1" end="1"/>
                                            </p:txEl>
                                          </p:spTgt>
                                        </p:tgtEl>
                                        <p:attrNameLst>
                                          <p:attrName>style.color</p:attrName>
                                        </p:attrNameLst>
                                      </p:cBhvr>
                                      <p:to>
                                        <p:clrVal>
                                          <a:srgbClr val="009900"/>
                                        </p:clrVal>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395287" y="404812"/>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Further fate of the infant</a:t>
            </a:r>
          </a:p>
        </p:txBody>
      </p:sp>
      <p:sp>
        <p:nvSpPr>
          <p:cNvPr id="45059" name="Rectangle 3"/>
          <p:cNvSpPr>
            <a:spLocks noGrp="1" noChangeArrowheads="1"/>
          </p:cNvSpPr>
          <p:nvPr>
            <p:ph type="body" idx="1"/>
          </p:nvPr>
        </p:nvSpPr>
        <p:spPr>
          <a:xfrm>
            <a:off x="468313" y="1916113"/>
            <a:ext cx="8496300" cy="4537075"/>
          </a:xfrm>
        </p:spPr>
        <p:txBody>
          <a:bodyPr/>
          <a:lstStyle/>
          <a:p>
            <a:pPr marL="449263" indent="-449263">
              <a:spcBef>
                <a:spcPts val="1200"/>
              </a:spcBef>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Further laboratory tests:</a:t>
            </a:r>
          </a:p>
          <a:p>
            <a:pPr marL="0" indent="0">
              <a:spcBef>
                <a:spcPts val="1200"/>
              </a:spcBef>
              <a:buFont typeface="Arial" charset="0"/>
              <a:buNone/>
              <a:defRPr/>
            </a:pPr>
            <a:r>
              <a:rPr lang="en-GB" sz="2800" noProof="0" dirty="0">
                <a:solidFill>
                  <a:srgbClr val="0070C0"/>
                </a:solidFill>
                <a:latin typeface="Calibri" panose="020F0502020204030204" pitchFamily="34" charset="0"/>
                <a:cs typeface="Calibri" panose="020F0502020204030204" pitchFamily="34" charset="0"/>
              </a:rPr>
              <a:t>     </a:t>
            </a:r>
            <a:r>
              <a:rPr lang="en-GB" sz="2800" noProof="0" dirty="0">
                <a:solidFill>
                  <a:schemeClr val="accent1"/>
                </a:solidFill>
                <a:latin typeface="Calibri" panose="020F0502020204030204" pitchFamily="34" charset="0"/>
                <a:cs typeface="Calibri" panose="020F0502020204030204" pitchFamily="34" charset="0"/>
              </a:rPr>
              <a:t>-</a:t>
            </a:r>
            <a:r>
              <a:rPr lang="en-GB" sz="2800" noProof="0" dirty="0">
                <a:solidFill>
                  <a:srgbClr val="0070C0"/>
                </a:solidFill>
                <a:latin typeface="Calibri" panose="020F0502020204030204" pitchFamily="34" charset="0"/>
                <a:cs typeface="Calibri" panose="020F0502020204030204" pitchFamily="34" charset="0"/>
              </a:rPr>
              <a:t> positive direct Coombs test</a:t>
            </a:r>
          </a:p>
          <a:p>
            <a:pPr marL="0" indent="0">
              <a:spcBef>
                <a:spcPts val="1200"/>
              </a:spcBef>
              <a:buFont typeface="Arial" charset="0"/>
              <a:buNone/>
              <a:defRPr/>
            </a:pPr>
            <a:r>
              <a:rPr lang="en-GB" sz="2800" noProof="0" dirty="0">
                <a:solidFill>
                  <a:srgbClr val="0070C0"/>
                </a:solidFill>
                <a:latin typeface="Calibri" panose="020F0502020204030204" pitchFamily="34" charset="0"/>
                <a:cs typeface="Calibri" panose="020F0502020204030204" pitchFamily="34" charset="0"/>
              </a:rPr>
              <a:t>     </a:t>
            </a:r>
            <a:r>
              <a:rPr lang="en-GB" sz="2800" noProof="0" dirty="0">
                <a:solidFill>
                  <a:schemeClr val="accent1"/>
                </a:solidFill>
                <a:latin typeface="Calibri" panose="020F0502020204030204" pitchFamily="34" charset="0"/>
                <a:cs typeface="Calibri" panose="020F0502020204030204" pitchFamily="34" charset="0"/>
              </a:rPr>
              <a:t>-</a:t>
            </a:r>
            <a:r>
              <a:rPr lang="en-GB" sz="2800" noProof="0" dirty="0">
                <a:solidFill>
                  <a:srgbClr val="0070C0"/>
                </a:solidFill>
                <a:latin typeface="Calibri" panose="020F0502020204030204" pitchFamily="34" charset="0"/>
                <a:cs typeface="Calibri" panose="020F0502020204030204" pitchFamily="34" charset="0"/>
              </a:rPr>
              <a:t> cold antibodies</a:t>
            </a:r>
          </a:p>
          <a:p>
            <a:pPr marL="449263" indent="-449263">
              <a:spcBef>
                <a:spcPts val="1200"/>
              </a:spcBef>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Autoimmune nature of haemolytic anaemia treated with steroids </a:t>
            </a:r>
            <a:r>
              <a:rPr lang="en-GB" sz="2800" i="1" noProof="0" dirty="0" err="1">
                <a:solidFill>
                  <a:schemeClr val="tx1"/>
                </a:solidFill>
                <a:latin typeface="Calibri" panose="020F0502020204030204" pitchFamily="34" charset="0"/>
                <a:cs typeface="Calibri" panose="020F0502020204030204" pitchFamily="34" charset="0"/>
              </a:rPr>
              <a:t>i.v.</a:t>
            </a:r>
            <a:endParaRPr lang="en-GB" sz="2800" i="1" noProof="0" dirty="0">
              <a:solidFill>
                <a:schemeClr val="tx1"/>
              </a:solidFill>
              <a:latin typeface="Calibri" panose="020F0502020204030204" pitchFamily="34" charset="0"/>
              <a:cs typeface="Calibri" panose="020F0502020204030204" pitchFamily="34" charset="0"/>
            </a:endParaRPr>
          </a:p>
          <a:p>
            <a:pPr marL="449263" indent="-449263">
              <a:spcBef>
                <a:spcPts val="1200"/>
              </a:spcBef>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Antibiotics (cephalosporin 3rd generation) were administered for the finding of inflammatory markers.</a:t>
            </a:r>
          </a:p>
          <a:p>
            <a:pPr marL="449263" indent="-449263">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A critical drop in haemoglobin led to the need for blood transfusion.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68313" y="1916113"/>
            <a:ext cx="8496300" cy="4392612"/>
          </a:xfrm>
        </p:spPr>
        <p:txBody>
          <a:bodyPr/>
          <a:lstStyle/>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Changes in laboratory parameters are shown in the following graphs.</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Signs of haemolysis quickly disappeared (normalization of bilirubin level, smaller drop of LD activity).</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The red blood count has stabilized.</a:t>
            </a:r>
          </a:p>
          <a:p>
            <a:pPr marL="449263" indent="-449263">
              <a:spcBef>
                <a:spcPts val="1200"/>
              </a:spcBef>
            </a:pPr>
            <a:r>
              <a:rPr lang="en-GB" sz="2800" noProof="0" dirty="0">
                <a:solidFill>
                  <a:schemeClr val="tx1"/>
                </a:solidFill>
                <a:latin typeface="Calibri" panose="020F0502020204030204" pitchFamily="34" charset="0"/>
                <a:cs typeface="Calibri" panose="020F0502020204030204" pitchFamily="34" charset="0"/>
              </a:rPr>
              <a:t>There was a steady increase in the concentration of reticulocytes, platelets and leukocytes.</a:t>
            </a:r>
            <a:endParaRPr lang="en-GB" sz="3200" noProof="0" dirty="0">
              <a:solidFill>
                <a:schemeClr val="tx1"/>
              </a:solidFill>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Further fate of the infant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p:cNvGraphicFramePr>
            <a:graphicFrameLocks/>
          </p:cNvGraphicFramePr>
          <p:nvPr/>
        </p:nvGraphicFramePr>
        <p:xfrm>
          <a:off x="1444300" y="1827752"/>
          <a:ext cx="6512076" cy="43780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Changes during hospitalization – bilirubin </a:t>
            </a:r>
          </a:p>
        </p:txBody>
      </p:sp>
      <p:sp>
        <p:nvSpPr>
          <p:cNvPr id="47109" name="TextovéPole 6"/>
          <p:cNvSpPr txBox="1">
            <a:spLocks noChangeArrowheads="1"/>
          </p:cNvSpPr>
          <p:nvPr/>
        </p:nvSpPr>
        <p:spPr bwMode="auto">
          <a:xfrm rot="-5400000">
            <a:off x="3969" y="3660745"/>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b="0" dirty="0">
                <a:latin typeface="Calibri" panose="020F0502020204030204" pitchFamily="34" charset="0"/>
                <a:cs typeface="Calibri" panose="020F0502020204030204" pitchFamily="34" charset="0"/>
              </a:rPr>
              <a:t>Bilirubin (µmol/l)</a:t>
            </a:r>
          </a:p>
        </p:txBody>
      </p:sp>
      <p:sp>
        <p:nvSpPr>
          <p:cNvPr id="6"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p:cNvGraphicFramePr>
            <a:graphicFrameLocks/>
          </p:cNvGraphicFramePr>
          <p:nvPr/>
        </p:nvGraphicFramePr>
        <p:xfrm>
          <a:off x="1403648" y="1980714"/>
          <a:ext cx="6264696" cy="4216942"/>
        </p:xfrm>
        <a:graphic>
          <a:graphicData uri="http://schemas.openxmlformats.org/drawingml/2006/chart">
            <c:chart xmlns:c="http://schemas.openxmlformats.org/drawingml/2006/chart" xmlns:r="http://schemas.openxmlformats.org/officeDocument/2006/relationships" r:id="rId3"/>
          </a:graphicData>
        </a:graphic>
      </p:graphicFrame>
      <p:sp>
        <p:nvSpPr>
          <p:cNvPr id="48131"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000" b="1" cap="none" noProof="0" dirty="0">
                <a:solidFill>
                  <a:schemeClr val="tx1"/>
                </a:solidFill>
                <a:latin typeface="Calibri Light" panose="020F0302020204030204" pitchFamily="34" charset="0"/>
                <a:cs typeface="Calibri Light" panose="020F0302020204030204" pitchFamily="34" charset="0"/>
              </a:rPr>
              <a:t>Changes during hospitalisation – LD </a:t>
            </a:r>
          </a:p>
        </p:txBody>
      </p:sp>
      <p:sp>
        <p:nvSpPr>
          <p:cNvPr id="48133" name="TextovéPole 6"/>
          <p:cNvSpPr txBox="1">
            <a:spLocks noChangeArrowheads="1"/>
          </p:cNvSpPr>
          <p:nvPr/>
        </p:nvSpPr>
        <p:spPr bwMode="auto">
          <a:xfrm rot="-5400000">
            <a:off x="3969" y="3675856"/>
            <a:ext cx="230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b="0" dirty="0"/>
              <a:t>LD (µkat/l)</a:t>
            </a:r>
          </a:p>
        </p:txBody>
      </p:sp>
      <p:sp>
        <p:nvSpPr>
          <p:cNvPr id="6"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425450" y="332656"/>
            <a:ext cx="8261350" cy="10398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Results of the chylosal serum test</a:t>
            </a:r>
          </a:p>
        </p:txBody>
      </p:sp>
      <p:graphicFrame>
        <p:nvGraphicFramePr>
          <p:cNvPr id="7" name="Tabulka 6"/>
          <p:cNvGraphicFramePr>
            <a:graphicFrameLocks noGrp="1"/>
          </p:cNvGraphicFramePr>
          <p:nvPr>
            <p:extLst>
              <p:ext uri="{D42A27DB-BD31-4B8C-83A1-F6EECF244321}">
                <p14:modId xmlns:p14="http://schemas.microsoft.com/office/powerpoint/2010/main" val="3348457388"/>
              </p:ext>
            </p:extLst>
          </p:nvPr>
        </p:nvGraphicFramePr>
        <p:xfrm>
          <a:off x="611560" y="1340770"/>
          <a:ext cx="7903592" cy="5403129"/>
        </p:xfrm>
        <a:graphic>
          <a:graphicData uri="http://schemas.openxmlformats.org/drawingml/2006/table">
            <a:tbl>
              <a:tblPr firstRow="1" bandRow="1">
                <a:tableStyleId>{5C22544A-7EE6-4342-B048-85BDC9FD1C3A}</a:tableStyleId>
              </a:tblPr>
              <a:tblGrid>
                <a:gridCol w="1191567">
                  <a:extLst>
                    <a:ext uri="{9D8B030D-6E8A-4147-A177-3AD203B41FA5}">
                      <a16:colId xmlns:a16="http://schemas.microsoft.com/office/drawing/2014/main" val="20000"/>
                    </a:ext>
                  </a:extLst>
                </a:gridCol>
                <a:gridCol w="1849787">
                  <a:extLst>
                    <a:ext uri="{9D8B030D-6E8A-4147-A177-3AD203B41FA5}">
                      <a16:colId xmlns:a16="http://schemas.microsoft.com/office/drawing/2014/main" val="20001"/>
                    </a:ext>
                  </a:extLst>
                </a:gridCol>
                <a:gridCol w="774609">
                  <a:extLst>
                    <a:ext uri="{9D8B030D-6E8A-4147-A177-3AD203B41FA5}">
                      <a16:colId xmlns:a16="http://schemas.microsoft.com/office/drawing/2014/main" val="20002"/>
                    </a:ext>
                  </a:extLst>
                </a:gridCol>
                <a:gridCol w="1414948">
                  <a:extLst>
                    <a:ext uri="{9D8B030D-6E8A-4147-A177-3AD203B41FA5}">
                      <a16:colId xmlns:a16="http://schemas.microsoft.com/office/drawing/2014/main" val="20003"/>
                    </a:ext>
                  </a:extLst>
                </a:gridCol>
                <a:gridCol w="2672681">
                  <a:extLst>
                    <a:ext uri="{9D8B030D-6E8A-4147-A177-3AD203B41FA5}">
                      <a16:colId xmlns:a16="http://schemas.microsoft.com/office/drawing/2014/main" val="20004"/>
                    </a:ext>
                  </a:extLst>
                </a:gridCol>
              </a:tblGrid>
              <a:tr h="635973">
                <a:tc>
                  <a:txBody>
                    <a:bodyPr/>
                    <a:lstStyle/>
                    <a:p>
                      <a:pPr algn="ctr"/>
                      <a:r>
                        <a:rPr lang="cs-CZ" sz="1800" dirty="0">
                          <a:solidFill>
                            <a:schemeClr val="bg1"/>
                          </a:solidFill>
                        </a:rPr>
                        <a:t>Number</a:t>
                      </a:r>
                    </a:p>
                  </a:txBody>
                  <a:tcPr marL="91452" marR="91452" marT="45730" marB="4573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solidFill>
                            <a:schemeClr val="bg1"/>
                          </a:solidFill>
                        </a:rPr>
                        <a:t>Method and result</a:t>
                      </a:r>
                    </a:p>
                  </a:txBody>
                  <a:tcPr marL="91452" marR="91452" marT="45730" marB="45730"/>
                </a:tc>
                <a:tc hMerge="1">
                  <a:txBody>
                    <a:bodyPr/>
                    <a:lstStyle/>
                    <a:p>
                      <a:pPr algn="ctr"/>
                      <a:endParaRPr lang="cs-CZ" dirty="0"/>
                    </a:p>
                  </a:txBody>
                  <a:tcPr/>
                </a:tc>
                <a:tc>
                  <a:txBody>
                    <a:bodyPr/>
                    <a:lstStyle/>
                    <a:p>
                      <a:pPr algn="ctr"/>
                      <a:r>
                        <a:rPr lang="cs-CZ" sz="1800" dirty="0"/>
                        <a:t>Unit</a:t>
                      </a:r>
                    </a:p>
                  </a:txBody>
                  <a:tcPr marL="91452" marR="91452" marT="45730" marB="45730"/>
                </a:tc>
                <a:tc>
                  <a:txBody>
                    <a:bodyPr/>
                    <a:lstStyle/>
                    <a:p>
                      <a:pPr algn="ctr"/>
                      <a:r>
                        <a:rPr lang="cs-CZ" sz="1800" dirty="0"/>
                        <a:t>Note</a:t>
                      </a:r>
                    </a:p>
                  </a:txBody>
                  <a:tcPr marL="91452" marR="91452" marT="45730" marB="45730"/>
                </a:tc>
                <a:extLst>
                  <a:ext uri="{0D108BD9-81ED-4DB2-BD59-A6C34878D82A}">
                    <a16:rowId xmlns:a16="http://schemas.microsoft.com/office/drawing/2014/main" val="10000"/>
                  </a:ext>
                </a:extLst>
              </a:tr>
              <a:tr h="372926">
                <a:tc rowSpan="4">
                  <a:txBody>
                    <a:bodyPr/>
                    <a:lstStyle/>
                    <a:p>
                      <a:pPr algn="ctr"/>
                      <a:r>
                        <a:rPr lang="cs-CZ" sz="1800" dirty="0"/>
                        <a:t>1.</a:t>
                      </a:r>
                    </a:p>
                  </a:txBody>
                  <a:tcPr marL="91452" marR="91452" marT="45730" marB="45730" anchor="ctr"/>
                </a:tc>
                <a:tc>
                  <a:txBody>
                    <a:bodyPr/>
                    <a:lstStyle/>
                    <a:p>
                      <a:r>
                        <a:rPr lang="cs-CZ" sz="1800" dirty="0"/>
                        <a:t>AST</a:t>
                      </a:r>
                      <a:endParaRPr lang="cs-CZ" sz="1800" baseline="-25000" dirty="0"/>
                    </a:p>
                  </a:txBody>
                  <a:tcPr marL="91452" marR="91452" marT="45730" marB="45730"/>
                </a:tc>
                <a:tc>
                  <a:txBody>
                    <a:bodyPr/>
                    <a:lstStyle/>
                    <a:p>
                      <a:pPr algn="ctr"/>
                      <a:r>
                        <a:rPr lang="cs-CZ" sz="1800" dirty="0"/>
                        <a:t>0.77</a:t>
                      </a:r>
                    </a:p>
                  </a:txBody>
                  <a:tcPr marL="91452" marR="91452" marT="45730" marB="45730"/>
                </a:tc>
                <a:tc>
                  <a:txBody>
                    <a:bodyPr/>
                    <a:lstStyle/>
                    <a:p>
                      <a:pPr algn="ctr"/>
                      <a:r>
                        <a:rPr lang="cs-CZ" sz="1800" dirty="0"/>
                        <a:t>µkat/l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1"/>
                  </a:ext>
                </a:extLst>
              </a:tr>
              <a:tr h="372926">
                <a:tc vMerge="1">
                  <a:txBody>
                    <a:bodyPr/>
                    <a:lstStyle/>
                    <a:p>
                      <a:endParaRPr lang="cs-CZ" dirty="0"/>
                    </a:p>
                  </a:txBody>
                  <a:tcPr marL="91437" marR="91437" marT="45721" marB="45721"/>
                </a:tc>
                <a:tc>
                  <a:txBody>
                    <a:bodyPr/>
                    <a:lstStyle/>
                    <a:p>
                      <a:r>
                        <a:rPr lang="cs-CZ" sz="1800" dirty="0"/>
                        <a:t>ALT</a:t>
                      </a:r>
                    </a:p>
                  </a:txBody>
                  <a:tcPr marL="91452" marR="91452" marT="45730" marB="45730"/>
                </a:tc>
                <a:tc>
                  <a:txBody>
                    <a:bodyPr/>
                    <a:lstStyle/>
                    <a:p>
                      <a:pPr algn="ctr"/>
                      <a:r>
                        <a:rPr lang="cs-CZ" sz="1800" dirty="0"/>
                        <a:t>0.20</a:t>
                      </a:r>
                    </a:p>
                  </a:txBody>
                  <a:tcPr marL="91452" marR="91452" marT="45730" marB="45730"/>
                </a:tc>
                <a:tc>
                  <a:txBody>
                    <a:bodyPr/>
                    <a:lstStyle/>
                    <a:p>
                      <a:pPr algn="ctr"/>
                      <a:r>
                        <a:rPr lang="cs-CZ" sz="1800" dirty="0"/>
                        <a:t>µkat/l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2"/>
                  </a:ext>
                </a:extLst>
              </a:tr>
              <a:tr h="372926">
                <a:tc vMerge="1">
                  <a:txBody>
                    <a:bodyPr/>
                    <a:lstStyle/>
                    <a:p>
                      <a:endParaRPr lang="cs-CZ" dirty="0"/>
                    </a:p>
                  </a:txBody>
                  <a:tcPr marL="91437" marR="91437" marT="45721" marB="45721"/>
                </a:tc>
                <a:tc>
                  <a:txBody>
                    <a:bodyPr/>
                    <a:lstStyle/>
                    <a:p>
                      <a:r>
                        <a:rPr lang="cs-CZ" sz="1800" dirty="0"/>
                        <a:t>ALP</a:t>
                      </a:r>
                    </a:p>
                  </a:txBody>
                  <a:tcPr marL="91452" marR="91452" marT="45730" marB="45730"/>
                </a:tc>
                <a:tc>
                  <a:txBody>
                    <a:bodyPr/>
                    <a:lstStyle/>
                    <a:p>
                      <a:pPr algn="ctr"/>
                      <a:r>
                        <a:rPr lang="cs-CZ" sz="1800" dirty="0"/>
                        <a:t>2.7</a:t>
                      </a:r>
                    </a:p>
                  </a:txBody>
                  <a:tcPr marL="91452" marR="91452" marT="45730" marB="45730"/>
                </a:tc>
                <a:tc>
                  <a:txBody>
                    <a:bodyPr/>
                    <a:lstStyle/>
                    <a:p>
                      <a:pPr algn="ctr"/>
                      <a:r>
                        <a:rPr lang="cs-CZ" sz="1800" dirty="0"/>
                        <a:t>µkat/l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3"/>
                  </a:ext>
                </a:extLst>
              </a:tr>
              <a:tr h="372926">
                <a:tc vMerge="1">
                  <a:txBody>
                    <a:bodyPr/>
                    <a:lstStyle/>
                    <a:p>
                      <a:endParaRPr lang="cs-CZ" dirty="0"/>
                    </a:p>
                  </a:txBody>
                  <a:tcPr marL="91437" marR="91437" marT="45721" marB="45721"/>
                </a:tc>
                <a:tc>
                  <a:txBody>
                    <a:bodyPr/>
                    <a:lstStyle/>
                    <a:p>
                      <a:r>
                        <a:rPr lang="cs-CZ" sz="1800" dirty="0"/>
                        <a:t>AMS</a:t>
                      </a:r>
                    </a:p>
                  </a:txBody>
                  <a:tcPr marL="91452" marR="91452" marT="45730" marB="45730"/>
                </a:tc>
                <a:tc>
                  <a:txBody>
                    <a:bodyPr/>
                    <a:lstStyle/>
                    <a:p>
                      <a:pPr algn="ctr"/>
                      <a:r>
                        <a:rPr lang="cs-CZ" sz="1800" dirty="0"/>
                        <a:t>7.85</a:t>
                      </a:r>
                    </a:p>
                  </a:txBody>
                  <a:tcPr marL="91452" marR="91452" marT="45730" marB="45730"/>
                </a:tc>
                <a:tc>
                  <a:txBody>
                    <a:bodyPr/>
                    <a:lstStyle/>
                    <a:p>
                      <a:pPr algn="ctr"/>
                      <a:r>
                        <a:rPr lang="cs-CZ" sz="1800" dirty="0"/>
                        <a:t>µkat/l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4"/>
                  </a:ext>
                </a:extLst>
              </a:tr>
              <a:tr h="649729">
                <a:tc>
                  <a:txBody>
                    <a:bodyPr/>
                    <a:lstStyle/>
                    <a:p>
                      <a:pPr algn="ctr"/>
                      <a:r>
                        <a:rPr lang="cs-CZ" sz="1800" dirty="0"/>
                        <a:t>2.</a:t>
                      </a:r>
                    </a:p>
                  </a:txBody>
                  <a:tcPr marL="91452" marR="91452" marT="45730" marB="45730" anchor="ctr"/>
                </a:tc>
                <a:tc>
                  <a:txBody>
                    <a:bodyPr/>
                    <a:lstStyle/>
                    <a:p>
                      <a:r>
                        <a:rPr lang="cs-CZ" sz="1800" dirty="0"/>
                        <a:t>Glucose</a:t>
                      </a:r>
                    </a:p>
                  </a:txBody>
                  <a:tcPr marL="91452" marR="91452" marT="45730" marB="45730" anchor="ctr"/>
                </a:tc>
                <a:tc>
                  <a:txBody>
                    <a:bodyPr/>
                    <a:lstStyle/>
                    <a:p>
                      <a:pPr algn="ctr"/>
                      <a:r>
                        <a:rPr lang="cs-CZ" sz="1800" dirty="0"/>
                        <a:t>41.0</a:t>
                      </a:r>
                    </a:p>
                  </a:txBody>
                  <a:tcPr marL="91452" marR="91452" marT="45730" marB="4573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52" marR="91452" marT="45730" marB="45730" anchor="ctr"/>
                </a:tc>
                <a:tc>
                  <a:txBody>
                    <a:bodyPr/>
                    <a:lstStyle/>
                    <a:p>
                      <a:r>
                        <a:rPr lang="cs-CZ" sz="1800" dirty="0"/>
                        <a:t>on glucometer (electro-chemical) 42.0 mmol/l</a:t>
                      </a:r>
                    </a:p>
                  </a:txBody>
                  <a:tcPr marL="91452" marR="91452" marT="45730" marB="45730"/>
                </a:tc>
                <a:extLst>
                  <a:ext uri="{0D108BD9-81ED-4DB2-BD59-A6C34878D82A}">
                    <a16:rowId xmlns:a16="http://schemas.microsoft.com/office/drawing/2014/main" val="10005"/>
                  </a:ext>
                </a:extLst>
              </a:tr>
              <a:tr h="372926">
                <a:tc>
                  <a:txBody>
                    <a:bodyPr/>
                    <a:lstStyle/>
                    <a:p>
                      <a:pPr algn="ctr"/>
                      <a:r>
                        <a:rPr lang="cs-CZ" sz="1800" dirty="0"/>
                        <a:t>3.</a:t>
                      </a:r>
                    </a:p>
                  </a:txBody>
                  <a:tcPr marL="91452" marR="91452" marT="45730" marB="45730" anchor="ctr"/>
                </a:tc>
                <a:tc>
                  <a:txBody>
                    <a:bodyPr/>
                    <a:lstStyle/>
                    <a:p>
                      <a:r>
                        <a:rPr lang="cs-CZ" sz="1800" dirty="0"/>
                        <a:t>Urea</a:t>
                      </a:r>
                    </a:p>
                  </a:txBody>
                  <a:tcPr marL="91452" marR="91452" marT="45730" marB="45730"/>
                </a:tc>
                <a:tc>
                  <a:txBody>
                    <a:bodyPr/>
                    <a:lstStyle/>
                    <a:p>
                      <a:pPr algn="ctr"/>
                      <a:r>
                        <a:rPr lang="cs-CZ" sz="1800" dirty="0"/>
                        <a:t>6.2</a:t>
                      </a:r>
                    </a:p>
                  </a:txBody>
                  <a:tcPr marL="91452" marR="91452"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6"/>
                  </a:ext>
                </a:extLst>
              </a:tr>
              <a:tr h="372926">
                <a:tc>
                  <a:txBody>
                    <a:bodyPr/>
                    <a:lstStyle/>
                    <a:p>
                      <a:pPr algn="ctr"/>
                      <a:r>
                        <a:rPr lang="cs-CZ" sz="1800" dirty="0"/>
                        <a:t>4.</a:t>
                      </a:r>
                    </a:p>
                  </a:txBody>
                  <a:tcPr marL="91452" marR="91452" marT="45730" marB="45730" anchor="ctr"/>
                </a:tc>
                <a:tc>
                  <a:txBody>
                    <a:bodyPr/>
                    <a:lstStyle/>
                    <a:p>
                      <a:r>
                        <a:rPr lang="cs-CZ" sz="1800" dirty="0"/>
                        <a:t>Creatinine </a:t>
                      </a:r>
                    </a:p>
                  </a:txBody>
                  <a:tcPr marL="91452" marR="91452" marT="45730" marB="45730"/>
                </a:tc>
                <a:tc>
                  <a:txBody>
                    <a:bodyPr/>
                    <a:lstStyle/>
                    <a:p>
                      <a:pPr algn="ctr"/>
                      <a:r>
                        <a:rPr lang="cs-CZ" sz="1800" dirty="0"/>
                        <a:t>118</a:t>
                      </a:r>
                    </a:p>
                  </a:txBody>
                  <a:tcPr marL="91452" marR="91452" marT="45730" marB="45730"/>
                </a:tc>
                <a:tc>
                  <a:txBody>
                    <a:bodyPr/>
                    <a:lstStyle/>
                    <a:p>
                      <a:pPr algn="ctr"/>
                      <a:r>
                        <a:rPr lang="cs-CZ" sz="1800" dirty="0"/>
                        <a:t>µmol/l</a:t>
                      </a:r>
                    </a:p>
                  </a:txBody>
                  <a:tcPr marL="91452" marR="91452" marT="45730" marB="45730"/>
                </a:tc>
                <a:tc>
                  <a:txBody>
                    <a:bodyPr/>
                    <a:lstStyle/>
                    <a:p>
                      <a:endParaRPr lang="cs-CZ" sz="1800" dirty="0"/>
                    </a:p>
                  </a:txBody>
                  <a:tcPr marL="91452" marR="91452" marT="45730" marB="45730"/>
                </a:tc>
                <a:extLst>
                  <a:ext uri="{0D108BD9-81ED-4DB2-BD59-A6C34878D82A}">
                    <a16:rowId xmlns:a16="http://schemas.microsoft.com/office/drawing/2014/main" val="10007"/>
                  </a:ext>
                </a:extLst>
              </a:tr>
              <a:tr h="388167">
                <a:tc rowSpan="3">
                  <a:txBody>
                    <a:bodyPr/>
                    <a:lstStyle/>
                    <a:p>
                      <a:pPr algn="ctr"/>
                      <a:r>
                        <a:rPr lang="cs-CZ" sz="1800" dirty="0"/>
                        <a:t>5.</a:t>
                      </a:r>
                    </a:p>
                  </a:txBody>
                  <a:tcPr marL="91452" marR="91452" marT="45730" marB="45730" anchor="ctr"/>
                </a:tc>
                <a:tc>
                  <a:txBody>
                    <a:bodyPr/>
                    <a:lstStyle/>
                    <a:p>
                      <a:r>
                        <a:rPr lang="cs-CZ" sz="1800" dirty="0"/>
                        <a:t>Na</a:t>
                      </a:r>
                      <a:r>
                        <a:rPr lang="cs-CZ" sz="1800" baseline="30000" dirty="0"/>
                        <a:t>+</a:t>
                      </a:r>
                      <a:endParaRPr lang="cs-CZ" sz="1800" dirty="0"/>
                    </a:p>
                  </a:txBody>
                  <a:tcPr marL="91452" marR="91452" marT="45730" marB="45730"/>
                </a:tc>
                <a:tc>
                  <a:txBody>
                    <a:bodyPr/>
                    <a:lstStyle/>
                    <a:p>
                      <a:pPr algn="ctr"/>
                      <a:r>
                        <a:rPr lang="cs-CZ" sz="1800" dirty="0"/>
                        <a:t>113</a:t>
                      </a:r>
                    </a:p>
                  </a:txBody>
                  <a:tcPr marL="91452" marR="91452" marT="45730" marB="45730"/>
                </a:tc>
                <a:tc>
                  <a:txBody>
                    <a:bodyPr/>
                    <a:lstStyle/>
                    <a:p>
                      <a:pPr algn="ctr"/>
                      <a:r>
                        <a:rPr lang="cs-CZ" sz="1800" dirty="0"/>
                        <a:t>mmol/l</a:t>
                      </a:r>
                    </a:p>
                  </a:txBody>
                  <a:tcPr marL="91452" marR="91452" marT="45730" marB="45730"/>
                </a:tc>
                <a:tc rowSpan="3">
                  <a:txBody>
                    <a:bodyPr/>
                    <a:lstStyle/>
                    <a:p>
                      <a:r>
                        <a:rPr lang="en-GB" sz="1800" noProof="0" dirty="0"/>
                        <a:t>indirect potentiometry </a:t>
                      </a:r>
                      <a:r>
                        <a:rPr lang="cs-CZ" sz="1800" dirty="0"/>
                        <a:t>(serum dilution)</a:t>
                      </a:r>
                    </a:p>
                  </a:txBody>
                  <a:tcPr marL="91452" marR="91452" marT="45730" marB="45730" anchor="ctr"/>
                </a:tc>
                <a:extLst>
                  <a:ext uri="{0D108BD9-81ED-4DB2-BD59-A6C34878D82A}">
                    <a16:rowId xmlns:a16="http://schemas.microsoft.com/office/drawing/2014/main" val="10008"/>
                  </a:ext>
                </a:extLst>
              </a:tr>
              <a:tr h="372926">
                <a:tc vMerge="1">
                  <a:txBody>
                    <a:bodyPr/>
                    <a:lstStyle/>
                    <a:p>
                      <a:endParaRPr lang="cs-CZ" dirty="0"/>
                    </a:p>
                  </a:txBody>
                  <a:tcPr marL="91437" marR="91437" marT="45721" marB="45721"/>
                </a:tc>
                <a:tc>
                  <a:txBody>
                    <a:bodyPr/>
                    <a:lstStyle/>
                    <a:p>
                      <a:r>
                        <a:rPr lang="cs-CZ" sz="1800" dirty="0"/>
                        <a:t>K</a:t>
                      </a:r>
                      <a:r>
                        <a:rPr lang="cs-CZ" sz="1800" baseline="30000" dirty="0"/>
                        <a:t>+</a:t>
                      </a:r>
                      <a:endParaRPr lang="cs-CZ" sz="1800" dirty="0"/>
                    </a:p>
                  </a:txBody>
                  <a:tcPr marL="91452" marR="91452" marT="45730" marB="45730"/>
                </a:tc>
                <a:tc>
                  <a:txBody>
                    <a:bodyPr/>
                    <a:lstStyle/>
                    <a:p>
                      <a:pPr algn="ctr"/>
                      <a:r>
                        <a:rPr lang="cs-CZ" sz="1800" dirty="0"/>
                        <a:t>4.2</a:t>
                      </a:r>
                    </a:p>
                  </a:txBody>
                  <a:tcPr marL="91452" marR="91452" marT="45730" marB="45730"/>
                </a:tc>
                <a:tc>
                  <a:txBody>
                    <a:bodyPr/>
                    <a:lstStyle/>
                    <a:p>
                      <a:pPr algn="ctr"/>
                      <a:r>
                        <a:rPr lang="cs-CZ" sz="1800" dirty="0"/>
                        <a:t>mmol/l</a:t>
                      </a:r>
                    </a:p>
                  </a:txBody>
                  <a:tcPr marL="91452" marR="91452" marT="45730" marB="45730"/>
                </a:tc>
                <a:tc vMerge="1">
                  <a:txBody>
                    <a:bodyPr/>
                    <a:lstStyle/>
                    <a:p>
                      <a:endParaRPr lang="cs-CZ" dirty="0"/>
                    </a:p>
                  </a:txBody>
                  <a:tcPr marL="91437" marR="91437" marT="45721" marB="45721"/>
                </a:tc>
                <a:extLst>
                  <a:ext uri="{0D108BD9-81ED-4DB2-BD59-A6C34878D82A}">
                    <a16:rowId xmlns:a16="http://schemas.microsoft.com/office/drawing/2014/main" val="10009"/>
                  </a:ext>
                </a:extLst>
              </a:tr>
              <a:tr h="372926">
                <a:tc vMerge="1">
                  <a:txBody>
                    <a:bodyPr/>
                    <a:lstStyle/>
                    <a:p>
                      <a:endParaRPr lang="cs-CZ" dirty="0"/>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Cl</a:t>
                      </a:r>
                      <a:r>
                        <a:rPr lang="cs-CZ" sz="1800" baseline="30000" dirty="0"/>
                        <a:t>-</a:t>
                      </a:r>
                      <a:endParaRPr lang="cs-CZ" sz="1800" dirty="0"/>
                    </a:p>
                  </a:txBody>
                  <a:tcPr marL="91452" marR="91452" marT="45730" marB="45730"/>
                </a:tc>
                <a:tc>
                  <a:txBody>
                    <a:bodyPr/>
                    <a:lstStyle/>
                    <a:p>
                      <a:pPr algn="ctr"/>
                      <a:r>
                        <a:rPr lang="cs-CZ" sz="1800" dirty="0"/>
                        <a:t>80</a:t>
                      </a:r>
                    </a:p>
                  </a:txBody>
                  <a:tcPr marL="91452" marR="91452" marT="45730" marB="45730"/>
                </a:tc>
                <a:tc>
                  <a:txBody>
                    <a:bodyPr/>
                    <a:lstStyle/>
                    <a:p>
                      <a:pPr algn="ctr"/>
                      <a:r>
                        <a:rPr lang="cs-CZ" sz="1800" dirty="0"/>
                        <a:t>mmol/l</a:t>
                      </a:r>
                    </a:p>
                  </a:txBody>
                  <a:tcPr marL="91452" marR="91452" marT="45730" marB="45730"/>
                </a:tc>
                <a:tc vMerge="1">
                  <a:txBody>
                    <a:bodyPr/>
                    <a:lstStyle/>
                    <a:p>
                      <a:endParaRPr lang="cs-CZ" sz="1800" dirty="0"/>
                    </a:p>
                  </a:txBody>
                  <a:tcPr marL="91437" marR="91437" marT="45721" marB="45721"/>
                </a:tc>
                <a:extLst>
                  <a:ext uri="{0D108BD9-81ED-4DB2-BD59-A6C34878D82A}">
                    <a16:rowId xmlns:a16="http://schemas.microsoft.com/office/drawing/2014/main" val="10010"/>
                  </a:ext>
                </a:extLst>
              </a:tr>
              <a:tr h="372926">
                <a:tc>
                  <a:txBody>
                    <a:bodyPr/>
                    <a:lstStyle/>
                    <a:p>
                      <a:pPr algn="ctr"/>
                      <a:r>
                        <a:rPr lang="cs-CZ" sz="1800" dirty="0"/>
                        <a:t>6.</a:t>
                      </a:r>
                    </a:p>
                  </a:txBody>
                  <a:tcPr marL="91452" marR="91452" marT="45730" marB="45730" anchor="ctr"/>
                </a:tc>
                <a:tc>
                  <a:txBody>
                    <a:bodyPr/>
                    <a:lstStyle/>
                    <a:p>
                      <a:r>
                        <a:rPr lang="cs-CZ" sz="1800" dirty="0"/>
                        <a:t>Cholesterol </a:t>
                      </a:r>
                    </a:p>
                  </a:txBody>
                  <a:tcPr marL="91452" marR="91452" marT="45730" marB="45730"/>
                </a:tc>
                <a:tc>
                  <a:txBody>
                    <a:bodyPr/>
                    <a:lstStyle/>
                    <a:p>
                      <a:pPr algn="ctr"/>
                      <a:r>
                        <a:rPr lang="cs-CZ" sz="1800" dirty="0"/>
                        <a:t>31.0</a:t>
                      </a:r>
                    </a:p>
                  </a:txBody>
                  <a:tcPr marL="91452" marR="91452" marT="45730" marB="45730"/>
                </a:tc>
                <a:tc>
                  <a:txBody>
                    <a:bodyPr/>
                    <a:lstStyle/>
                    <a:p>
                      <a:pPr algn="ctr"/>
                      <a:r>
                        <a:rPr lang="cs-CZ" sz="1800" dirty="0"/>
                        <a:t>mmol/l</a:t>
                      </a:r>
                    </a:p>
                  </a:txBody>
                  <a:tcPr marL="91452" marR="91452" marT="45730" marB="45730"/>
                </a:tc>
                <a:tc>
                  <a:txBody>
                    <a:bodyPr/>
                    <a:lstStyle/>
                    <a:p>
                      <a:r>
                        <a:rPr lang="cs-CZ" sz="1800" dirty="0"/>
                        <a:t>linear </a:t>
                      </a:r>
                      <a:r>
                        <a:rPr lang="cs-CZ" sz="1800" baseline="0" dirty="0"/>
                        <a:t>up to 35 mmol/l</a:t>
                      </a:r>
                      <a:endParaRPr lang="cs-CZ" sz="1800" dirty="0"/>
                    </a:p>
                  </a:txBody>
                  <a:tcPr marL="91452" marR="91452" marT="45730" marB="45730"/>
                </a:tc>
                <a:extLst>
                  <a:ext uri="{0D108BD9-81ED-4DB2-BD59-A6C34878D82A}">
                    <a16:rowId xmlns:a16="http://schemas.microsoft.com/office/drawing/2014/main" val="10011"/>
                  </a:ext>
                </a:extLst>
              </a:tr>
              <a:tr h="372926">
                <a:tc>
                  <a:txBody>
                    <a:bodyPr/>
                    <a:lstStyle/>
                    <a:p>
                      <a:pPr algn="ctr"/>
                      <a:r>
                        <a:rPr lang="cs-CZ" sz="1800" dirty="0"/>
                        <a:t>7.</a:t>
                      </a:r>
                    </a:p>
                  </a:txBody>
                  <a:tcPr marL="91452" marR="91452" marT="45730" marB="45730" anchor="ctr"/>
                </a:tc>
                <a:tc>
                  <a:txBody>
                    <a:bodyPr/>
                    <a:lstStyle/>
                    <a:p>
                      <a:r>
                        <a:rPr lang="cs-CZ" sz="1800" dirty="0" err="1"/>
                        <a:t>Triglycerides</a:t>
                      </a:r>
                      <a:endParaRPr lang="cs-CZ" sz="1800" dirty="0"/>
                    </a:p>
                  </a:txBody>
                  <a:tcPr marL="91452" marR="91452" marT="45730" marB="45730"/>
                </a:tc>
                <a:tc>
                  <a:txBody>
                    <a:bodyPr/>
                    <a:lstStyle/>
                    <a:p>
                      <a:pPr algn="ctr"/>
                      <a:r>
                        <a:rPr lang="cs-CZ" sz="1800" dirty="0"/>
                        <a:t>69.0</a:t>
                      </a:r>
                    </a:p>
                  </a:txBody>
                  <a:tcPr marL="91452" marR="91452"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52" marR="91452"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linear </a:t>
                      </a:r>
                      <a:r>
                        <a:rPr lang="cs-CZ" sz="1800" baseline="0" dirty="0"/>
                        <a:t>up to 23 mmol/l</a:t>
                      </a:r>
                      <a:endParaRPr lang="cs-CZ" sz="1800" dirty="0"/>
                    </a:p>
                  </a:txBody>
                  <a:tcPr marL="91452" marR="91452" marT="45730" marB="45730"/>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3600" b="1" cap="none" noProof="0" dirty="0">
                <a:solidFill>
                  <a:schemeClr val="tx1"/>
                </a:solidFill>
                <a:latin typeface="Calibri Light" panose="020F0302020204030204" pitchFamily="34" charset="0"/>
                <a:cs typeface="Calibri Light" panose="020F0302020204030204" pitchFamily="34" charset="0"/>
              </a:rPr>
              <a:t>Changes during hospitalization – erythrocytes </a:t>
            </a:r>
          </a:p>
        </p:txBody>
      </p:sp>
      <p:graphicFrame>
        <p:nvGraphicFramePr>
          <p:cNvPr id="3" name="Graf 2"/>
          <p:cNvGraphicFramePr>
            <a:graphicFrameLocks/>
          </p:cNvGraphicFramePr>
          <p:nvPr/>
        </p:nvGraphicFramePr>
        <p:xfrm>
          <a:off x="1439652" y="1821100"/>
          <a:ext cx="640871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TextovéPole 4"/>
          <p:cNvSpPr txBox="1">
            <a:spLocks noChangeArrowheads="1"/>
          </p:cNvSpPr>
          <p:nvPr/>
        </p:nvSpPr>
        <p:spPr bwMode="auto">
          <a:xfrm rot="-5400000">
            <a:off x="-185502" y="3666320"/>
            <a:ext cx="2520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b="0" dirty="0" err="1">
                <a:latin typeface="Calibri" panose="020F0502020204030204" pitchFamily="34" charset="0"/>
                <a:cs typeface="Calibri" panose="020F0502020204030204" pitchFamily="34" charset="0"/>
              </a:rPr>
              <a:t>Erythrocytes</a:t>
            </a:r>
            <a:r>
              <a:rPr lang="cs-CZ" altLang="cs-CZ" sz="2000" b="0" dirty="0">
                <a:latin typeface="Calibri" panose="020F0502020204030204" pitchFamily="34" charset="0"/>
                <a:cs typeface="Calibri" panose="020F0502020204030204" pitchFamily="34" charset="0"/>
              </a:rPr>
              <a:t> (</a:t>
            </a:r>
            <a:r>
              <a:rPr lang="cs-CZ" altLang="cs-CZ" sz="2000" dirty="0">
                <a:latin typeface="Calibri" panose="020F0502020204030204" pitchFamily="34" charset="0"/>
                <a:cs typeface="Calibri" panose="020F0502020204030204" pitchFamily="34" charset="0"/>
              </a:rPr>
              <a:t>·</a:t>
            </a:r>
            <a:r>
              <a:rPr lang="cs-CZ" altLang="cs-CZ" sz="2400" dirty="0">
                <a:latin typeface="Calibri" panose="020F0502020204030204" pitchFamily="34" charset="0"/>
                <a:cs typeface="Calibri" panose="020F0502020204030204" pitchFamily="34" charset="0"/>
              </a:rPr>
              <a:t> </a:t>
            </a:r>
            <a:r>
              <a:rPr lang="cs-CZ" altLang="cs-CZ" sz="2000" b="0" dirty="0">
                <a:latin typeface="Calibri" panose="020F0502020204030204" pitchFamily="34" charset="0"/>
                <a:cs typeface="Calibri" panose="020F0502020204030204" pitchFamily="34" charset="0"/>
              </a:rPr>
              <a:t>10</a:t>
            </a:r>
            <a:r>
              <a:rPr lang="cs-CZ" altLang="cs-CZ" sz="2000" b="0" baseline="30000" dirty="0">
                <a:latin typeface="Calibri" panose="020F0502020204030204" pitchFamily="34" charset="0"/>
                <a:cs typeface="Calibri" panose="020F0502020204030204" pitchFamily="34" charset="0"/>
              </a:rPr>
              <a:t>12</a:t>
            </a:r>
            <a:r>
              <a:rPr lang="cs-CZ" altLang="cs-CZ" sz="2000" b="0" dirty="0">
                <a:latin typeface="Calibri" panose="020F0502020204030204" pitchFamily="34" charset="0"/>
                <a:cs typeface="Calibri" panose="020F0502020204030204" pitchFamily="34" charset="0"/>
              </a:rPr>
              <a:t>/l)</a:t>
            </a:r>
          </a:p>
        </p:txBody>
      </p:sp>
      <p:cxnSp>
        <p:nvCxnSpPr>
          <p:cNvPr id="6" name="Přímá spojnice se šipkou 5"/>
          <p:cNvCxnSpPr/>
          <p:nvPr/>
        </p:nvCxnSpPr>
        <p:spPr>
          <a:xfrm>
            <a:off x="3708400" y="1989138"/>
            <a:ext cx="0" cy="71913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159" name="TextovéPole 7"/>
          <p:cNvSpPr txBox="1">
            <a:spLocks noChangeArrowheads="1"/>
          </p:cNvSpPr>
          <p:nvPr/>
        </p:nvSpPr>
        <p:spPr bwMode="auto">
          <a:xfrm>
            <a:off x="3735388" y="1936750"/>
            <a:ext cx="1484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sz="2000" b="0" noProof="0" dirty="0">
                <a:latin typeface="Calibri" panose="020F0502020204030204" pitchFamily="34" charset="0"/>
                <a:cs typeface="Calibri" panose="020F0502020204030204" pitchFamily="34" charset="0"/>
              </a:rPr>
              <a:t>transfusion</a:t>
            </a:r>
          </a:p>
        </p:txBody>
      </p:sp>
      <p:sp>
        <p:nvSpPr>
          <p:cNvPr id="8"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a:latin typeface="Calibri" panose="020F0502020204030204" pitchFamily="34" charset="0"/>
                <a:cs typeface="Calibri" panose="020F0502020204030204" pitchFamily="34" charset="0"/>
              </a:rPr>
              <a:t>D</a:t>
            </a:r>
            <a:r>
              <a:rPr lang="en-GB" sz="2000" b="0" noProof="0" dirty="0" err="1">
                <a:latin typeface="Calibri" panose="020F0502020204030204" pitchFamily="34" charset="0"/>
                <a:cs typeface="Calibri" panose="020F0502020204030204" pitchFamily="34" charset="0"/>
              </a:rPr>
              <a:t>ays</a:t>
            </a:r>
            <a:r>
              <a:rPr lang="en-GB" sz="2000" b="0" noProof="0" dirty="0">
                <a:latin typeface="Calibri" panose="020F0502020204030204" pitchFamily="34" charset="0"/>
                <a:cs typeface="Calibri" panose="020F0502020204030204" pitchFamily="34" charset="0"/>
              </a:rPr>
              <a:t> of hospitalisation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a:graphicFrameLocks/>
          </p:cNvGraphicFramePr>
          <p:nvPr/>
        </p:nvGraphicFramePr>
        <p:xfrm>
          <a:off x="1247755" y="1974139"/>
          <a:ext cx="6984776" cy="425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en-GB" sz="3600" b="1" cap="none" noProof="0" dirty="0">
                <a:solidFill>
                  <a:schemeClr val="tx1"/>
                </a:solidFill>
              </a:rPr>
              <a:t>Changes during hospitalization – haemoglobin </a:t>
            </a:r>
          </a:p>
        </p:txBody>
      </p:sp>
      <p:sp>
        <p:nvSpPr>
          <p:cNvPr id="51204"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
        <p:nvSpPr>
          <p:cNvPr id="51205" name="TextovéPole 8"/>
          <p:cNvSpPr txBox="1">
            <a:spLocks noChangeArrowheads="1"/>
          </p:cNvSpPr>
          <p:nvPr/>
        </p:nvSpPr>
        <p:spPr bwMode="auto">
          <a:xfrm rot="-5400000">
            <a:off x="-139700" y="3732977"/>
            <a:ext cx="2160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b="0" dirty="0" err="1">
                <a:latin typeface="Calibri" panose="020F0502020204030204" pitchFamily="34" charset="0"/>
                <a:cs typeface="Calibri" panose="020F0502020204030204" pitchFamily="34" charset="0"/>
              </a:rPr>
              <a:t>Haemoglobin</a:t>
            </a:r>
            <a:r>
              <a:rPr lang="cs-CZ" altLang="cs-CZ" sz="2000" b="0" dirty="0">
                <a:latin typeface="Calibri" panose="020F0502020204030204" pitchFamily="34" charset="0"/>
                <a:cs typeface="Calibri" panose="020F0502020204030204" pitchFamily="34" charset="0"/>
              </a:rPr>
              <a:t> (g/l)</a:t>
            </a:r>
          </a:p>
        </p:txBody>
      </p:sp>
      <p:cxnSp>
        <p:nvCxnSpPr>
          <p:cNvPr id="10" name="Přímá spojnice se šipkou 9"/>
          <p:cNvCxnSpPr/>
          <p:nvPr/>
        </p:nvCxnSpPr>
        <p:spPr>
          <a:xfrm>
            <a:off x="3708400" y="1989138"/>
            <a:ext cx="0" cy="71913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207" name="TextovéPole 10"/>
          <p:cNvSpPr txBox="1">
            <a:spLocks noChangeArrowheads="1"/>
          </p:cNvSpPr>
          <p:nvPr/>
        </p:nvSpPr>
        <p:spPr bwMode="auto">
          <a:xfrm>
            <a:off x="3735388" y="1884363"/>
            <a:ext cx="1484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noProof="0" dirty="0">
                <a:latin typeface="Calibri" panose="020F0502020204030204" pitchFamily="34" charset="0"/>
                <a:cs typeface="Calibri" panose="020F0502020204030204" pitchFamily="34" charset="0"/>
              </a:rPr>
              <a:t>transfusion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Changes during hospitalization – reticulocytes </a:t>
            </a:r>
          </a:p>
        </p:txBody>
      </p:sp>
      <p:sp>
        <p:nvSpPr>
          <p:cNvPr id="52228" name="TextovéPole 8"/>
          <p:cNvSpPr txBox="1">
            <a:spLocks noChangeArrowheads="1"/>
          </p:cNvSpPr>
          <p:nvPr/>
        </p:nvSpPr>
        <p:spPr bwMode="auto">
          <a:xfrm rot="-5400000">
            <a:off x="-139700" y="3732977"/>
            <a:ext cx="2160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dirty="0">
                <a:latin typeface="Calibri" panose="020F0502020204030204" pitchFamily="34" charset="0"/>
                <a:cs typeface="Calibri" panose="020F0502020204030204" pitchFamily="34" charset="0"/>
              </a:rPr>
              <a:t>Reticulocytes</a:t>
            </a:r>
          </a:p>
        </p:txBody>
      </p:sp>
      <p:graphicFrame>
        <p:nvGraphicFramePr>
          <p:cNvPr id="12" name="Graf 11"/>
          <p:cNvGraphicFramePr>
            <a:graphicFrameLocks/>
          </p:cNvGraphicFramePr>
          <p:nvPr/>
        </p:nvGraphicFramePr>
        <p:xfrm>
          <a:off x="1331640" y="1808820"/>
          <a:ext cx="6264696" cy="4396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p:cNvGraphicFramePr>
            <a:graphicFrameLocks/>
          </p:cNvGraphicFramePr>
          <p:nvPr/>
        </p:nvGraphicFramePr>
        <p:xfrm>
          <a:off x="1439652" y="1945736"/>
          <a:ext cx="6408712" cy="42519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Changes during hospitalization – leukocytes </a:t>
            </a:r>
          </a:p>
        </p:txBody>
      </p:sp>
      <p:sp>
        <p:nvSpPr>
          <p:cNvPr id="53253" name="TextovéPole 6"/>
          <p:cNvSpPr txBox="1">
            <a:spLocks noChangeArrowheads="1"/>
          </p:cNvSpPr>
          <p:nvPr/>
        </p:nvSpPr>
        <p:spPr bwMode="auto">
          <a:xfrm rot="-5400000">
            <a:off x="-77465" y="3661068"/>
            <a:ext cx="2304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dirty="0">
                <a:latin typeface="Calibri" panose="020F0502020204030204" pitchFamily="34" charset="0"/>
                <a:cs typeface="Calibri" panose="020F0502020204030204" pitchFamily="34" charset="0"/>
              </a:rPr>
              <a:t>Leukocytes (</a:t>
            </a:r>
            <a:r>
              <a:rPr lang="en-GB" noProof="0" dirty="0">
                <a:latin typeface="Calibri" panose="020F0502020204030204" pitchFamily="34" charset="0"/>
                <a:cs typeface="Calibri" panose="020F0502020204030204" pitchFamily="34" charset="0"/>
              </a:rPr>
              <a:t>·</a:t>
            </a:r>
            <a:r>
              <a:rPr lang="en-GB" sz="2400" baseline="30000" noProof="0" dirty="0">
                <a:latin typeface="Calibri" panose="020F0502020204030204" pitchFamily="34" charset="0"/>
                <a:cs typeface="Calibri" panose="020F0502020204030204" pitchFamily="34" charset="0"/>
              </a:rPr>
              <a:t> </a:t>
            </a:r>
            <a:r>
              <a:rPr lang="en-GB" sz="2000" b="0" noProof="0" dirty="0">
                <a:latin typeface="Calibri" panose="020F0502020204030204" pitchFamily="34" charset="0"/>
                <a:cs typeface="Calibri" panose="020F0502020204030204" pitchFamily="34" charset="0"/>
              </a:rPr>
              <a:t> 10</a:t>
            </a:r>
            <a:r>
              <a:rPr lang="en-GB" sz="2000" b="0" baseline="30000" noProof="0" dirty="0">
                <a:latin typeface="Calibri" panose="020F0502020204030204" pitchFamily="34" charset="0"/>
                <a:cs typeface="Calibri" panose="020F0502020204030204" pitchFamily="34" charset="0"/>
              </a:rPr>
              <a:t>9</a:t>
            </a:r>
            <a:r>
              <a:rPr lang="en-GB" sz="2000" b="0" noProof="0" dirty="0">
                <a:latin typeface="Calibri" panose="020F0502020204030204" pitchFamily="34" charset="0"/>
                <a:cs typeface="Calibri" panose="020F0502020204030204" pitchFamily="34" charset="0"/>
              </a:rPr>
              <a:t>/l)</a:t>
            </a:r>
          </a:p>
        </p:txBody>
      </p:sp>
      <p:sp>
        <p:nvSpPr>
          <p:cNvPr id="6"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dirty="0">
                <a:latin typeface="Calibri" panose="020F0502020204030204" pitchFamily="34" charset="0"/>
                <a:cs typeface="Calibri" panose="020F0502020204030204" pitchFamily="34" charset="0"/>
              </a:rPr>
              <a:t>Days</a:t>
            </a:r>
            <a:r>
              <a:rPr lang="cs-CZ" sz="2000" b="0" noProof="0" dirty="0">
                <a:latin typeface="Calibri" panose="020F0502020204030204" pitchFamily="34" charset="0"/>
                <a:cs typeface="Calibri" panose="020F0502020204030204" pitchFamily="34" charset="0"/>
              </a:rPr>
              <a:t> </a:t>
            </a:r>
            <a:r>
              <a:rPr lang="en-GB" sz="2000" b="0" noProof="0" dirty="0">
                <a:latin typeface="Calibri" panose="020F0502020204030204" pitchFamily="34" charset="0"/>
                <a:cs typeface="Calibri" panose="020F0502020204030204" pitchFamily="34" charset="0"/>
              </a:rPr>
              <a:t>of hospitalisation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p:cNvGraphicFramePr>
            <a:graphicFrameLocks/>
          </p:cNvGraphicFramePr>
          <p:nvPr/>
        </p:nvGraphicFramePr>
        <p:xfrm>
          <a:off x="1547664" y="1881854"/>
          <a:ext cx="6192688" cy="43239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Changes during hospitalization –   platelets </a:t>
            </a:r>
          </a:p>
        </p:txBody>
      </p:sp>
      <p:sp>
        <p:nvSpPr>
          <p:cNvPr id="54277" name="TextovéPole 6"/>
          <p:cNvSpPr txBox="1">
            <a:spLocks noChangeArrowheads="1"/>
          </p:cNvSpPr>
          <p:nvPr/>
        </p:nvSpPr>
        <p:spPr bwMode="auto">
          <a:xfrm rot="-5400000">
            <a:off x="-77787" y="3660745"/>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dirty="0">
                <a:latin typeface="Calibri" panose="020F0502020204030204" pitchFamily="34" charset="0"/>
                <a:cs typeface="Calibri" panose="020F0502020204030204" pitchFamily="34" charset="0"/>
              </a:rPr>
              <a:t>Platelets (</a:t>
            </a:r>
            <a:r>
              <a:rPr lang="en-GB" noProof="0" dirty="0">
                <a:latin typeface="Calibri" panose="020F0502020204030204" pitchFamily="34" charset="0"/>
                <a:cs typeface="Calibri" panose="020F0502020204030204" pitchFamily="34" charset="0"/>
              </a:rPr>
              <a:t>·</a:t>
            </a:r>
            <a:r>
              <a:rPr lang="en-GB" sz="2400" baseline="30000" noProof="0" dirty="0">
                <a:latin typeface="Calibri" panose="020F0502020204030204" pitchFamily="34" charset="0"/>
                <a:cs typeface="Calibri" panose="020F0502020204030204" pitchFamily="34" charset="0"/>
              </a:rPr>
              <a:t> </a:t>
            </a:r>
            <a:r>
              <a:rPr lang="en-GB" sz="2000" b="0" noProof="0" dirty="0">
                <a:latin typeface="Calibri" panose="020F0502020204030204" pitchFamily="34" charset="0"/>
                <a:cs typeface="Calibri" panose="020F0502020204030204" pitchFamily="34" charset="0"/>
              </a:rPr>
              <a:t> 10</a:t>
            </a:r>
            <a:r>
              <a:rPr lang="en-GB" sz="2000" b="0" baseline="30000" noProof="0" dirty="0">
                <a:latin typeface="Calibri" panose="020F0502020204030204" pitchFamily="34" charset="0"/>
                <a:cs typeface="Calibri" panose="020F0502020204030204" pitchFamily="34" charset="0"/>
              </a:rPr>
              <a:t>9</a:t>
            </a:r>
            <a:r>
              <a:rPr lang="en-GB" sz="2000" b="0" noProof="0" dirty="0">
                <a:latin typeface="Calibri" panose="020F0502020204030204" pitchFamily="34" charset="0"/>
                <a:cs typeface="Calibri" panose="020F0502020204030204" pitchFamily="34" charset="0"/>
              </a:rPr>
              <a:t>/l)</a:t>
            </a:r>
          </a:p>
        </p:txBody>
      </p:sp>
      <p:sp>
        <p:nvSpPr>
          <p:cNvPr id="6" name="TextovéPole 7"/>
          <p:cNvSpPr txBox="1">
            <a:spLocks noChangeArrowheads="1"/>
          </p:cNvSpPr>
          <p:nvPr/>
        </p:nvSpPr>
        <p:spPr bwMode="auto">
          <a:xfrm>
            <a:off x="3419872" y="6237312"/>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PQuestion"/>
          <p:cNvSpPr>
            <a:spLocks noGrp="1" noChangeArrowheads="1"/>
          </p:cNvSpPr>
          <p:nvPr>
            <p:ph type="title"/>
          </p:nvPr>
        </p:nvSpPr>
        <p:spPr bwMode="auto">
          <a:xfrm>
            <a:off x="323850" y="407988"/>
            <a:ext cx="8496300" cy="1039812"/>
          </a:xfrm>
        </p:spPr>
        <p:txBody>
          <a:bodyPr wrap="square" numCol="1" anchorCtr="0" compatLnSpc="1">
            <a:prstTxWarp prst="textNoShape">
              <a:avLst/>
            </a:prstTxWarp>
            <a:normAutofit fontScale="90000"/>
          </a:bodyPr>
          <a:lstStyle/>
          <a:p>
            <a:pPr>
              <a:defRPr/>
            </a:pPr>
            <a:r>
              <a:rPr lang="cs-CZ" altLang="cs-CZ" sz="4000" b="1" cap="none" dirty="0">
                <a:solidFill>
                  <a:schemeClr val="tx1"/>
                </a:solidFill>
                <a:latin typeface="Calibri Light" panose="020F0302020204030204" pitchFamily="34" charset="0"/>
                <a:cs typeface="Calibri Light" panose="020F0302020204030204" pitchFamily="34" charset="0"/>
              </a:rPr>
              <a:t>What is the cause of the increase in leukocyte and platelet concentration?</a:t>
            </a:r>
          </a:p>
        </p:txBody>
      </p:sp>
      <p:sp>
        <p:nvSpPr>
          <p:cNvPr id="13315" name="TPAnswers"/>
          <p:cNvSpPr>
            <a:spLocks noGrp="1"/>
          </p:cNvSpPr>
          <p:nvPr>
            <p:ph idx="1"/>
            <p:custDataLst>
              <p:tags r:id="rId2"/>
            </p:custDataLst>
          </p:nvPr>
        </p:nvSpPr>
        <p:spPr>
          <a:xfrm>
            <a:off x="539750" y="2276475"/>
            <a:ext cx="8208963" cy="3024188"/>
          </a:xfrm>
        </p:spPr>
        <p:txBody>
          <a:bodyPr/>
          <a:lstStyle/>
          <a:p>
            <a:pPr marL="571500" indent="-457200">
              <a:spcBef>
                <a:spcPts val="18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Uncontrolled infectious complication</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Late reactions to haemolysis</a:t>
            </a:r>
          </a:p>
          <a:p>
            <a:pPr marL="571500" indent="-45720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Side effect of high-dose steroid therapy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13315">
                                            <p:txEl>
                                              <p:pRg st="2" end="2"/>
                                            </p:txEl>
                                          </p:spTgt>
                                        </p:tgtEl>
                                        <p:attrNameLst>
                                          <p:attrName>style.color</p:attrName>
                                        </p:attrNameLst>
                                      </p:cBhvr>
                                      <p:to>
                                        <p:clrVal>
                                          <a:srgbClr val="669900"/>
                                        </p:clrVal>
                                      </p:to>
                                    </p:set>
                                    <p:set>
                                      <p:cBhvr>
                                        <p:cTn id="19" dur="500" fill="hold"/>
                                        <p:tgtEl>
                                          <p:spTgt spid="13315">
                                            <p:txEl>
                                              <p:pRg st="2" end="2"/>
                                            </p:txEl>
                                          </p:spTgt>
                                        </p:tgtEl>
                                        <p:attrNameLst>
                                          <p:attrName>fillcolor</p:attrName>
                                        </p:attrNameLst>
                                      </p:cBhvr>
                                      <p:to>
                                        <p:clrVal>
                                          <a:srgbClr val="669900"/>
                                        </p:clrVal>
                                      </p:to>
                                    </p:set>
                                    <p:set>
                                      <p:cBhvr>
                                        <p:cTn id="20" dur="500" fill="hold"/>
                                        <p:tgtEl>
                                          <p:spTgt spid="1331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4</a:t>
            </a:r>
          </a:p>
        </p:txBody>
      </p:sp>
      <p:sp>
        <p:nvSpPr>
          <p:cNvPr id="45059" name="Rectangle 3"/>
          <p:cNvSpPr>
            <a:spLocks noGrp="1" noChangeArrowheads="1"/>
          </p:cNvSpPr>
          <p:nvPr>
            <p:ph type="body" idx="1"/>
          </p:nvPr>
        </p:nvSpPr>
        <p:spPr>
          <a:xfrm>
            <a:off x="468313" y="1844972"/>
            <a:ext cx="8496300" cy="4680372"/>
          </a:xfrm>
        </p:spPr>
        <p:txBody>
          <a:bodyPr/>
          <a:lstStyle/>
          <a:p>
            <a:pPr marL="114300" indent="0">
              <a:spcBef>
                <a:spcPts val="1200"/>
              </a:spcBef>
              <a:buFont typeface="Arial" charset="0"/>
              <a:buNone/>
              <a:defRPr/>
            </a:pPr>
            <a:r>
              <a:rPr lang="en-GB" sz="2700" noProof="0" dirty="0">
                <a:solidFill>
                  <a:schemeClr val="tx1"/>
                </a:solidFill>
                <a:latin typeface="Calibri" panose="020F0502020204030204" pitchFamily="34" charset="0"/>
                <a:cs typeface="Calibri" panose="020F0502020204030204" pitchFamily="34" charset="0"/>
              </a:rPr>
              <a:t>Inflammatory markers were decreasing, so it was not </a:t>
            </a:r>
            <a:br>
              <a:rPr lang="en-GB" sz="2700" noProof="0" dirty="0">
                <a:solidFill>
                  <a:schemeClr val="tx1"/>
                </a:solidFill>
                <a:latin typeface="Calibri" panose="020F0502020204030204" pitchFamily="34" charset="0"/>
                <a:cs typeface="Calibri" panose="020F0502020204030204" pitchFamily="34" charset="0"/>
              </a:rPr>
            </a:br>
            <a:r>
              <a:rPr lang="en-GB" sz="2700" noProof="0" dirty="0">
                <a:solidFill>
                  <a:schemeClr val="tx1"/>
                </a:solidFill>
                <a:latin typeface="Calibri" panose="020F0502020204030204" pitchFamily="34" charset="0"/>
                <a:cs typeface="Calibri" panose="020F0502020204030204" pitchFamily="34" charset="0"/>
              </a:rPr>
              <a:t>an uncontrolled infection.</a:t>
            </a:r>
          </a:p>
          <a:p>
            <a:pPr marL="114300" indent="0">
              <a:spcBef>
                <a:spcPts val="600"/>
              </a:spcBef>
              <a:buFont typeface="Arial" charset="0"/>
              <a:buNone/>
              <a:defRPr/>
            </a:pPr>
            <a:r>
              <a:rPr lang="en-GB" sz="2700" noProof="0" dirty="0">
                <a:solidFill>
                  <a:schemeClr val="tx1"/>
                </a:solidFill>
                <a:latin typeface="Calibri" panose="020F0502020204030204" pitchFamily="34" charset="0"/>
                <a:cs typeface="Calibri" panose="020F0502020204030204" pitchFamily="34" charset="0"/>
              </a:rPr>
              <a:t>Therapy with high doses of steroids will result in an increase in the concentration of</a:t>
            </a:r>
          </a:p>
          <a:p>
            <a:pPr marL="452438" indent="-338138">
              <a:spcBef>
                <a:spcPts val="600"/>
              </a:spcBef>
              <a:buFont typeface="Arial" charset="0"/>
              <a:buChar char="•"/>
              <a:defRPr/>
            </a:pPr>
            <a:r>
              <a:rPr lang="en-GB" sz="2700" noProof="0" dirty="0">
                <a:solidFill>
                  <a:schemeClr val="tx1"/>
                </a:solidFill>
                <a:latin typeface="Calibri" panose="020F0502020204030204" pitchFamily="34" charset="0"/>
                <a:cs typeface="Calibri" panose="020F0502020204030204" pitchFamily="34" charset="0"/>
              </a:rPr>
              <a:t>platelets </a:t>
            </a:r>
          </a:p>
          <a:p>
            <a:pPr marL="452438" indent="-338138">
              <a:spcBef>
                <a:spcPts val="600"/>
              </a:spcBef>
              <a:buFont typeface="Arial" charset="0"/>
              <a:buChar char="•"/>
              <a:defRPr/>
            </a:pPr>
            <a:r>
              <a:rPr lang="en-GB" sz="2700" noProof="0" dirty="0">
                <a:solidFill>
                  <a:schemeClr val="tx1"/>
                </a:solidFill>
                <a:latin typeface="Calibri" panose="020F0502020204030204" pitchFamily="34" charset="0"/>
                <a:cs typeface="Calibri" panose="020F0502020204030204" pitchFamily="34" charset="0"/>
              </a:rPr>
              <a:t>leukocytes (decrease in the proportion of adhering neutrophils to the endothelium)</a:t>
            </a:r>
          </a:p>
          <a:p>
            <a:pPr marL="452438" indent="-338138">
              <a:spcBef>
                <a:spcPts val="600"/>
              </a:spcBef>
              <a:buFont typeface="Arial" charset="0"/>
              <a:buChar char="•"/>
              <a:defRPr/>
            </a:pPr>
            <a:r>
              <a:rPr lang="en-GB" sz="2700" noProof="0" dirty="0">
                <a:solidFill>
                  <a:schemeClr val="tx1"/>
                </a:solidFill>
                <a:latin typeface="Calibri" panose="020F0502020204030204" pitchFamily="34" charset="0"/>
                <a:cs typeface="Calibri" panose="020F0502020204030204" pitchFamily="34" charset="0"/>
              </a:rPr>
              <a:t>the proportion of lymphocytes decreases</a:t>
            </a:r>
          </a:p>
          <a:p>
            <a:pPr marL="114300" indent="0">
              <a:spcBef>
                <a:spcPts val="2400"/>
              </a:spcBef>
              <a:buFont typeface="Arial" charset="0"/>
              <a:buNone/>
              <a:defRPr/>
            </a:pPr>
            <a:r>
              <a:rPr lang="en-GB" i="1" noProof="0" dirty="0">
                <a:solidFill>
                  <a:schemeClr val="tx1"/>
                </a:solidFill>
                <a:latin typeface="Calibri" panose="020F0502020204030204" pitchFamily="34" charset="0"/>
                <a:cs typeface="Calibri" panose="020F0502020204030204" pitchFamily="34" charset="0"/>
              </a:rPr>
              <a:t>Note: </a:t>
            </a:r>
            <a:r>
              <a:rPr lang="en-GB" noProof="0" dirty="0">
                <a:solidFill>
                  <a:schemeClr val="tx1"/>
                </a:solidFill>
                <a:latin typeface="Calibri" panose="020F0502020204030204" pitchFamily="34" charset="0"/>
                <a:cs typeface="Calibri" panose="020F0502020204030204" pitchFamily="34" charset="0"/>
              </a:rPr>
              <a:t>reticulocytosis usually disappears with steroid treatment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000" b="1" cap="none" noProof="0" dirty="0">
                <a:solidFill>
                  <a:schemeClr val="tx1"/>
                </a:solidFill>
                <a:latin typeface="Calibri Light" panose="020F0302020204030204" pitchFamily="34" charset="0"/>
                <a:cs typeface="Calibri Light" panose="020F0302020204030204" pitchFamily="34" charset="0"/>
              </a:rPr>
              <a:t>Changes during hospitalisation – CRP</a:t>
            </a:r>
          </a:p>
        </p:txBody>
      </p:sp>
      <p:sp>
        <p:nvSpPr>
          <p:cNvPr id="58372" name="TextovéPole 6"/>
          <p:cNvSpPr txBox="1">
            <a:spLocks noChangeArrowheads="1"/>
          </p:cNvSpPr>
          <p:nvPr/>
        </p:nvSpPr>
        <p:spPr bwMode="auto">
          <a:xfrm rot="-5400000">
            <a:off x="-77787" y="3660745"/>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b="0" dirty="0">
                <a:latin typeface="Calibri" panose="020F0502020204030204" pitchFamily="34" charset="0"/>
                <a:cs typeface="Calibri" panose="020F0502020204030204" pitchFamily="34" charset="0"/>
              </a:rPr>
              <a:t>CRP (mg/l)</a:t>
            </a:r>
          </a:p>
        </p:txBody>
      </p:sp>
      <p:graphicFrame>
        <p:nvGraphicFramePr>
          <p:cNvPr id="8" name="Graf 7"/>
          <p:cNvGraphicFramePr>
            <a:graphicFrameLocks/>
          </p:cNvGraphicFramePr>
          <p:nvPr/>
        </p:nvGraphicFramePr>
        <p:xfrm>
          <a:off x="1583668" y="1844824"/>
          <a:ext cx="6120680" cy="42889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ovéPole 7"/>
          <p:cNvSpPr txBox="1">
            <a:spLocks noChangeArrowheads="1"/>
          </p:cNvSpPr>
          <p:nvPr/>
        </p:nvSpPr>
        <p:spPr bwMode="auto">
          <a:xfrm>
            <a:off x="3419872" y="6165304"/>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a:latin typeface="Calibri" panose="020F0502020204030204" pitchFamily="34" charset="0"/>
                <a:cs typeface="Calibri" panose="020F0502020204030204" pitchFamily="34" charset="0"/>
              </a:rPr>
              <a:t>D</a:t>
            </a:r>
            <a:r>
              <a:rPr lang="en-GB" sz="2000" b="0" noProof="0" dirty="0" err="1">
                <a:latin typeface="Calibri" panose="020F0502020204030204" pitchFamily="34" charset="0"/>
                <a:cs typeface="Calibri" panose="020F0502020204030204" pitchFamily="34" charset="0"/>
              </a:rPr>
              <a:t>ays</a:t>
            </a:r>
            <a:r>
              <a:rPr lang="en-GB" sz="2000" b="0" noProof="0" dirty="0">
                <a:latin typeface="Calibri" panose="020F0502020204030204" pitchFamily="34" charset="0"/>
                <a:cs typeface="Calibri" panose="020F0502020204030204" pitchFamily="34" charset="0"/>
              </a:rPr>
              <a:t> of hospitalisation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323850" y="377825"/>
            <a:ext cx="8496300" cy="1179513"/>
          </a:xfrm>
        </p:spPr>
        <p:txBody>
          <a:bodyPr wrap="square" numCol="1" anchorCtr="0" compatLnSpc="1">
            <a:prstTxWarp prst="textNoShape">
              <a:avLst/>
            </a:prstTxWarp>
            <a:noAutofit/>
          </a:bodyPr>
          <a:lstStyle/>
          <a:p>
            <a:r>
              <a:rPr lang="cs-CZ" altLang="cs-CZ" sz="4000" b="1" cap="none" dirty="0" err="1">
                <a:solidFill>
                  <a:schemeClr val="tx1"/>
                </a:solidFill>
                <a:latin typeface="Calibri Light" panose="020F0302020204030204" pitchFamily="34" charset="0"/>
                <a:cs typeface="Calibri Light" panose="020F0302020204030204" pitchFamily="34" charset="0"/>
              </a:rPr>
              <a:t>Changes</a:t>
            </a:r>
            <a:r>
              <a:rPr lang="cs-CZ" altLang="cs-CZ" sz="4000" b="1" cap="none" dirty="0">
                <a:solidFill>
                  <a:schemeClr val="tx1"/>
                </a:solidFill>
                <a:latin typeface="Calibri Light" panose="020F0302020204030204" pitchFamily="34" charset="0"/>
                <a:cs typeface="Calibri Light" panose="020F0302020204030204" pitchFamily="34" charset="0"/>
              </a:rPr>
              <a:t> </a:t>
            </a:r>
            <a:r>
              <a:rPr lang="cs-CZ" altLang="cs-CZ" sz="4000" b="1" cap="none" dirty="0" err="1">
                <a:solidFill>
                  <a:schemeClr val="tx1"/>
                </a:solidFill>
                <a:latin typeface="Calibri Light" panose="020F0302020204030204" pitchFamily="34" charset="0"/>
                <a:cs typeface="Calibri Light" panose="020F0302020204030204" pitchFamily="34" charset="0"/>
              </a:rPr>
              <a:t>during</a:t>
            </a:r>
            <a:r>
              <a:rPr lang="cs-CZ" altLang="cs-CZ" sz="4000" b="1" cap="none" dirty="0">
                <a:solidFill>
                  <a:schemeClr val="tx1"/>
                </a:solidFill>
                <a:latin typeface="Calibri Light" panose="020F0302020204030204" pitchFamily="34" charset="0"/>
                <a:cs typeface="Calibri Light" panose="020F0302020204030204" pitchFamily="34" charset="0"/>
              </a:rPr>
              <a:t> </a:t>
            </a:r>
            <a:r>
              <a:rPr lang="cs-CZ" altLang="cs-CZ" sz="4000" b="1" cap="none" dirty="0" err="1">
                <a:solidFill>
                  <a:schemeClr val="tx1"/>
                </a:solidFill>
                <a:latin typeface="Calibri Light" panose="020F0302020204030204" pitchFamily="34" charset="0"/>
                <a:cs typeface="Calibri Light" panose="020F0302020204030204" pitchFamily="34" charset="0"/>
              </a:rPr>
              <a:t>hospitalization</a:t>
            </a:r>
            <a:r>
              <a:rPr lang="cs-CZ" altLang="cs-CZ" sz="4000" b="1" cap="none" dirty="0">
                <a:solidFill>
                  <a:schemeClr val="tx1"/>
                </a:solidFill>
                <a:latin typeface="Calibri Light" panose="020F0302020204030204" pitchFamily="34" charset="0"/>
                <a:cs typeface="Calibri Light" panose="020F0302020204030204" pitchFamily="34" charset="0"/>
              </a:rPr>
              <a:t> – </a:t>
            </a:r>
            <a:r>
              <a:rPr lang="cs-CZ" altLang="cs-CZ" sz="4000" b="1" cap="none" dirty="0" err="1">
                <a:solidFill>
                  <a:schemeClr val="tx1"/>
                </a:solidFill>
                <a:latin typeface="Calibri Light" panose="020F0302020204030204" pitchFamily="34" charset="0"/>
                <a:cs typeface="Calibri Light" panose="020F0302020204030204" pitchFamily="34" charset="0"/>
              </a:rPr>
              <a:t>procalcitonin</a:t>
            </a:r>
            <a:r>
              <a:rPr lang="cs-CZ" altLang="cs-CZ" sz="4000" b="1" cap="none" dirty="0">
                <a:solidFill>
                  <a:schemeClr val="tx1"/>
                </a:solidFill>
                <a:latin typeface="Calibri Light" panose="020F0302020204030204" pitchFamily="34" charset="0"/>
                <a:cs typeface="Calibri Light" panose="020F0302020204030204" pitchFamily="34" charset="0"/>
              </a:rPr>
              <a:t> </a:t>
            </a:r>
          </a:p>
        </p:txBody>
      </p:sp>
      <p:sp>
        <p:nvSpPr>
          <p:cNvPr id="59396" name="TextovéPole 6"/>
          <p:cNvSpPr txBox="1">
            <a:spLocks noChangeArrowheads="1"/>
          </p:cNvSpPr>
          <p:nvPr/>
        </p:nvSpPr>
        <p:spPr bwMode="auto">
          <a:xfrm rot="-5400000">
            <a:off x="-77787" y="3660745"/>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sz="2000" b="0" dirty="0" err="1">
                <a:latin typeface="Calibri" panose="020F0502020204030204" pitchFamily="34" charset="0"/>
                <a:cs typeface="Calibri" panose="020F0502020204030204" pitchFamily="34" charset="0"/>
              </a:rPr>
              <a:t>Procalcitonin</a:t>
            </a:r>
            <a:r>
              <a:rPr lang="cs-CZ" altLang="cs-CZ" sz="2000" b="0" dirty="0">
                <a:latin typeface="Calibri" panose="020F0502020204030204" pitchFamily="34" charset="0"/>
                <a:cs typeface="Calibri" panose="020F0502020204030204" pitchFamily="34" charset="0"/>
              </a:rPr>
              <a:t> (µg/l)</a:t>
            </a:r>
          </a:p>
        </p:txBody>
      </p:sp>
      <p:graphicFrame>
        <p:nvGraphicFramePr>
          <p:cNvPr id="8" name="Graf 7"/>
          <p:cNvGraphicFramePr>
            <a:graphicFrameLocks/>
          </p:cNvGraphicFramePr>
          <p:nvPr/>
        </p:nvGraphicFramePr>
        <p:xfrm>
          <a:off x="1655676" y="1916832"/>
          <a:ext cx="59766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7"/>
          <p:cNvSpPr txBox="1">
            <a:spLocks noChangeArrowheads="1"/>
          </p:cNvSpPr>
          <p:nvPr/>
        </p:nvSpPr>
        <p:spPr bwMode="auto">
          <a:xfrm>
            <a:off x="3419872" y="6165304"/>
            <a:ext cx="2880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sz="2000" b="0" noProof="0">
                <a:latin typeface="Calibri" panose="020F0502020204030204" pitchFamily="34" charset="0"/>
                <a:cs typeface="Calibri" panose="020F0502020204030204" pitchFamily="34" charset="0"/>
              </a:rPr>
              <a:t>Days of hospitalisation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PQuestion"/>
          <p:cNvSpPr>
            <a:spLocks noGrp="1" noChangeArrowheads="1"/>
          </p:cNvSpPr>
          <p:nvPr>
            <p:ph type="title"/>
          </p:nvPr>
        </p:nvSpPr>
        <p:spPr bwMode="auto">
          <a:xfrm>
            <a:off x="323850" y="407988"/>
            <a:ext cx="8496300" cy="1039812"/>
          </a:xfrm>
        </p:spPr>
        <p:txBody>
          <a:bodyPr wrap="square" numCol="1" anchorCtr="0" compatLnSpc="1">
            <a:prstTxWarp prst="textNoShape">
              <a:avLst/>
            </a:prstTxWarp>
            <a:normAutofit/>
          </a:bodyPr>
          <a:lstStyle/>
          <a:p>
            <a:r>
              <a:rPr lang="en-GB" sz="2800" b="1" cap="none" noProof="0" dirty="0">
                <a:solidFill>
                  <a:schemeClr val="tx1"/>
                </a:solidFill>
                <a:latin typeface="Calibri Light" panose="020F0302020204030204" pitchFamily="34" charset="0"/>
                <a:cs typeface="Calibri Light" panose="020F0302020204030204" pitchFamily="34" charset="0"/>
              </a:rPr>
              <a:t>On admission, normal leukocyte count, slightly elevated CRP concentration, extreme procalcitonin</a:t>
            </a:r>
          </a:p>
        </p:txBody>
      </p:sp>
      <p:sp>
        <p:nvSpPr>
          <p:cNvPr id="13315" name="TPAnswers"/>
          <p:cNvSpPr>
            <a:spLocks noGrp="1"/>
          </p:cNvSpPr>
          <p:nvPr>
            <p:ph idx="1"/>
            <p:custDataLst>
              <p:tags r:id="rId2"/>
            </p:custDataLst>
          </p:nvPr>
        </p:nvSpPr>
        <p:spPr>
          <a:xfrm>
            <a:off x="539750" y="2276475"/>
            <a:ext cx="8208963" cy="3024188"/>
          </a:xfrm>
        </p:spPr>
        <p:txBody>
          <a:bodyPr/>
          <a:lstStyle/>
          <a:p>
            <a:pPr marL="114300" indent="0">
              <a:spcBef>
                <a:spcPts val="1800"/>
              </a:spcBef>
              <a:buFont typeface="Arial" charset="0"/>
              <a:buNone/>
              <a:defRPr/>
            </a:pPr>
            <a:r>
              <a:rPr lang="en-GB" sz="2800" i="1" noProof="0" dirty="0">
                <a:solidFill>
                  <a:schemeClr val="tx1"/>
                </a:solidFill>
                <a:latin typeface="Calibri" panose="020F0502020204030204" pitchFamily="34" charset="0"/>
                <a:cs typeface="Calibri" panose="020F0502020204030204" pitchFamily="34" charset="0"/>
              </a:rPr>
              <a:t>What to think of the result?</a:t>
            </a:r>
          </a:p>
          <a:p>
            <a:pPr marL="114300" indent="0">
              <a:spcBef>
                <a:spcPts val="1800"/>
              </a:spcBef>
              <a:buFont typeface="Arial" charset="0"/>
              <a:buNone/>
              <a:defRPr/>
            </a:pPr>
            <a:endParaRPr lang="en-GB" sz="1800" noProof="0" dirty="0">
              <a:solidFill>
                <a:schemeClr val="tx1"/>
              </a:solidFill>
              <a:latin typeface="Calibri" panose="020F0502020204030204" pitchFamily="34" charset="0"/>
              <a:cs typeface="Calibri" panose="020F0502020204030204" pitchFamily="34" charset="0"/>
            </a:endParaRPr>
          </a:p>
          <a:p>
            <a:pPr marL="571500" indent="-457200">
              <a:spcBef>
                <a:spcPts val="18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Definitely a sign of sepsis</a:t>
            </a:r>
          </a:p>
          <a:p>
            <a:pPr marL="571500" indent="-457200">
              <a:spcBef>
                <a:spcPts val="1800"/>
              </a:spcBef>
              <a:buFont typeface="Arial" charset="0"/>
              <a:buAutoNum type="arabicPeriod"/>
              <a:defRPr/>
            </a:pPr>
            <a:r>
              <a:rPr lang="en-GB" sz="2800" noProof="0" dirty="0">
                <a:solidFill>
                  <a:schemeClr val="tx1"/>
                </a:solidFill>
                <a:latin typeface="Calibri" panose="020F0502020204030204" pitchFamily="34" charset="0"/>
                <a:cs typeface="Calibri" panose="020F0502020204030204" pitchFamily="34" charset="0"/>
              </a:rPr>
              <a:t>It may be a non-specific reaction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13315">
                                            <p:txEl>
                                              <p:pRg st="3" end="3"/>
                                            </p:txEl>
                                          </p:spTgt>
                                        </p:tgtEl>
                                        <p:attrNameLst>
                                          <p:attrName>style.color</p:attrName>
                                        </p:attrNameLst>
                                      </p:cBhvr>
                                      <p:to>
                                        <p:clrVal>
                                          <a:srgbClr val="669900"/>
                                        </p:clrVal>
                                      </p:to>
                                    </p:set>
                                    <p:set>
                                      <p:cBhvr>
                                        <p:cTn id="19" dur="500" fill="hold"/>
                                        <p:tgtEl>
                                          <p:spTgt spid="13315">
                                            <p:txEl>
                                              <p:pRg st="3" end="3"/>
                                            </p:txEl>
                                          </p:spTgt>
                                        </p:tgtEl>
                                        <p:attrNameLst>
                                          <p:attrName>fillcolor</p:attrName>
                                        </p:attrNameLst>
                                      </p:cBhvr>
                                      <p:to>
                                        <p:clrVal>
                                          <a:srgbClr val="669900"/>
                                        </p:clrVal>
                                      </p:to>
                                    </p:set>
                                    <p:set>
                                      <p:cBhvr>
                                        <p:cTn id="20" dur="500" fill="hold"/>
                                        <p:tgtEl>
                                          <p:spTgt spid="1331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PQuestion"/>
          <p:cNvSpPr>
            <a:spLocks noGrp="1" noChangeArrowheads="1"/>
          </p:cNvSpPr>
          <p:nvPr>
            <p:ph type="title"/>
          </p:nvPr>
        </p:nvSpPr>
        <p:spPr bwMode="auto"/>
        <p:txBody>
          <a:bodyPr wrap="square" numCol="1" anchorCtr="0" compatLnSpc="1">
            <a:prstTxWarp prst="textNoShape">
              <a:avLst/>
            </a:prstTxWarp>
            <a:normAutofit/>
          </a:bodyPr>
          <a:lstStyle/>
          <a:p>
            <a:pPr>
              <a:defRPr/>
            </a:pPr>
            <a:r>
              <a:rPr lang="cs-CZ" altLang="cs-CZ" sz="4000" b="1" cap="none" dirty="0">
                <a:solidFill>
                  <a:schemeClr val="tx1"/>
                </a:solidFill>
                <a:latin typeface="Calibri Light" panose="020F0302020204030204" pitchFamily="34" charset="0"/>
                <a:cs typeface="Calibri Light" panose="020F0302020204030204" pitchFamily="34" charset="0"/>
              </a:rPr>
              <a:t>Which of these results can be released? </a:t>
            </a:r>
          </a:p>
        </p:txBody>
      </p:sp>
      <p:sp>
        <p:nvSpPr>
          <p:cNvPr id="13315" name="TPAnswers"/>
          <p:cNvSpPr>
            <a:spLocks noGrp="1"/>
          </p:cNvSpPr>
          <p:nvPr>
            <p:ph idx="1"/>
            <p:custDataLst>
              <p:tags r:id="rId2"/>
            </p:custDataLst>
          </p:nvPr>
        </p:nvSpPr>
        <p:spPr>
          <a:xfrm>
            <a:off x="323850" y="1824831"/>
            <a:ext cx="8568630" cy="3908425"/>
          </a:xfrm>
        </p:spPr>
        <p:txBody>
          <a:bodyPr/>
          <a:lstStyle/>
          <a:p>
            <a:pPr marL="571500" indent="-457200">
              <a:spcBef>
                <a:spcPts val="1000"/>
              </a:spcBef>
              <a:buFont typeface="Arial" panose="020B0604020202020204" pitchFamily="34" charset="0"/>
              <a:buAutoNum type="arabicPeriod"/>
            </a:pPr>
            <a:r>
              <a:rPr lang="cs-CZ" altLang="cs-CZ" dirty="0">
                <a:solidFill>
                  <a:schemeClr val="tx1"/>
                </a:solidFill>
                <a:latin typeface="Calibri" panose="020F0502020204030204" pitchFamily="34" charset="0"/>
                <a:cs typeface="Calibri" panose="020F0502020204030204" pitchFamily="34" charset="0"/>
              </a:rPr>
              <a:t>AST 0.77 µkat/l; ALT 0.20 µkat/l; ALP 2.7 µkat/l; </a:t>
            </a:r>
            <a:br>
              <a:rPr lang="cs-CZ" altLang="cs-CZ" dirty="0">
                <a:solidFill>
                  <a:schemeClr val="tx1"/>
                </a:solidFill>
                <a:latin typeface="Calibri" panose="020F0502020204030204" pitchFamily="34" charset="0"/>
                <a:cs typeface="Calibri" panose="020F0502020204030204" pitchFamily="34" charset="0"/>
              </a:rPr>
            </a:br>
            <a:r>
              <a:rPr lang="cs-CZ" altLang="cs-CZ" dirty="0">
                <a:solidFill>
                  <a:schemeClr val="tx1"/>
                </a:solidFill>
                <a:latin typeface="Calibri" panose="020F0502020204030204" pitchFamily="34" charset="0"/>
                <a:cs typeface="Calibri" panose="020F0502020204030204" pitchFamily="34" charset="0"/>
              </a:rPr>
              <a:t>AMS 7.85 µkat/l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Glucose 41.0 mmol/l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Urea 6.2 mmol/l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Creatinine 118 µmol/l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Na</a:t>
            </a:r>
            <a:r>
              <a:rPr lang="en-GB" baseline="30000" noProof="0" dirty="0">
                <a:solidFill>
                  <a:schemeClr val="tx1"/>
                </a:solidFill>
                <a:latin typeface="Calibri" panose="020F0502020204030204" pitchFamily="34" charset="0"/>
                <a:cs typeface="Calibri" panose="020F0502020204030204" pitchFamily="34" charset="0"/>
              </a:rPr>
              <a:t>+</a:t>
            </a:r>
            <a:r>
              <a:rPr lang="en-GB" noProof="0" dirty="0">
                <a:solidFill>
                  <a:schemeClr val="tx1"/>
                </a:solidFill>
                <a:latin typeface="Calibri" panose="020F0502020204030204" pitchFamily="34" charset="0"/>
                <a:cs typeface="Calibri" panose="020F0502020204030204" pitchFamily="34" charset="0"/>
              </a:rPr>
              <a:t> 113 mmol/l; K</a:t>
            </a:r>
            <a:r>
              <a:rPr lang="en-GB" baseline="30000" noProof="0" dirty="0">
                <a:solidFill>
                  <a:schemeClr val="tx1"/>
                </a:solidFill>
                <a:latin typeface="Calibri" panose="020F0502020204030204" pitchFamily="34" charset="0"/>
                <a:cs typeface="Calibri" panose="020F0502020204030204" pitchFamily="34" charset="0"/>
              </a:rPr>
              <a:t>+</a:t>
            </a:r>
            <a:r>
              <a:rPr lang="en-GB" noProof="0" dirty="0">
                <a:solidFill>
                  <a:schemeClr val="tx1"/>
                </a:solidFill>
                <a:latin typeface="Calibri" panose="020F0502020204030204" pitchFamily="34" charset="0"/>
                <a:cs typeface="Calibri" panose="020F0502020204030204" pitchFamily="34" charset="0"/>
              </a:rPr>
              <a:t> 4.2 mmol/l; Cl</a:t>
            </a:r>
            <a:r>
              <a:rPr lang="en-GB" baseline="30000" noProof="0" dirty="0">
                <a:solidFill>
                  <a:schemeClr val="tx1"/>
                </a:solidFill>
                <a:latin typeface="Calibri" panose="020F0502020204030204" pitchFamily="34" charset="0"/>
                <a:cs typeface="Calibri" panose="020F0502020204030204" pitchFamily="34" charset="0"/>
              </a:rPr>
              <a:t>-</a:t>
            </a:r>
            <a:r>
              <a:rPr lang="en-GB" noProof="0" dirty="0">
                <a:solidFill>
                  <a:schemeClr val="tx1"/>
                </a:solidFill>
                <a:latin typeface="Calibri" panose="020F0502020204030204" pitchFamily="34" charset="0"/>
                <a:cs typeface="Calibri" panose="020F0502020204030204" pitchFamily="34" charset="0"/>
              </a:rPr>
              <a:t> 80 mmol/l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Cholesterol 31.0 mmol/l</a:t>
            </a:r>
          </a:p>
          <a:p>
            <a:pPr marL="571500" indent="-457200">
              <a:spcBef>
                <a:spcPts val="10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Triglycerides 69.0 mmol/l</a:t>
            </a:r>
          </a:p>
        </p:txBody>
      </p:sp>
      <p:sp>
        <p:nvSpPr>
          <p:cNvPr id="13316" name="TextovéPole 1"/>
          <p:cNvSpPr txBox="1">
            <a:spLocks noChangeArrowheads="1"/>
          </p:cNvSpPr>
          <p:nvPr/>
        </p:nvSpPr>
        <p:spPr bwMode="auto">
          <a:xfrm>
            <a:off x="179388" y="5877272"/>
            <a:ext cx="87130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GB" noProof="0" dirty="0">
                <a:latin typeface="Calibri" panose="020F0502020204030204" pitchFamily="34" charset="0"/>
                <a:cs typeface="Calibri" panose="020F0502020204030204" pitchFamily="34" charset="0"/>
              </a:rPr>
              <a:t>Note: </a:t>
            </a:r>
            <a:r>
              <a:rPr lang="en-GB" b="0" noProof="0" dirty="0">
                <a:latin typeface="Calibri" panose="020F0502020204030204" pitchFamily="34" charset="0"/>
                <a:cs typeface="Calibri" panose="020F0502020204030204" pitchFamily="34" charset="0"/>
              </a:rPr>
              <a:t>minerals were measured by indirect potentiometry, other methods by spectrophotometry (enzymes by kinetic, substrates by two-point method).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childTnLst>
                                    <p:set>
                                      <p:cBhvr override="childStyle">
                                        <p:cTn id="10" dur="500" fill="hold"/>
                                        <p:tgtEl>
                                          <p:spTgt spid="13315">
                                            <p:txEl>
                                              <p:pRg st="0" end="0"/>
                                            </p:txEl>
                                          </p:spTgt>
                                        </p:tgtEl>
                                        <p:attrNameLst>
                                          <p:attrName>style.color</p:attrName>
                                        </p:attrNameLst>
                                      </p:cBhvr>
                                      <p:to>
                                        <p:clrVal>
                                          <a:srgbClr val="009900"/>
                                        </p:clrVal>
                                      </p:to>
                                    </p:set>
                                    <p:set>
                                      <p:cBhvr>
                                        <p:cTn id="11" dur="500" fill="hold"/>
                                        <p:tgtEl>
                                          <p:spTgt spid="13315">
                                            <p:txEl>
                                              <p:pRg st="0" end="0"/>
                                            </p:txEl>
                                          </p:spTgt>
                                        </p:tgtEl>
                                        <p:attrNameLst>
                                          <p:attrName>fillcolor</p:attrName>
                                        </p:attrNameLst>
                                      </p:cBhvr>
                                      <p:to>
                                        <p:clrVal>
                                          <a:srgbClr val="009900"/>
                                        </p:clrVal>
                                      </p:to>
                                    </p:set>
                                    <p:set>
                                      <p:cBhvr>
                                        <p:cTn id="12" dur="500" fill="hold"/>
                                        <p:tgtEl>
                                          <p:spTgt spid="13315">
                                            <p:txEl>
                                              <p:pRg st="0" end="0"/>
                                            </p:txEl>
                                          </p:spTgt>
                                        </p:tgtEl>
                                        <p:attrNameLst>
                                          <p:attrName>fill.type</p:attrName>
                                        </p:attrNameLst>
                                      </p:cBhvr>
                                      <p:to>
                                        <p:strVal val="solid"/>
                                      </p:to>
                                    </p:set>
                                  </p:childTnLst>
                                </p:cTn>
                              </p:par>
                              <p:par>
                                <p:cTn id="13" presetID="16" presetClass="emph" presetSubtype="0" fill="hold" nodeType="withEffect">
                                  <p:stCondLst>
                                    <p:cond delay="0"/>
                                  </p:stCondLst>
                                  <p:childTnLst>
                                    <p:set>
                                      <p:cBhvr override="childStyle">
                                        <p:cTn id="14" dur="500" fill="hold"/>
                                        <p:tgtEl>
                                          <p:spTgt spid="13315">
                                            <p:txEl>
                                              <p:pRg st="1" end="1"/>
                                            </p:txEl>
                                          </p:spTgt>
                                        </p:tgtEl>
                                        <p:attrNameLst>
                                          <p:attrName>style.color</p:attrName>
                                        </p:attrNameLst>
                                      </p:cBhvr>
                                      <p:to>
                                        <p:clrVal>
                                          <a:srgbClr val="009900"/>
                                        </p:clrVal>
                                      </p:to>
                                    </p:set>
                                    <p:set>
                                      <p:cBhvr>
                                        <p:cTn id="15" dur="500" fill="hold"/>
                                        <p:tgtEl>
                                          <p:spTgt spid="13315">
                                            <p:txEl>
                                              <p:pRg st="1" end="1"/>
                                            </p:txEl>
                                          </p:spTgt>
                                        </p:tgtEl>
                                        <p:attrNameLst>
                                          <p:attrName>fillcolor</p:attrName>
                                        </p:attrNameLst>
                                      </p:cBhvr>
                                      <p:to>
                                        <p:clrVal>
                                          <a:srgbClr val="009900"/>
                                        </p:clrVal>
                                      </p:to>
                                    </p:set>
                                    <p:set>
                                      <p:cBhvr>
                                        <p:cTn id="16" dur="500" fill="hold"/>
                                        <p:tgtEl>
                                          <p:spTgt spid="13315">
                                            <p:txEl>
                                              <p:pRg st="1" end="1"/>
                                            </p:txEl>
                                          </p:spTgt>
                                        </p:tgtEl>
                                        <p:attrNameLst>
                                          <p:attrName>fill.type</p:attrName>
                                        </p:attrNameLst>
                                      </p:cBhvr>
                                      <p:to>
                                        <p:strVal val="solid"/>
                                      </p:to>
                                    </p:set>
                                  </p:childTnLst>
                                </p:cTn>
                              </p:par>
                              <p:par>
                                <p:cTn id="17" presetID="16" presetClass="emph" presetSubtype="0" fill="hold" nodeType="withEffect">
                                  <p:stCondLst>
                                    <p:cond delay="0"/>
                                  </p:stCondLst>
                                  <p:childTnLst>
                                    <p:set>
                                      <p:cBhvr override="childStyle">
                                        <p:cTn id="18" dur="500" fill="hold"/>
                                        <p:tgtEl>
                                          <p:spTgt spid="13315">
                                            <p:txEl>
                                              <p:pRg st="2" end="2"/>
                                            </p:txEl>
                                          </p:spTgt>
                                        </p:tgtEl>
                                        <p:attrNameLst>
                                          <p:attrName>style.color</p:attrName>
                                        </p:attrNameLst>
                                      </p:cBhvr>
                                      <p:to>
                                        <p:clrVal>
                                          <a:srgbClr val="009900"/>
                                        </p:clrVal>
                                      </p:to>
                                    </p:set>
                                    <p:set>
                                      <p:cBhvr>
                                        <p:cTn id="19" dur="500" fill="hold"/>
                                        <p:tgtEl>
                                          <p:spTgt spid="13315">
                                            <p:txEl>
                                              <p:pRg st="2" end="2"/>
                                            </p:txEl>
                                          </p:spTgt>
                                        </p:tgtEl>
                                        <p:attrNameLst>
                                          <p:attrName>fillcolor</p:attrName>
                                        </p:attrNameLst>
                                      </p:cBhvr>
                                      <p:to>
                                        <p:clrVal>
                                          <a:srgbClr val="009900"/>
                                        </p:clrVal>
                                      </p:to>
                                    </p:set>
                                    <p:set>
                                      <p:cBhvr>
                                        <p:cTn id="20" dur="500" fill="hold"/>
                                        <p:tgtEl>
                                          <p:spTgt spid="13315">
                                            <p:txEl>
                                              <p:pRg st="2" end="2"/>
                                            </p:txEl>
                                          </p:spTgt>
                                        </p:tgtEl>
                                        <p:attrNameLst>
                                          <p:attrName>fill.type</p:attrName>
                                        </p:attrNameLst>
                                      </p:cBhvr>
                                      <p:to>
                                        <p:strVal val="solid"/>
                                      </p:to>
                                    </p:set>
                                  </p:childTnLst>
                                </p:cTn>
                              </p:par>
                              <p:par>
                                <p:cTn id="21" presetID="16" presetClass="emph" presetSubtype="0" fill="hold" nodeType="withEffect">
                                  <p:stCondLst>
                                    <p:cond delay="0"/>
                                  </p:stCondLst>
                                  <p:childTnLst>
                                    <p:set>
                                      <p:cBhvr override="childStyle">
                                        <p:cTn id="22" dur="500" fill="hold"/>
                                        <p:tgtEl>
                                          <p:spTgt spid="13315">
                                            <p:txEl>
                                              <p:pRg st="3" end="3"/>
                                            </p:txEl>
                                          </p:spTgt>
                                        </p:tgtEl>
                                        <p:attrNameLst>
                                          <p:attrName>style.color</p:attrName>
                                        </p:attrNameLst>
                                      </p:cBhvr>
                                      <p:to>
                                        <p:clrVal>
                                          <a:srgbClr val="009900"/>
                                        </p:clrVal>
                                      </p:to>
                                    </p:set>
                                    <p:set>
                                      <p:cBhvr>
                                        <p:cTn id="23" dur="500" fill="hold"/>
                                        <p:tgtEl>
                                          <p:spTgt spid="13315">
                                            <p:txEl>
                                              <p:pRg st="3" end="3"/>
                                            </p:txEl>
                                          </p:spTgt>
                                        </p:tgtEl>
                                        <p:attrNameLst>
                                          <p:attrName>fillcolor</p:attrName>
                                        </p:attrNameLst>
                                      </p:cBhvr>
                                      <p:to>
                                        <p:clrVal>
                                          <a:srgbClr val="009900"/>
                                        </p:clrVal>
                                      </p:to>
                                    </p:set>
                                    <p:set>
                                      <p:cBhvr>
                                        <p:cTn id="24" dur="500" fill="hold"/>
                                        <p:tgtEl>
                                          <p:spTgt spid="13315">
                                            <p:txEl>
                                              <p:pRg st="3" end="3"/>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13315">
                                            <p:txEl>
                                              <p:pRg st="5" end="5"/>
                                            </p:txEl>
                                          </p:spTgt>
                                        </p:tgtEl>
                                        <p:attrNameLst>
                                          <p:attrName>style.color</p:attrName>
                                        </p:attrNameLst>
                                      </p:cBhvr>
                                      <p:to>
                                        <p:clrVal>
                                          <a:srgbClr val="009900"/>
                                        </p:clrVal>
                                      </p:to>
                                    </p:set>
                                    <p:set>
                                      <p:cBhvr>
                                        <p:cTn id="27" dur="500" fill="hold"/>
                                        <p:tgtEl>
                                          <p:spTgt spid="13315">
                                            <p:txEl>
                                              <p:pRg st="5" end="5"/>
                                            </p:txEl>
                                          </p:spTgt>
                                        </p:tgtEl>
                                        <p:attrNameLst>
                                          <p:attrName>fillcolor</p:attrName>
                                        </p:attrNameLst>
                                      </p:cBhvr>
                                      <p:to>
                                        <p:clrVal>
                                          <a:srgbClr val="009900"/>
                                        </p:clrVal>
                                      </p:to>
                                    </p:set>
                                    <p:set>
                                      <p:cBhvr>
                                        <p:cTn id="28" dur="500" fill="hold"/>
                                        <p:tgtEl>
                                          <p:spTgt spid="1331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5</a:t>
            </a:r>
          </a:p>
        </p:txBody>
      </p:sp>
      <p:sp>
        <p:nvSpPr>
          <p:cNvPr id="45059" name="Rectangle 3"/>
          <p:cNvSpPr>
            <a:spLocks noGrp="1" noChangeArrowheads="1"/>
          </p:cNvSpPr>
          <p:nvPr>
            <p:ph type="body" idx="1"/>
          </p:nvPr>
        </p:nvSpPr>
        <p:spPr>
          <a:xfrm>
            <a:off x="468313" y="1916832"/>
            <a:ext cx="8496300" cy="4607793"/>
          </a:xfrm>
        </p:spPr>
        <p:txBody>
          <a:bodyPr/>
          <a:lstStyle/>
          <a:p>
            <a:pPr marL="114300" indent="0">
              <a:spcBef>
                <a:spcPts val="1200"/>
              </a:spcBef>
              <a:buFont typeface="Arial" charset="0"/>
              <a:buNone/>
              <a:defRPr/>
            </a:pPr>
            <a:r>
              <a:rPr lang="en-GB" sz="2800" noProof="0" dirty="0">
                <a:solidFill>
                  <a:schemeClr val="tx1"/>
                </a:solidFill>
                <a:latin typeface="Calibri" panose="020F0502020204030204" pitchFamily="34" charset="0"/>
                <a:cs typeface="Calibri" panose="020F0502020204030204" pitchFamily="34" charset="0"/>
              </a:rPr>
              <a:t>Procalcitonin indicates sepsis or septic shock</a:t>
            </a:r>
          </a:p>
          <a:p>
            <a:pPr marL="114300" indent="0">
              <a:spcBef>
                <a:spcPts val="1200"/>
              </a:spcBef>
              <a:buFont typeface="Arial" charset="0"/>
              <a:buNone/>
              <a:defRPr/>
            </a:pPr>
            <a:r>
              <a:rPr lang="en-GB" sz="2800" noProof="0" dirty="0">
                <a:solidFill>
                  <a:schemeClr val="tx1"/>
                </a:solidFill>
                <a:latin typeface="Calibri" panose="020F0502020204030204" pitchFamily="34" charset="0"/>
                <a:cs typeface="Calibri" panose="020F0502020204030204" pitchFamily="34" charset="0"/>
              </a:rPr>
              <a:t>However, we also observe a rise in:</a:t>
            </a:r>
          </a:p>
          <a:p>
            <a:pPr marL="714375" indent="-261938">
              <a:spcBef>
                <a:spcPts val="600"/>
              </a:spcBef>
              <a:buFont typeface="Arial" charset="0"/>
              <a:buChar char="•"/>
              <a:defRPr/>
            </a:pPr>
            <a:r>
              <a:rPr lang="en-GB" noProof="0" dirty="0">
                <a:solidFill>
                  <a:schemeClr val="tx1"/>
                </a:solidFill>
                <a:latin typeface="Calibri" panose="020F0502020204030204" pitchFamily="34" charset="0"/>
                <a:cs typeface="Calibri" panose="020F0502020204030204" pitchFamily="34" charset="0"/>
              </a:rPr>
              <a:t>severe surgeries, injuries, burns</a:t>
            </a:r>
          </a:p>
          <a:p>
            <a:pPr marL="714375" indent="-261938">
              <a:spcBef>
                <a:spcPts val="600"/>
              </a:spcBef>
              <a:buFont typeface="Arial" charset="0"/>
              <a:buChar char="•"/>
              <a:defRPr/>
            </a:pPr>
            <a:r>
              <a:rPr lang="en-GB" noProof="0" dirty="0">
                <a:solidFill>
                  <a:schemeClr val="tx1"/>
                </a:solidFill>
                <a:latin typeface="Calibri" panose="020F0502020204030204" pitchFamily="34" charset="0"/>
                <a:cs typeface="Calibri" panose="020F0502020204030204" pitchFamily="34" charset="0"/>
              </a:rPr>
              <a:t>cardiogenic shock</a:t>
            </a:r>
          </a:p>
          <a:p>
            <a:pPr marL="714375" indent="-261938">
              <a:spcBef>
                <a:spcPts val="600"/>
              </a:spcBef>
              <a:buFont typeface="Arial" charset="0"/>
              <a:buChar char="•"/>
              <a:defRPr/>
            </a:pPr>
            <a:r>
              <a:rPr lang="en-GB" noProof="0" dirty="0">
                <a:solidFill>
                  <a:schemeClr val="tx1"/>
                </a:solidFill>
                <a:latin typeface="Calibri" panose="020F0502020204030204" pitchFamily="34" charset="0"/>
                <a:cs typeface="Calibri" panose="020F0502020204030204" pitchFamily="34" charset="0"/>
              </a:rPr>
              <a:t>severe kidney or liver failure</a:t>
            </a:r>
          </a:p>
          <a:p>
            <a:pPr marL="714375" indent="-261938">
              <a:spcBef>
                <a:spcPts val="600"/>
              </a:spcBef>
              <a:buFont typeface="Arial" charset="0"/>
              <a:buChar char="•"/>
              <a:defRPr/>
            </a:pPr>
            <a:r>
              <a:rPr lang="en-GB" noProof="0" dirty="0">
                <a:solidFill>
                  <a:srgbClr val="0070C0"/>
                </a:solidFill>
                <a:latin typeface="Calibri" panose="020F0502020204030204" pitchFamily="34" charset="0"/>
                <a:cs typeface="Calibri" panose="020F0502020204030204" pitchFamily="34" charset="0"/>
              </a:rPr>
              <a:t>autoimmune diseases</a:t>
            </a:r>
          </a:p>
          <a:p>
            <a:pPr marL="714375" indent="-261938">
              <a:spcBef>
                <a:spcPts val="600"/>
              </a:spcBef>
              <a:buFont typeface="Arial" charset="0"/>
              <a:buChar char="•"/>
              <a:defRPr/>
            </a:pPr>
            <a:r>
              <a:rPr lang="en-GB" noProof="0" dirty="0">
                <a:solidFill>
                  <a:srgbClr val="0070C0"/>
                </a:solidFill>
                <a:latin typeface="Calibri" panose="020F0502020204030204" pitchFamily="34" charset="0"/>
                <a:cs typeface="Calibri" panose="020F0502020204030204" pitchFamily="34" charset="0"/>
              </a:rPr>
              <a:t>rhabdomyolysis</a:t>
            </a:r>
          </a:p>
          <a:p>
            <a:pPr marL="114300" indent="0">
              <a:spcBef>
                <a:spcPts val="1200"/>
              </a:spcBef>
              <a:buFont typeface="Arial" charset="0"/>
              <a:buNone/>
              <a:defRPr/>
            </a:pPr>
            <a:r>
              <a:rPr lang="en-GB" sz="2800" noProof="0" dirty="0">
                <a:solidFill>
                  <a:srgbClr val="0070C0"/>
                </a:solidFill>
                <a:latin typeface="Calibri" panose="020F0502020204030204" pitchFamily="34" charset="0"/>
                <a:cs typeface="Calibri" panose="020F0502020204030204" pitchFamily="34" charset="0"/>
              </a:rPr>
              <a:t>D-dimer elevations </a:t>
            </a:r>
            <a:r>
              <a:rPr lang="en-GB" sz="2800" noProof="0" dirty="0">
                <a:solidFill>
                  <a:schemeClr val="tx1"/>
                </a:solidFill>
                <a:latin typeface="Calibri" panose="020F0502020204030204" pitchFamily="34" charset="0"/>
                <a:cs typeface="Calibri" panose="020F0502020204030204" pitchFamily="34" charset="0"/>
              </a:rPr>
              <a:t>(repeatedly &gt; 5.0 mg/l FEU) </a:t>
            </a:r>
            <a:r>
              <a:rPr lang="en-GB" sz="2800" noProof="0" dirty="0">
                <a:solidFill>
                  <a:srgbClr val="0070C0"/>
                </a:solidFill>
                <a:latin typeface="Calibri" panose="020F0502020204030204" pitchFamily="34" charset="0"/>
                <a:cs typeface="Calibri" panose="020F0502020204030204" pitchFamily="34" charset="0"/>
              </a:rPr>
              <a:t>were </a:t>
            </a:r>
            <a:r>
              <a:rPr lang="en-GB" sz="2800" noProof="0" dirty="0">
                <a:solidFill>
                  <a:schemeClr val="tx1"/>
                </a:solidFill>
                <a:latin typeface="Calibri" panose="020F0502020204030204" pitchFamily="34" charset="0"/>
                <a:cs typeface="Calibri" panose="020F0502020204030204" pitchFamily="34" charset="0"/>
              </a:rPr>
              <a:t>similarly </a:t>
            </a:r>
            <a:r>
              <a:rPr lang="en-GB" sz="2800" noProof="0" dirty="0">
                <a:solidFill>
                  <a:srgbClr val="0070C0"/>
                </a:solidFill>
                <a:latin typeface="Calibri" panose="020F0502020204030204" pitchFamily="34" charset="0"/>
                <a:cs typeface="Calibri" panose="020F0502020204030204" pitchFamily="34" charset="0"/>
              </a:rPr>
              <a:t>nonspecific </a:t>
            </a:r>
            <a:r>
              <a:rPr lang="en-GB" sz="2800" noProof="0" dirty="0">
                <a:solidFill>
                  <a:schemeClr val="tx1"/>
                </a:solidFill>
                <a:latin typeface="Calibri" panose="020F0502020204030204" pitchFamily="34" charset="0"/>
                <a:cs typeface="Calibri" panose="020F0502020204030204" pitchFamily="34" charset="0"/>
              </a:rPr>
              <a:t>– no evidence of thromboembolism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Infection not proven</a:t>
            </a:r>
          </a:p>
        </p:txBody>
      </p:sp>
      <p:sp>
        <p:nvSpPr>
          <p:cNvPr id="45059" name="Rectangle 3"/>
          <p:cNvSpPr>
            <a:spLocks noGrp="1" noChangeArrowheads="1"/>
          </p:cNvSpPr>
          <p:nvPr>
            <p:ph type="body" idx="1"/>
          </p:nvPr>
        </p:nvSpPr>
        <p:spPr>
          <a:xfrm>
            <a:off x="468313" y="1844675"/>
            <a:ext cx="8496300" cy="4537075"/>
          </a:xfrm>
        </p:spPr>
        <p:txBody>
          <a:bodyPr/>
          <a:lstStyle/>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The patient underwent culture from all possible body orifices and a comprehensive serological examination for the presence of the whole spectrum of viral infections. </a:t>
            </a:r>
          </a:p>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Positive only for </a:t>
            </a:r>
            <a:r>
              <a:rPr lang="en-GB" sz="2600" i="1" noProof="0" dirty="0">
                <a:solidFill>
                  <a:schemeClr val="tx1"/>
                </a:solidFill>
                <a:latin typeface="Calibri" panose="020F0502020204030204" pitchFamily="34" charset="0"/>
                <a:cs typeface="Calibri" panose="020F0502020204030204" pitchFamily="34" charset="0"/>
              </a:rPr>
              <a:t>Hemophilus influenzae </a:t>
            </a:r>
            <a:r>
              <a:rPr lang="en-GB" sz="2600" noProof="0" dirty="0">
                <a:solidFill>
                  <a:schemeClr val="tx1"/>
                </a:solidFill>
                <a:latin typeface="Calibri" panose="020F0502020204030204" pitchFamily="34" charset="0"/>
                <a:cs typeface="Calibri" panose="020F0502020204030204" pitchFamily="34" charset="0"/>
              </a:rPr>
              <a:t>in the swab from </a:t>
            </a:r>
            <a:br>
              <a:rPr lang="en-GB" sz="2600" noProof="0" dirty="0">
                <a:solidFill>
                  <a:schemeClr val="tx1"/>
                </a:solidFill>
                <a:latin typeface="Calibri" panose="020F0502020204030204" pitchFamily="34" charset="0"/>
                <a:cs typeface="Calibri" panose="020F0502020204030204" pitchFamily="34" charset="0"/>
              </a:rPr>
            </a:br>
            <a:r>
              <a:rPr lang="en-GB" sz="2600" noProof="0" dirty="0">
                <a:solidFill>
                  <a:schemeClr val="tx1"/>
                </a:solidFill>
                <a:latin typeface="Calibri" panose="020F0502020204030204" pitchFamily="34" charset="0"/>
                <a:cs typeface="Calibri" panose="020F0502020204030204" pitchFamily="34" charset="0"/>
              </a:rPr>
              <a:t>the throat.</a:t>
            </a:r>
          </a:p>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Thus, the positive markers of inflammation did not indicate </a:t>
            </a:r>
            <a:br>
              <a:rPr lang="en-GB" sz="2600" noProof="0" dirty="0">
                <a:solidFill>
                  <a:schemeClr val="tx1"/>
                </a:solidFill>
                <a:latin typeface="Calibri" panose="020F0502020204030204" pitchFamily="34" charset="0"/>
                <a:cs typeface="Calibri" panose="020F0502020204030204" pitchFamily="34" charset="0"/>
              </a:rPr>
            </a:br>
            <a:r>
              <a:rPr lang="en-GB" sz="2600" noProof="0" dirty="0">
                <a:solidFill>
                  <a:schemeClr val="tx1"/>
                </a:solidFill>
                <a:latin typeface="Calibri" panose="020F0502020204030204" pitchFamily="34" charset="0"/>
                <a:cs typeface="Calibri" panose="020F0502020204030204" pitchFamily="34" charset="0"/>
              </a:rPr>
              <a:t>a true infection, but a non-specific reaction to massive haemolysis of autoimmune aetiology.</a:t>
            </a:r>
          </a:p>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The CRP level was only slightly elevated (maximum 25 g/l), interleukin 6 was 2.39 ng/l (reference values 2 – 15 ng/l).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Final diagnosis</a:t>
            </a:r>
          </a:p>
        </p:txBody>
      </p:sp>
      <p:sp>
        <p:nvSpPr>
          <p:cNvPr id="45059" name="Rectangle 3"/>
          <p:cNvSpPr>
            <a:spLocks noGrp="1" noChangeArrowheads="1"/>
          </p:cNvSpPr>
          <p:nvPr>
            <p:ph type="body" idx="1"/>
          </p:nvPr>
        </p:nvSpPr>
        <p:spPr>
          <a:xfrm>
            <a:off x="468313" y="1916113"/>
            <a:ext cx="8496300" cy="4608512"/>
          </a:xfrm>
        </p:spPr>
        <p:txBody>
          <a:bodyPr/>
          <a:lstStyle/>
          <a:p>
            <a:pPr marL="0" indent="0">
              <a:spcBef>
                <a:spcPts val="1200"/>
              </a:spcBef>
              <a:buFont typeface="Arial" charset="0"/>
              <a:buNone/>
              <a:defRPr/>
            </a:pPr>
            <a:r>
              <a:rPr lang="en-GB" sz="2800" noProof="0">
                <a:solidFill>
                  <a:schemeClr val="tx1"/>
                </a:solidFill>
                <a:latin typeface="Calibri" panose="020F0502020204030204" pitchFamily="34" charset="0"/>
                <a:cs typeface="Calibri" panose="020F0502020204030204" pitchFamily="34" charset="0"/>
              </a:rPr>
              <a:t>Child discharged after seven days of hospitalization </a:t>
            </a:r>
            <a:br>
              <a:rPr lang="en-GB" sz="2800" noProof="0">
                <a:solidFill>
                  <a:schemeClr val="tx1"/>
                </a:solidFill>
                <a:latin typeface="Calibri" panose="020F0502020204030204" pitchFamily="34" charset="0"/>
                <a:cs typeface="Calibri" panose="020F0502020204030204" pitchFamily="34" charset="0"/>
              </a:rPr>
            </a:br>
            <a:r>
              <a:rPr lang="en-GB" sz="2800" noProof="0">
                <a:solidFill>
                  <a:schemeClr val="tx1"/>
                </a:solidFill>
                <a:latin typeface="Calibri" panose="020F0502020204030204" pitchFamily="34" charset="0"/>
                <a:cs typeface="Calibri" panose="020F0502020204030204" pitchFamily="34" charset="0"/>
              </a:rPr>
              <a:t>in good condition, on oral steroids, with a diagnosis of:</a:t>
            </a:r>
          </a:p>
          <a:p>
            <a:pPr marL="0" indent="0">
              <a:spcBef>
                <a:spcPts val="1800"/>
              </a:spcBef>
              <a:buFont typeface="Arial" charset="0"/>
              <a:buNone/>
              <a:defRPr/>
            </a:pPr>
            <a:r>
              <a:rPr lang="en-GB" sz="2800" b="1" noProof="0" dirty="0">
                <a:latin typeface="Calibri" panose="020F0502020204030204" pitchFamily="34" charset="0"/>
                <a:cs typeface="Calibri" panose="020F0502020204030204" pitchFamily="34" charset="0"/>
              </a:rPr>
              <a:t>Autoimmune haemolytic anaemia</a:t>
            </a:r>
          </a:p>
          <a:p>
            <a:pPr marL="446088" indent="-446088">
              <a:spcBef>
                <a:spcPts val="1200"/>
              </a:spcBef>
              <a:buFont typeface="Arial" charset="0"/>
              <a:buChar char="•"/>
              <a:defRPr/>
            </a:pPr>
            <a:endParaRPr lang="en-GB" sz="28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cs-CZ" sz="2800" b="1" dirty="0">
                <a:latin typeface="Calibri Light" panose="020F0302020204030204" pitchFamily="34" charset="0"/>
                <a:cs typeface="Calibri Light" panose="020F0302020204030204" pitchFamily="34" charset="0"/>
              </a:rPr>
              <a:t>Hereditary haemochromatosis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6656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Medical history and current disease</a:t>
            </a:r>
          </a:p>
        </p:txBody>
      </p:sp>
      <p:sp>
        <p:nvSpPr>
          <p:cNvPr id="4" name="Rectangle 3"/>
          <p:cNvSpPr txBox="1">
            <a:spLocks noChangeArrowheads="1"/>
          </p:cNvSpPr>
          <p:nvPr/>
        </p:nvSpPr>
        <p:spPr bwMode="auto">
          <a:xfrm>
            <a:off x="468312" y="1722438"/>
            <a:ext cx="8640191"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47675" indent="-333375">
              <a:spcBef>
                <a:spcPts val="1200"/>
              </a:spcBef>
            </a:pPr>
            <a:r>
              <a:rPr lang="en-GB" sz="2800" b="0" noProof="0">
                <a:solidFill>
                  <a:schemeClr val="tx1"/>
                </a:solidFill>
                <a:latin typeface="Calibri" panose="020F0502020204030204" pitchFamily="34" charset="0"/>
                <a:cs typeface="Calibri" panose="020F0502020204030204" pitchFamily="34" charset="0"/>
              </a:rPr>
              <a:t>50-year-old man, treated for more than 20 years for porphyria cutanea </a:t>
            </a:r>
            <a:r>
              <a:rPr lang="en-GB" sz="2800" b="0" noProof="0" dirty="0" err="1">
                <a:solidFill>
                  <a:schemeClr val="tx1"/>
                </a:solidFill>
                <a:latin typeface="Calibri" panose="020F0502020204030204" pitchFamily="34" charset="0"/>
                <a:cs typeface="Calibri" panose="020F0502020204030204" pitchFamily="34" charset="0"/>
              </a:rPr>
              <a:t>tarda</a:t>
            </a:r>
            <a:r>
              <a:rPr lang="en-GB" sz="2800" b="0" noProof="0" dirty="0">
                <a:solidFill>
                  <a:schemeClr val="tx1"/>
                </a:solidFill>
                <a:latin typeface="Calibri" panose="020F0502020204030204" pitchFamily="34" charset="0"/>
                <a:cs typeface="Calibri" panose="020F0502020204030204" pitchFamily="34" charset="0"/>
              </a:rPr>
              <a:t> with photosensitivity of the hands</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admitted to the internal medicine clinic for newly diagnosed diabetes (fasting glycaemia 15.3 – 19.6 mmol/l, glycated haemoglobin 82.3 mmol/mol), weakness and weight loss of 7 kg in 4 months </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Insulin therapy started, attempt to switch to oral antidiabetic therapy unsuccessful. </a:t>
            </a:r>
          </a:p>
          <a:p>
            <a:pPr marL="447675" indent="-333375">
              <a:spcBef>
                <a:spcPts val="1200"/>
              </a:spcBef>
            </a:pPr>
            <a:r>
              <a:rPr lang="en-GB" sz="2800" b="0" noProof="0" dirty="0">
                <a:solidFill>
                  <a:schemeClr val="tx1"/>
                </a:solidFill>
                <a:latin typeface="Calibri" panose="020F0502020204030204" pitchFamily="34" charset="0"/>
                <a:cs typeface="Calibri" panose="020F0502020204030204" pitchFamily="34" charset="0"/>
              </a:rPr>
              <a:t>Pathological indicators of iron metabolism were found.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en-GB" sz="4000" b="1" cap="none" noProof="0">
                <a:solidFill>
                  <a:schemeClr val="tx1"/>
                </a:solidFill>
                <a:latin typeface="Calibri Light" panose="020F0302020204030204" pitchFamily="34" charset="0"/>
                <a:cs typeface="Calibri Light" panose="020F0302020204030204" pitchFamily="34" charset="0"/>
              </a:rPr>
              <a:t>Laboratory tests – indicators of iron metabolism</a:t>
            </a:r>
          </a:p>
        </p:txBody>
      </p:sp>
      <p:graphicFrame>
        <p:nvGraphicFramePr>
          <p:cNvPr id="7" name="Tabulka 6"/>
          <p:cNvGraphicFramePr>
            <a:graphicFrameLocks noGrp="1"/>
          </p:cNvGraphicFramePr>
          <p:nvPr>
            <p:extLst>
              <p:ext uri="{D42A27DB-BD31-4B8C-83A1-F6EECF244321}">
                <p14:modId xmlns:p14="http://schemas.microsoft.com/office/powerpoint/2010/main" val="2364553412"/>
              </p:ext>
            </p:extLst>
          </p:nvPr>
        </p:nvGraphicFramePr>
        <p:xfrm>
          <a:off x="755650" y="2571750"/>
          <a:ext cx="7632700" cy="2728914"/>
        </p:xfrm>
        <a:graphic>
          <a:graphicData uri="http://schemas.openxmlformats.org/drawingml/2006/table">
            <a:tbl>
              <a:tblPr firstRow="1" bandRow="1">
                <a:tableStyleId>{5C22544A-7EE6-4342-B048-85BDC9FD1C3A}</a:tableStyleId>
              </a:tblPr>
              <a:tblGrid>
                <a:gridCol w="3024278">
                  <a:extLst>
                    <a:ext uri="{9D8B030D-6E8A-4147-A177-3AD203B41FA5}">
                      <a16:colId xmlns:a16="http://schemas.microsoft.com/office/drawing/2014/main" val="20000"/>
                    </a:ext>
                  </a:extLst>
                </a:gridCol>
                <a:gridCol w="1152106">
                  <a:extLst>
                    <a:ext uri="{9D8B030D-6E8A-4147-A177-3AD203B41FA5}">
                      <a16:colId xmlns:a16="http://schemas.microsoft.com/office/drawing/2014/main" val="20001"/>
                    </a:ext>
                  </a:extLst>
                </a:gridCol>
                <a:gridCol w="1800165">
                  <a:extLst>
                    <a:ext uri="{9D8B030D-6E8A-4147-A177-3AD203B41FA5}">
                      <a16:colId xmlns:a16="http://schemas.microsoft.com/office/drawing/2014/main" val="20002"/>
                    </a:ext>
                  </a:extLst>
                </a:gridCol>
                <a:gridCol w="1656151">
                  <a:extLst>
                    <a:ext uri="{9D8B030D-6E8A-4147-A177-3AD203B41FA5}">
                      <a16:colId xmlns:a16="http://schemas.microsoft.com/office/drawing/2014/main" val="20003"/>
                    </a:ext>
                  </a:extLst>
                </a:gridCol>
              </a:tblGrid>
              <a:tr h="8536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19" marB="45719"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p>
                      <a:pPr algn="ctr"/>
                      <a:endParaRPr lang="cs-CZ" sz="2400" dirty="0">
                        <a:latin typeface="Calibri" panose="020F0502020204030204" pitchFamily="34" charset="0"/>
                        <a:cs typeface="Calibri" panose="020F0502020204030204" pitchFamily="34" charset="0"/>
                      </a:endParaRPr>
                    </a:p>
                  </a:txBody>
                  <a:tcPr marL="91449" marR="91449" marT="45719" marB="45719" anchor="ctr"/>
                </a:tc>
                <a:extLst>
                  <a:ext uri="{0D108BD9-81ED-4DB2-BD59-A6C34878D82A}">
                    <a16:rowId xmlns:a16="http://schemas.microsoft.com/office/drawing/2014/main" val="10000"/>
                  </a:ext>
                </a:extLst>
              </a:tr>
              <a:tr h="475810">
                <a:tc>
                  <a:txBody>
                    <a:bodyPr/>
                    <a:lstStyle/>
                    <a:p>
                      <a:r>
                        <a:rPr lang="cs-CZ" sz="2400" dirty="0">
                          <a:latin typeface="Calibri" panose="020F0502020204030204" pitchFamily="34" charset="0"/>
                          <a:cs typeface="Calibri" panose="020F0502020204030204" pitchFamily="34" charset="0"/>
                        </a:rPr>
                        <a:t>Iron</a:t>
                      </a:r>
                      <a:endParaRPr lang="cs-CZ" sz="2400" baseline="-25000" dirty="0">
                        <a:latin typeface="Calibri" panose="020F0502020204030204" pitchFamily="34" charset="0"/>
                        <a:cs typeface="Calibri" panose="020F0502020204030204" pitchFamily="34" charset="0"/>
                      </a:endParaRPr>
                    </a:p>
                  </a:txBody>
                  <a:tcPr marL="91449" marR="91449" marT="45719" marB="4571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38.9</a:t>
                      </a:r>
                    </a:p>
                  </a:txBody>
                  <a:tcPr marL="91449" marR="91449" marT="45719" marB="45719">
                    <a:solidFill>
                      <a:srgbClr val="FF9999"/>
                    </a:solidFill>
                  </a:tcPr>
                </a:tc>
                <a:tc>
                  <a:txBody>
                    <a:bodyPr/>
                    <a:lstStyle/>
                    <a:p>
                      <a:pPr algn="ctr"/>
                      <a:r>
                        <a:rPr lang="cs-CZ" sz="2400" dirty="0">
                          <a:latin typeface="Calibri" panose="020F0502020204030204" pitchFamily="34" charset="0"/>
                          <a:cs typeface="Calibri" panose="020F0502020204030204" pitchFamily="34" charset="0"/>
                        </a:rPr>
                        <a:t>9 – 34 </a:t>
                      </a:r>
                    </a:p>
                  </a:txBody>
                  <a:tcPr marL="91449" marR="91449" marT="45719" marB="4571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19" marB="45719">
                    <a:solidFill>
                      <a:srgbClr val="D0D8E8"/>
                    </a:solidFill>
                  </a:tcPr>
                </a:tc>
                <a:extLst>
                  <a:ext uri="{0D108BD9-81ED-4DB2-BD59-A6C34878D82A}">
                    <a16:rowId xmlns:a16="http://schemas.microsoft.com/office/drawing/2014/main" val="10001"/>
                  </a:ext>
                </a:extLst>
              </a:tr>
              <a:tr h="475810">
                <a:tc>
                  <a:txBody>
                    <a:bodyPr/>
                    <a:lstStyle/>
                    <a:p>
                      <a:r>
                        <a:rPr lang="en-GB" sz="2400" noProof="0" dirty="0" smtClean="0">
                          <a:latin typeface="Calibri" panose="020F0502020204030204" pitchFamily="34" charset="0"/>
                          <a:cs typeface="Calibri" panose="020F0502020204030204" pitchFamily="34" charset="0"/>
                        </a:rPr>
                        <a:t>Transferrin  </a:t>
                      </a:r>
                      <a:endParaRPr lang="en-GB" sz="2400" noProof="0" dirty="0">
                        <a:latin typeface="Calibri" panose="020F0502020204030204" pitchFamily="34" charset="0"/>
                        <a:cs typeface="Calibri" panose="020F0502020204030204" pitchFamily="34" charset="0"/>
                      </a:endParaRP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1.95</a:t>
                      </a:r>
                    </a:p>
                  </a:txBody>
                  <a:tcPr marL="91449" marR="91449" marT="45719" marB="45719">
                    <a:solidFill>
                      <a:srgbClr val="00B0F0">
                        <a:alpha val="25000"/>
                      </a:srgbClr>
                    </a:solidFill>
                  </a:tcPr>
                </a:tc>
                <a:tc>
                  <a:txBody>
                    <a:bodyPr/>
                    <a:lstStyle/>
                    <a:p>
                      <a:pPr algn="ctr"/>
                      <a:r>
                        <a:rPr lang="cs-CZ" sz="2400" dirty="0">
                          <a:latin typeface="Calibri" panose="020F0502020204030204" pitchFamily="34" charset="0"/>
                          <a:cs typeface="Calibri" panose="020F0502020204030204" pitchFamily="34" charset="0"/>
                        </a:rPr>
                        <a:t>2.0 – 3,6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g/l</a:t>
                      </a:r>
                    </a:p>
                  </a:txBody>
                  <a:tcPr marL="91449" marR="91449" marT="45719" marB="45719"/>
                </a:tc>
                <a:extLst>
                  <a:ext uri="{0D108BD9-81ED-4DB2-BD59-A6C34878D82A}">
                    <a16:rowId xmlns:a16="http://schemas.microsoft.com/office/drawing/2014/main" val="10002"/>
                  </a:ext>
                </a:extLst>
              </a:tr>
              <a:tr h="457198">
                <a:tc>
                  <a:txBody>
                    <a:bodyPr/>
                    <a:lstStyle/>
                    <a:p>
                      <a:r>
                        <a:rPr lang="cs-CZ" sz="2400" dirty="0">
                          <a:latin typeface="Calibri" panose="020F0502020204030204" pitchFamily="34" charset="0"/>
                          <a:cs typeface="Calibri" panose="020F0502020204030204" pitchFamily="34" charset="0"/>
                        </a:rPr>
                        <a:t>Transferrin saturation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79.8</a:t>
                      </a:r>
                    </a:p>
                  </a:txBody>
                  <a:tcPr marL="91449" marR="91449" marT="45719" marB="45719">
                    <a:solidFill>
                      <a:srgbClr val="FF9999"/>
                    </a:solidFill>
                  </a:tcPr>
                </a:tc>
                <a:tc>
                  <a:txBody>
                    <a:bodyPr/>
                    <a:lstStyle/>
                    <a:p>
                      <a:pPr algn="ctr"/>
                      <a:r>
                        <a:rPr lang="cs-CZ" sz="2400" dirty="0">
                          <a:latin typeface="Calibri" panose="020F0502020204030204" pitchFamily="34" charset="0"/>
                          <a:cs typeface="Calibri" panose="020F0502020204030204" pitchFamily="34" charset="0"/>
                        </a:rPr>
                        <a:t>20.0 – 50.0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a:t>
                      </a:r>
                    </a:p>
                  </a:txBody>
                  <a:tcPr marL="91449" marR="91449" marT="45719" marB="45719"/>
                </a:tc>
                <a:extLst>
                  <a:ext uri="{0D108BD9-81ED-4DB2-BD59-A6C34878D82A}">
                    <a16:rowId xmlns:a16="http://schemas.microsoft.com/office/drawing/2014/main" val="10003"/>
                  </a:ext>
                </a:extLst>
              </a:tr>
              <a:tr h="466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Ferritin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926</a:t>
                      </a:r>
                    </a:p>
                  </a:txBody>
                  <a:tcPr marL="91449" marR="91449" marT="45719" marB="45719">
                    <a:solidFill>
                      <a:srgbClr val="FF9999"/>
                    </a:solidFill>
                  </a:tcPr>
                </a:tc>
                <a:tc>
                  <a:txBody>
                    <a:bodyPr/>
                    <a:lstStyle/>
                    <a:p>
                      <a:pPr algn="ctr"/>
                      <a:r>
                        <a:rPr lang="cs-CZ" sz="2400" dirty="0">
                          <a:latin typeface="Calibri" panose="020F0502020204030204" pitchFamily="34" charset="0"/>
                          <a:cs typeface="Calibri" panose="020F0502020204030204" pitchFamily="34" charset="0"/>
                        </a:rPr>
                        <a:t>30 – 284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µg/l</a:t>
                      </a:r>
                    </a:p>
                  </a:txBody>
                  <a:tcPr marL="91449" marR="91449" marT="45719" marB="45719"/>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6861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r>
              <a:rPr lang="en-GB" sz="4200" b="1" cap="none" noProof="0" dirty="0">
                <a:solidFill>
                  <a:schemeClr val="tx1"/>
                </a:solidFill>
                <a:latin typeface="Calibri Light" panose="020F0302020204030204" pitchFamily="34" charset="0"/>
                <a:cs typeface="Calibri Light" panose="020F0302020204030204" pitchFamily="34" charset="0"/>
              </a:rPr>
              <a:t>Next procedure – search for the cause </a:t>
            </a:r>
          </a:p>
        </p:txBody>
      </p:sp>
      <p:sp>
        <p:nvSpPr>
          <p:cNvPr id="4"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47675" indent="-333375">
              <a:spcBef>
                <a:spcPts val="1200"/>
              </a:spcBef>
              <a:defRPr/>
            </a:pPr>
            <a:r>
              <a:rPr lang="en-GB" sz="2800" b="0" noProof="0" dirty="0" smtClean="0">
                <a:solidFill>
                  <a:schemeClr val="tx1"/>
                </a:solidFill>
                <a:latin typeface="Calibri" panose="020F0502020204030204" pitchFamily="34" charset="0"/>
                <a:cs typeface="Calibri" panose="020F0502020204030204" pitchFamily="34" charset="0"/>
              </a:rPr>
              <a:t>Genetic </a:t>
            </a:r>
            <a:r>
              <a:rPr lang="en-GB" sz="2800" b="0" dirty="0" smtClean="0">
                <a:solidFill>
                  <a:schemeClr val="tx1"/>
                </a:solidFill>
                <a:latin typeface="Calibri" panose="020F0502020204030204" pitchFamily="34" charset="0"/>
                <a:cs typeface="Calibri" panose="020F0502020204030204" pitchFamily="34" charset="0"/>
              </a:rPr>
              <a:t>examination</a:t>
            </a:r>
            <a:r>
              <a:rPr lang="en-GB" sz="2800" b="0" noProof="0" dirty="0" smtClean="0">
                <a:solidFill>
                  <a:schemeClr val="tx1"/>
                </a:solidFill>
                <a:latin typeface="Calibri" panose="020F0502020204030204" pitchFamily="34" charset="0"/>
                <a:cs typeface="Calibri" panose="020F0502020204030204" pitchFamily="34" charset="0"/>
              </a:rPr>
              <a:t> confirmed hereditary haemochromatosis type I (</a:t>
            </a:r>
            <a:r>
              <a:rPr lang="en-GB" sz="2800" b="0" noProof="0" dirty="0">
                <a:solidFill>
                  <a:schemeClr val="tx1"/>
                </a:solidFill>
                <a:latin typeface="Calibri" panose="020F0502020204030204" pitchFamily="34" charset="0"/>
                <a:cs typeface="Calibri" panose="020F0502020204030204" pitchFamily="34" charset="0"/>
              </a:rPr>
              <a:t>mutation in the HFE gene 845G&gt;A gene leading to Cys282Tyr substitution).</a:t>
            </a:r>
          </a:p>
          <a:p>
            <a:pPr marL="447675" indent="-3333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It is the most common inherited disease in the Caucasian population (frequency of </a:t>
            </a:r>
            <a:r>
              <a:rPr lang="cs-CZ" sz="2800" b="0" noProof="0" dirty="0">
                <a:solidFill>
                  <a:schemeClr val="tx1"/>
                </a:solidFill>
                <a:latin typeface="Calibri" panose="020F0502020204030204" pitchFamily="34" charset="0"/>
                <a:cs typeface="Calibri" panose="020F0502020204030204" pitchFamily="34" charset="0"/>
              </a:rPr>
              <a:t>homo</a:t>
            </a:r>
            <a:r>
              <a:rPr lang="en-GB" sz="2800" b="0" noProof="0" dirty="0">
                <a:solidFill>
                  <a:schemeClr val="tx1"/>
                </a:solidFill>
                <a:latin typeface="Calibri" panose="020F0502020204030204" pitchFamily="34" charset="0"/>
                <a:cs typeface="Calibri" panose="020F0502020204030204" pitchFamily="34" charset="0"/>
              </a:rPr>
              <a:t>zygotes </a:t>
            </a:r>
            <a:br>
              <a:rPr lang="en-GB" sz="2800" b="0" noProof="0" dirty="0">
                <a:solidFill>
                  <a:schemeClr val="tx1"/>
                </a:solidFill>
                <a:latin typeface="Calibri" panose="020F0502020204030204" pitchFamily="34" charset="0"/>
                <a:cs typeface="Calibri" panose="020F0502020204030204" pitchFamily="34" charset="0"/>
              </a:rPr>
            </a:br>
            <a:r>
              <a:rPr lang="en-GB" sz="2800" b="0" noProof="0" dirty="0">
                <a:solidFill>
                  <a:schemeClr val="tx1"/>
                </a:solidFill>
                <a:latin typeface="Calibri" panose="020F0502020204030204" pitchFamily="34" charset="0"/>
                <a:cs typeface="Calibri" panose="020F0502020204030204" pitchFamily="34" charset="0"/>
              </a:rPr>
              <a:t>1 : 300 – 1 : 400</a:t>
            </a:r>
            <a:r>
              <a:rPr lang="cs-CZ" sz="2800" b="0" noProof="0" dirty="0">
                <a:solidFill>
                  <a:schemeClr val="tx1"/>
                </a:solidFill>
                <a:latin typeface="Calibri" panose="020F0502020204030204" pitchFamily="34" charset="0"/>
                <a:cs typeface="Calibri" panose="020F0502020204030204" pitchFamily="34" charset="0"/>
              </a:rPr>
              <a:t>, 8 – 10 % are </a:t>
            </a:r>
            <a:r>
              <a:rPr lang="cs-CZ" sz="2800" b="0" noProof="0" dirty="0" err="1">
                <a:solidFill>
                  <a:schemeClr val="tx1"/>
                </a:solidFill>
                <a:latin typeface="Calibri" panose="020F0502020204030204" pitchFamily="34" charset="0"/>
                <a:cs typeface="Calibri" panose="020F0502020204030204" pitchFamily="34" charset="0"/>
              </a:rPr>
              <a:t>heterozygotes</a:t>
            </a:r>
            <a:r>
              <a:rPr lang="en-GB" sz="2800" b="0" noProof="0" dirty="0">
                <a:solidFill>
                  <a:schemeClr val="tx1"/>
                </a:solidFill>
                <a:latin typeface="Calibri" panose="020F0502020204030204" pitchFamily="34" charset="0"/>
                <a:cs typeface="Calibri" panose="020F0502020204030204" pitchFamily="34" charset="0"/>
              </a:rPr>
              <a:t>).</a:t>
            </a:r>
          </a:p>
          <a:p>
            <a:pPr marL="447675" indent="-3333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It is an autosomal recessive disease with low gene penetrance.</a:t>
            </a:r>
          </a:p>
          <a:p>
            <a:pPr marL="447675" indent="-3333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Symptoms are due to iron deposition in various organs.</a:t>
            </a:r>
          </a:p>
          <a:p>
            <a:pPr marL="114300" indent="0">
              <a:spcBef>
                <a:spcPts val="1600"/>
              </a:spcBef>
              <a:buFont typeface="Arial" charset="0"/>
              <a:buNone/>
              <a:defRPr/>
            </a:pPr>
            <a:r>
              <a:rPr lang="en-GB" sz="2800" b="0" noProof="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229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Which organs can be damaged?</a:t>
            </a:r>
          </a:p>
        </p:txBody>
      </p:sp>
      <p:sp>
        <p:nvSpPr>
          <p:cNvPr id="69636"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600"/>
              </a:spcBef>
              <a:buFont typeface="Arial" panose="020B0604020202020204" pitchFamily="34" charset="0"/>
              <a:buNone/>
            </a:pPr>
            <a:r>
              <a:rPr lang="cs-CZ" altLang="cs-CZ" sz="2800" b="0">
                <a:solidFill>
                  <a:schemeClr val="tx1"/>
                </a:solidFill>
              </a:rPr>
              <a:t>     </a:t>
            </a:r>
          </a:p>
        </p:txBody>
      </p:sp>
      <p:graphicFrame>
        <p:nvGraphicFramePr>
          <p:cNvPr id="2" name="Tabulka 1"/>
          <p:cNvGraphicFramePr>
            <a:graphicFrameLocks noGrp="1"/>
          </p:cNvGraphicFramePr>
          <p:nvPr>
            <p:extLst>
              <p:ext uri="{D42A27DB-BD31-4B8C-83A1-F6EECF244321}">
                <p14:modId xmlns:p14="http://schemas.microsoft.com/office/powerpoint/2010/main" val="2783911218"/>
              </p:ext>
            </p:extLst>
          </p:nvPr>
        </p:nvGraphicFramePr>
        <p:xfrm>
          <a:off x="755650" y="2636838"/>
          <a:ext cx="7632699" cy="2879724"/>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20000"/>
                    </a:ext>
                  </a:extLst>
                </a:gridCol>
                <a:gridCol w="2544233">
                  <a:extLst>
                    <a:ext uri="{9D8B030D-6E8A-4147-A177-3AD203B41FA5}">
                      <a16:colId xmlns:a16="http://schemas.microsoft.com/office/drawing/2014/main" val="20001"/>
                    </a:ext>
                  </a:extLst>
                </a:gridCol>
                <a:gridCol w="2544233">
                  <a:extLst>
                    <a:ext uri="{9D8B030D-6E8A-4147-A177-3AD203B41FA5}">
                      <a16:colId xmlns:a16="http://schemas.microsoft.com/office/drawing/2014/main" val="20002"/>
                    </a:ext>
                  </a:extLst>
                </a:gridCol>
              </a:tblGrid>
              <a:tr h="959908">
                <a:tc>
                  <a:txBody>
                    <a:bodyPr/>
                    <a:lstStyle/>
                    <a:p>
                      <a:pPr algn="ctr"/>
                      <a:r>
                        <a:rPr lang="en-GB" sz="2800" b="0" noProof="0" dirty="0">
                          <a:solidFill>
                            <a:schemeClr val="tx1"/>
                          </a:solidFill>
                          <a:latin typeface="Calibri" panose="020F0502020204030204" pitchFamily="34" charset="0"/>
                          <a:cs typeface="Calibri" panose="020F0502020204030204" pitchFamily="34" charset="0"/>
                        </a:rPr>
                        <a:t>kidneys</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err="1">
                          <a:solidFill>
                            <a:schemeClr val="tx1"/>
                          </a:solidFill>
                          <a:latin typeface="Calibri" panose="020F0502020204030204" pitchFamily="34" charset="0"/>
                          <a:cs typeface="Calibri" panose="020F0502020204030204" pitchFamily="34" charset="0"/>
                        </a:rPr>
                        <a:t>pancreas</a:t>
                      </a:r>
                      <a:endParaRPr lang="cs-CZ" sz="2800" b="0" dirty="0">
                        <a:solidFill>
                          <a:schemeClr val="tx1"/>
                        </a:solidFill>
                        <a:latin typeface="Calibri" panose="020F0502020204030204" pitchFamily="34" charset="0"/>
                        <a:cs typeface="Calibri" panose="020F0502020204030204" pitchFamily="34" charset="0"/>
                      </a:endParaRP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smtClean="0">
                          <a:solidFill>
                            <a:schemeClr val="tx1"/>
                          </a:solidFill>
                          <a:latin typeface="Calibri" panose="020F0502020204030204" pitchFamily="34" charset="0"/>
                          <a:cs typeface="Calibri" panose="020F0502020204030204" pitchFamily="34" charset="0"/>
                        </a:rPr>
                        <a:t>skin</a:t>
                      </a:r>
                      <a:endParaRPr lang="cs-CZ" sz="2800" b="0" dirty="0">
                        <a:solidFill>
                          <a:schemeClr val="tx1"/>
                        </a:solidFill>
                        <a:latin typeface="Calibri" panose="020F0502020204030204" pitchFamily="34" charset="0"/>
                        <a:cs typeface="Calibri" panose="020F0502020204030204" pitchFamily="34" charset="0"/>
                      </a:endParaRP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959908">
                <a:tc>
                  <a:txBody>
                    <a:bodyPr/>
                    <a:lstStyle/>
                    <a:p>
                      <a:pPr algn="ctr"/>
                      <a:r>
                        <a:rPr lang="en-GB" sz="2800" b="0" noProof="0" dirty="0">
                          <a:latin typeface="Calibri" panose="020F0502020204030204" pitchFamily="34" charset="0"/>
                          <a:cs typeface="Calibri" panose="020F0502020204030204" pitchFamily="34" charset="0"/>
                        </a:rPr>
                        <a:t>bones</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a:latin typeface="Calibri" panose="020F0502020204030204" pitchFamily="34" charset="0"/>
                          <a:cs typeface="Calibri" panose="020F0502020204030204" pitchFamily="34" charset="0"/>
                        </a:rPr>
                        <a:t>liver</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a:latin typeface="Calibri" panose="020F0502020204030204" pitchFamily="34" charset="0"/>
                          <a:cs typeface="Calibri" panose="020F0502020204030204" pitchFamily="34" charset="0"/>
                        </a:rPr>
                        <a:t>brain</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959908">
                <a:tc>
                  <a:txBody>
                    <a:bodyPr/>
                    <a:lstStyle/>
                    <a:p>
                      <a:pPr algn="ctr"/>
                      <a:r>
                        <a:rPr lang="en-GB" sz="2800" b="0" noProof="0" dirty="0">
                          <a:latin typeface="Calibri" panose="020F0502020204030204" pitchFamily="34" charset="0"/>
                          <a:cs typeface="Calibri" panose="020F0502020204030204" pitchFamily="34" charset="0"/>
                        </a:rPr>
                        <a:t>heart</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a:latin typeface="Calibri" panose="020F0502020204030204" pitchFamily="34" charset="0"/>
                          <a:cs typeface="Calibri" panose="020F0502020204030204" pitchFamily="34" charset="0"/>
                        </a:rPr>
                        <a:t>stomach</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cs-CZ" sz="2800" b="0" dirty="0">
                          <a:latin typeface="Calibri" panose="020F0502020204030204" pitchFamily="34" charset="0"/>
                          <a:cs typeface="Calibri" panose="020F0502020204030204" pitchFamily="34" charset="0"/>
                        </a:rPr>
                        <a:t>joints</a:t>
                      </a:r>
                    </a:p>
                  </a:txBody>
                  <a:tcPr marL="91438" marR="91438" marT="45711" marB="457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229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Which organs can be damaged?</a:t>
            </a:r>
          </a:p>
        </p:txBody>
      </p:sp>
      <p:sp>
        <p:nvSpPr>
          <p:cNvPr id="70660"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spcBef>
                <a:spcPts val="1600"/>
              </a:spcBef>
              <a:buFont typeface="Arial" panose="020B0604020202020204" pitchFamily="34" charset="0"/>
              <a:buNone/>
            </a:pPr>
            <a:r>
              <a:rPr lang="cs-CZ" altLang="cs-CZ" sz="2800" b="0">
                <a:solidFill>
                  <a:schemeClr val="tx1"/>
                </a:solidFill>
              </a:rPr>
              <a:t>     </a:t>
            </a:r>
          </a:p>
        </p:txBody>
      </p:sp>
      <p:graphicFrame>
        <p:nvGraphicFramePr>
          <p:cNvPr id="2" name="Tabulka 1"/>
          <p:cNvGraphicFramePr>
            <a:graphicFrameLocks noGrp="1"/>
          </p:cNvGraphicFramePr>
          <p:nvPr>
            <p:extLst>
              <p:ext uri="{D42A27DB-BD31-4B8C-83A1-F6EECF244321}">
                <p14:modId xmlns:p14="http://schemas.microsoft.com/office/powerpoint/2010/main" val="2518992133"/>
              </p:ext>
            </p:extLst>
          </p:nvPr>
        </p:nvGraphicFramePr>
        <p:xfrm>
          <a:off x="755650" y="2636838"/>
          <a:ext cx="7632699" cy="3321686"/>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20000"/>
                    </a:ext>
                  </a:extLst>
                </a:gridCol>
                <a:gridCol w="2544233">
                  <a:extLst>
                    <a:ext uri="{9D8B030D-6E8A-4147-A177-3AD203B41FA5}">
                      <a16:colId xmlns:a16="http://schemas.microsoft.com/office/drawing/2014/main" val="20001"/>
                    </a:ext>
                  </a:extLst>
                </a:gridCol>
                <a:gridCol w="2544233">
                  <a:extLst>
                    <a:ext uri="{9D8B030D-6E8A-4147-A177-3AD203B41FA5}">
                      <a16:colId xmlns:a16="http://schemas.microsoft.com/office/drawing/2014/main" val="20002"/>
                    </a:ext>
                  </a:extLst>
                </a:gridCol>
              </a:tblGrid>
              <a:tr h="1112494">
                <a:tc>
                  <a:txBody>
                    <a:bodyPr/>
                    <a:lstStyle/>
                    <a:p>
                      <a:pPr algn="ctr"/>
                      <a:r>
                        <a:rPr lang="en-GB" sz="2800" b="0" noProof="0" dirty="0">
                          <a:solidFill>
                            <a:schemeClr val="tx1"/>
                          </a:solidFill>
                        </a:rPr>
                        <a:t>kidneys</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GB" sz="2800" b="0" noProof="0" dirty="0">
                          <a:solidFill>
                            <a:schemeClr val="tx1"/>
                          </a:solidFill>
                        </a:rPr>
                        <a:t>pancreas</a:t>
                      </a:r>
                    </a:p>
                    <a:p>
                      <a:pPr algn="ctr"/>
                      <a:r>
                        <a:rPr lang="en-GB" sz="2000" b="0" noProof="0" dirty="0">
                          <a:solidFill>
                            <a:schemeClr val="tx1"/>
                          </a:solidFill>
                        </a:rPr>
                        <a:t>diabetes mellitus</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r>
                        <a:rPr lang="en-GB" sz="2800" b="0" noProof="0" dirty="0">
                          <a:solidFill>
                            <a:schemeClr val="tx1"/>
                          </a:solidFill>
                        </a:rPr>
                        <a:t>skins</a:t>
                      </a:r>
                    </a:p>
                    <a:p>
                      <a:pPr algn="ctr"/>
                      <a:r>
                        <a:rPr lang="en-GB" sz="2000" b="0" noProof="0" dirty="0">
                          <a:solidFill>
                            <a:schemeClr val="tx1"/>
                          </a:solidFill>
                        </a:rPr>
                        <a:t>bronze </a:t>
                      </a:r>
                      <a:r>
                        <a:rPr lang="en-GB" sz="2000" b="0" baseline="0" noProof="0" dirty="0">
                          <a:solidFill>
                            <a:schemeClr val="tx1"/>
                          </a:solidFill>
                        </a:rPr>
                        <a:t>colouring</a:t>
                      </a:r>
                    </a:p>
                    <a:p>
                      <a:pPr algn="ctr"/>
                      <a:r>
                        <a:rPr lang="en-GB" sz="1900" b="0" baseline="0" noProof="0" dirty="0">
                          <a:solidFill>
                            <a:schemeClr val="tx1"/>
                          </a:solidFill>
                        </a:rPr>
                        <a:t>porphyria cutanea </a:t>
                      </a:r>
                      <a:r>
                        <a:rPr lang="en-GB" sz="1900" b="0" baseline="0" noProof="0" dirty="0" err="1">
                          <a:solidFill>
                            <a:schemeClr val="tx1"/>
                          </a:solidFill>
                        </a:rPr>
                        <a:t>tarda</a:t>
                      </a:r>
                      <a:endParaRPr lang="en-GB" sz="1900" b="0" noProof="0" dirty="0">
                        <a:solidFill>
                          <a:schemeClr val="tx1"/>
                        </a:solidFill>
                      </a:endParaRP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10000"/>
                  </a:ext>
                </a:extLst>
              </a:tr>
              <a:tr h="959816">
                <a:tc>
                  <a:txBody>
                    <a:bodyPr/>
                    <a:lstStyle/>
                    <a:p>
                      <a:pPr algn="ctr"/>
                      <a:r>
                        <a:rPr lang="en-GB" sz="2800" b="0" noProof="0" dirty="0"/>
                        <a:t>bones</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GB" sz="2800" b="0" noProof="0" dirty="0"/>
                        <a:t>liver</a:t>
                      </a:r>
                    </a:p>
                    <a:p>
                      <a:pPr algn="ctr"/>
                      <a:r>
                        <a:rPr lang="en-GB" sz="2000" b="0" noProof="0" dirty="0"/>
                        <a:t>cirrhosis, carcinoma</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r>
                        <a:rPr lang="en-GB" sz="2800" b="0" noProof="0" dirty="0"/>
                        <a:t>brain</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959816">
                <a:tc>
                  <a:txBody>
                    <a:bodyPr/>
                    <a:lstStyle/>
                    <a:p>
                      <a:pPr algn="ctr"/>
                      <a:r>
                        <a:rPr lang="en-GB" sz="2800" b="0" noProof="0" dirty="0"/>
                        <a:t>heart</a:t>
                      </a:r>
                    </a:p>
                    <a:p>
                      <a:pPr algn="ctr"/>
                      <a:r>
                        <a:rPr lang="en-GB" sz="2000" b="0" noProof="0" dirty="0"/>
                        <a:t>cardiomyopathy</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tc>
                  <a:txBody>
                    <a:bodyPr/>
                    <a:lstStyle/>
                    <a:p>
                      <a:pPr algn="ctr"/>
                      <a:r>
                        <a:rPr lang="en-GB" sz="2800" b="0" noProof="0" dirty="0"/>
                        <a:t>stomach</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GB" sz="2800" b="0" noProof="0" dirty="0"/>
                        <a:t>joints</a:t>
                      </a:r>
                    </a:p>
                    <a:p>
                      <a:pPr algn="ctr"/>
                      <a:r>
                        <a:rPr lang="en-GB" sz="2000" b="0" noProof="0" dirty="0"/>
                        <a:t>arthritis</a:t>
                      </a:r>
                    </a:p>
                  </a:txBody>
                  <a:tcPr marL="91438" marR="91438" marT="45707" marB="4570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en-GB" sz="4400" b="1" cap="none" noProof="0">
                <a:solidFill>
                  <a:schemeClr val="tx1"/>
                </a:solidFill>
                <a:latin typeface="Calibri Light" panose="020F0302020204030204" pitchFamily="34" charset="0"/>
                <a:cs typeface="Calibri Light" panose="020F0302020204030204" pitchFamily="34" charset="0"/>
              </a:rPr>
              <a:t>Laboratory tests – liver tests</a:t>
            </a:r>
          </a:p>
        </p:txBody>
      </p:sp>
      <p:graphicFrame>
        <p:nvGraphicFramePr>
          <p:cNvPr id="4" name="Tabulka 3"/>
          <p:cNvGraphicFramePr>
            <a:graphicFrameLocks noGrp="1"/>
          </p:cNvGraphicFramePr>
          <p:nvPr>
            <p:extLst>
              <p:ext uri="{D42A27DB-BD31-4B8C-83A1-F6EECF244321}">
                <p14:modId xmlns:p14="http://schemas.microsoft.com/office/powerpoint/2010/main" val="2575389956"/>
              </p:ext>
            </p:extLst>
          </p:nvPr>
        </p:nvGraphicFramePr>
        <p:xfrm>
          <a:off x="1115616" y="2276475"/>
          <a:ext cx="6912694" cy="3205164"/>
        </p:xfrm>
        <a:graphic>
          <a:graphicData uri="http://schemas.openxmlformats.org/drawingml/2006/table">
            <a:tbl>
              <a:tblPr firstRow="1" bandRow="1">
                <a:tableStyleId>{5C22544A-7EE6-4342-B048-85BDC9FD1C3A}</a:tableStyleId>
              </a:tblPr>
              <a:tblGrid>
                <a:gridCol w="2738992">
                  <a:extLst>
                    <a:ext uri="{9D8B030D-6E8A-4147-A177-3AD203B41FA5}">
                      <a16:colId xmlns:a16="http://schemas.microsoft.com/office/drawing/2014/main" val="20000"/>
                    </a:ext>
                  </a:extLst>
                </a:gridCol>
                <a:gridCol w="1043426">
                  <a:extLst>
                    <a:ext uri="{9D8B030D-6E8A-4147-A177-3AD203B41FA5}">
                      <a16:colId xmlns:a16="http://schemas.microsoft.com/office/drawing/2014/main" val="20001"/>
                    </a:ext>
                  </a:extLst>
                </a:gridCol>
                <a:gridCol w="1630352">
                  <a:extLst>
                    <a:ext uri="{9D8B030D-6E8A-4147-A177-3AD203B41FA5}">
                      <a16:colId xmlns:a16="http://schemas.microsoft.com/office/drawing/2014/main" val="20002"/>
                    </a:ext>
                  </a:extLst>
                </a:gridCol>
                <a:gridCol w="1499924">
                  <a:extLst>
                    <a:ext uri="{9D8B030D-6E8A-4147-A177-3AD203B41FA5}">
                      <a16:colId xmlns:a16="http://schemas.microsoft.com/office/drawing/2014/main" val="20003"/>
                    </a:ext>
                  </a:extLst>
                </a:gridCol>
              </a:tblGrid>
              <a:tr h="85377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26" marB="45726"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26" marB="457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txBody>
                  <a:tcPr marL="91449" marR="91449" marT="45726" marB="45726" anchor="ctr"/>
                </a:tc>
                <a:extLst>
                  <a:ext uri="{0D108BD9-81ED-4DB2-BD59-A6C34878D82A}">
                    <a16:rowId xmlns:a16="http://schemas.microsoft.com/office/drawing/2014/main" val="10000"/>
                  </a:ext>
                </a:extLst>
              </a:tr>
              <a:tr h="475884">
                <a:tc>
                  <a:txBody>
                    <a:bodyPr/>
                    <a:lstStyle/>
                    <a:p>
                      <a:r>
                        <a:rPr lang="cs-CZ" sz="2400" dirty="0">
                          <a:latin typeface="Calibri" panose="020F0502020204030204" pitchFamily="34" charset="0"/>
                          <a:cs typeface="Calibri" panose="020F0502020204030204" pitchFamily="34" charset="0"/>
                        </a:rPr>
                        <a:t>Total bilirubin</a:t>
                      </a:r>
                      <a:endParaRPr lang="cs-CZ" sz="2400" baseline="-25000" dirty="0">
                        <a:latin typeface="Calibri" panose="020F0502020204030204" pitchFamily="34" charset="0"/>
                        <a:cs typeface="Calibri" panose="020F0502020204030204" pitchFamily="34" charset="0"/>
                      </a:endParaRP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7</a:t>
                      </a: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9 </a:t>
                      </a:r>
                      <a:r>
                        <a:rPr lang="cs-CZ" sz="2400" baseline="0" dirty="0">
                          <a:latin typeface="Calibri" panose="020F0502020204030204" pitchFamily="34" charset="0"/>
                          <a:cs typeface="Calibri" panose="020F0502020204030204" pitchFamily="34" charset="0"/>
                        </a:rPr>
                        <a:t>– 34 </a:t>
                      </a:r>
                      <a:endParaRPr lang="cs-CZ" sz="2400" dirty="0">
                        <a:latin typeface="Calibri" panose="020F0502020204030204" pitchFamily="34" charset="0"/>
                        <a:cs typeface="Calibri" panose="020F0502020204030204" pitchFamily="34" charset="0"/>
                      </a:endParaRPr>
                    </a:p>
                  </a:txBody>
                  <a:tcPr marL="91449" marR="91449" marT="45726" marB="45726">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26" marB="45726">
                    <a:solidFill>
                      <a:srgbClr val="D0D8E8"/>
                    </a:solidFill>
                  </a:tcPr>
                </a:tc>
                <a:extLst>
                  <a:ext uri="{0D108BD9-81ED-4DB2-BD59-A6C34878D82A}">
                    <a16:rowId xmlns:a16="http://schemas.microsoft.com/office/drawing/2014/main" val="10001"/>
                  </a:ext>
                </a:extLst>
              </a:tr>
              <a:tr h="475884">
                <a:tc>
                  <a:txBody>
                    <a:bodyPr/>
                    <a:lstStyle/>
                    <a:p>
                      <a:r>
                        <a:rPr lang="cs-CZ" sz="2400" dirty="0">
                          <a:latin typeface="Calibri" panose="020F0502020204030204" pitchFamily="34" charset="0"/>
                          <a:cs typeface="Calibri" panose="020F0502020204030204" pitchFamily="34" charset="0"/>
                        </a:rPr>
                        <a:t>AST </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0.93</a:t>
                      </a:r>
                    </a:p>
                  </a:txBody>
                  <a:tcPr marL="91449" marR="91449" marT="45726" marB="45726">
                    <a:solidFill>
                      <a:srgbClr val="FFCCCC"/>
                    </a:solidFill>
                  </a:tcPr>
                </a:tc>
                <a:tc>
                  <a:txBody>
                    <a:bodyPr/>
                    <a:lstStyle/>
                    <a:p>
                      <a:pPr algn="ctr"/>
                      <a:r>
                        <a:rPr lang="cs-CZ" sz="2400" dirty="0">
                          <a:latin typeface="Calibri" panose="020F0502020204030204" pitchFamily="34" charset="0"/>
                          <a:cs typeface="Calibri" panose="020F0502020204030204" pitchFamily="34" charset="0"/>
                        </a:rPr>
                        <a:t>&lt; 0.60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2"/>
                  </a:ext>
                </a:extLst>
              </a:tr>
              <a:tr h="457212">
                <a:tc>
                  <a:txBody>
                    <a:bodyPr/>
                    <a:lstStyle/>
                    <a:p>
                      <a:r>
                        <a:rPr lang="cs-CZ" sz="2400" dirty="0">
                          <a:latin typeface="Calibri" panose="020F0502020204030204" pitchFamily="34" charset="0"/>
                          <a:cs typeface="Calibri" panose="020F0502020204030204" pitchFamily="34" charset="0"/>
                        </a:rPr>
                        <a:t>ALT</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1.65</a:t>
                      </a:r>
                    </a:p>
                  </a:txBody>
                  <a:tcPr marL="91449" marR="91449" marT="45726" marB="45726">
                    <a:solidFill>
                      <a:srgbClr val="FFCCCC"/>
                    </a:solidFill>
                  </a:tcPr>
                </a:tc>
                <a:tc>
                  <a:txBody>
                    <a:bodyPr/>
                    <a:lstStyle/>
                    <a:p>
                      <a:pPr algn="ctr"/>
                      <a:r>
                        <a:rPr lang="cs-CZ" sz="2400" dirty="0">
                          <a:latin typeface="Calibri" panose="020F0502020204030204" pitchFamily="34" charset="0"/>
                          <a:cs typeface="Calibri" panose="020F0502020204030204" pitchFamily="34" charset="0"/>
                        </a:rPr>
                        <a:t>&lt; 0.70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3"/>
                  </a:ext>
                </a:extLst>
              </a:tr>
              <a:tr h="466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ALP</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1.60</a:t>
                      </a:r>
                    </a:p>
                  </a:txBody>
                  <a:tcPr marL="91449" marR="91449" marT="45726" marB="45726">
                    <a:solidFill>
                      <a:srgbClr val="E9EDF4"/>
                    </a:solidFill>
                  </a:tcPr>
                </a:tc>
                <a:tc>
                  <a:txBody>
                    <a:bodyPr/>
                    <a:lstStyle/>
                    <a:p>
                      <a:pPr algn="ctr"/>
                      <a:r>
                        <a:rPr lang="cs-CZ" sz="2400" dirty="0">
                          <a:latin typeface="Calibri" panose="020F0502020204030204" pitchFamily="34" charset="0"/>
                          <a:cs typeface="Calibri" panose="020F0502020204030204" pitchFamily="34" charset="0"/>
                        </a:rPr>
                        <a:t>0.70 – 2.20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4"/>
                  </a:ext>
                </a:extLst>
              </a:tr>
              <a:tr h="475884">
                <a:tc>
                  <a:txBody>
                    <a:bodyPr/>
                    <a:lstStyle/>
                    <a:p>
                      <a:r>
                        <a:rPr lang="cs-CZ" sz="2400" dirty="0">
                          <a:latin typeface="Calibri" panose="020F0502020204030204" pitchFamily="34" charset="0"/>
                          <a:cs typeface="Calibri" panose="020F0502020204030204" pitchFamily="34" charset="0"/>
                        </a:rPr>
                        <a:t>GGT</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2.17</a:t>
                      </a:r>
                    </a:p>
                  </a:txBody>
                  <a:tcPr marL="91449" marR="91449" marT="45726" marB="45726">
                    <a:solidFill>
                      <a:srgbClr val="FF9999">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&lt; 1.30</a:t>
                      </a:r>
                    </a:p>
                  </a:txBody>
                  <a:tcPr marL="91449" marR="91449" marT="45726" marB="45726"/>
                </a:tc>
                <a:tc>
                  <a:txBody>
                    <a:bodyPr/>
                    <a:lstStyle/>
                    <a:p>
                      <a:pPr algn="ctr"/>
                      <a:r>
                        <a:rPr lang="cs-CZ" sz="2400" dirty="0">
                          <a:latin typeface="Calibri" panose="020F0502020204030204" pitchFamily="34" charset="0"/>
                          <a:cs typeface="Calibri" panose="020F0502020204030204" pitchFamily="34" charset="0"/>
                        </a:rPr>
                        <a:t>µkat/l</a:t>
                      </a:r>
                    </a:p>
                  </a:txBody>
                  <a:tcPr marL="91449" marR="91449" marT="45726" marB="45726"/>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875304"/>
            <a:ext cx="8496300" cy="4681239"/>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For kinetic or two-point methods, both colour and turbidity are subtracted; if there is no objection to linearity, the results can be released.</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Mineral values measured by indirect potentiometry cannot be issued (this is so-called </a:t>
            </a:r>
            <a:r>
              <a:rPr lang="en-GB" sz="2800" noProof="0" dirty="0" err="1">
                <a:solidFill>
                  <a:schemeClr val="accent1">
                    <a:lumMod val="75000"/>
                  </a:schemeClr>
                </a:solidFill>
                <a:latin typeface="Calibri" panose="020F0502020204030204" pitchFamily="34" charset="0"/>
                <a:cs typeface="Calibri" panose="020F0502020204030204" pitchFamily="34" charset="0"/>
              </a:rPr>
              <a:t>pseudohyponatraemia</a:t>
            </a:r>
            <a:r>
              <a:rPr lang="en-GB" sz="2800" noProof="0" dirty="0">
                <a:solidFill>
                  <a:schemeClr val="tx1"/>
                </a:solidFill>
                <a:latin typeface="Calibri" panose="020F0502020204030204" pitchFamily="34" charset="0"/>
                <a:cs typeface="Calibri" panose="020F0502020204030204" pitchFamily="34" charset="0"/>
              </a:rPr>
              <a:t>, the concentration is not measured in the aqueous phase but in the whole serum volume including the increased lipid fraction).</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We also do not give the concentration of triglycerides as it exceeded the linearity limit.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270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Treatment of the patient</a:t>
            </a:r>
          </a:p>
        </p:txBody>
      </p:sp>
      <p:sp>
        <p:nvSpPr>
          <p:cNvPr id="4" name="Rectangle 3"/>
          <p:cNvSpPr txBox="1">
            <a:spLocks noChangeArrowheads="1"/>
          </p:cNvSpPr>
          <p:nvPr/>
        </p:nvSpPr>
        <p:spPr bwMode="auto">
          <a:xfrm>
            <a:off x="468313" y="1700213"/>
            <a:ext cx="8496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536575" indent="-422275">
              <a:spcBef>
                <a:spcPts val="1200"/>
              </a:spcBef>
              <a:buFont typeface="+mj-lt"/>
              <a:buAutoNum type="arabicPeriod"/>
              <a:defRPr/>
            </a:pPr>
            <a:r>
              <a:rPr lang="en-GB" sz="2800" b="0" noProof="0" dirty="0">
                <a:solidFill>
                  <a:schemeClr val="tx1"/>
                </a:solidFill>
                <a:latin typeface="Calibri" panose="020F0502020204030204" pitchFamily="34" charset="0"/>
                <a:cs typeface="Calibri" panose="020F0502020204030204" pitchFamily="34" charset="0"/>
              </a:rPr>
              <a:t>Preparations with copper and zinc </a:t>
            </a:r>
            <a:r>
              <a:rPr lang="en-GB" sz="2800" b="0" i="1" noProof="0" dirty="0" err="1">
                <a:solidFill>
                  <a:schemeClr val="tx1"/>
                </a:solidFill>
                <a:latin typeface="Calibri" panose="020F0502020204030204" pitchFamily="34" charset="0"/>
                <a:cs typeface="Calibri" panose="020F0502020204030204" pitchFamily="34" charset="0"/>
              </a:rPr>
              <a:t>p.o.</a:t>
            </a:r>
            <a:endParaRPr lang="en-GB" sz="2800" b="0" i="1" noProof="0" dirty="0">
              <a:solidFill>
                <a:schemeClr val="tx1"/>
              </a:solidFill>
              <a:latin typeface="Calibri" panose="020F0502020204030204" pitchFamily="34" charset="0"/>
              <a:cs typeface="Calibri" panose="020F0502020204030204" pitchFamily="34" charset="0"/>
            </a:endParaRPr>
          </a:p>
          <a:p>
            <a:pPr marL="536575" indent="-422275">
              <a:spcBef>
                <a:spcPts val="1200"/>
              </a:spcBef>
              <a:buFont typeface="+mj-lt"/>
              <a:buAutoNum type="arabicPeriod"/>
              <a:defRPr/>
            </a:pPr>
            <a:r>
              <a:rPr lang="en-GB" sz="2800" b="0" dirty="0" smtClean="0">
                <a:solidFill>
                  <a:schemeClr val="tx1"/>
                </a:solidFill>
                <a:latin typeface="Calibri" panose="020F0502020204030204" pitchFamily="34" charset="0"/>
                <a:cs typeface="Calibri" panose="020F0502020204030204" pitchFamily="34" charset="0"/>
              </a:rPr>
              <a:t>I</a:t>
            </a:r>
            <a:r>
              <a:rPr lang="en-GB" sz="2800" b="0" noProof="0" dirty="0" err="1" smtClean="0">
                <a:solidFill>
                  <a:schemeClr val="tx1"/>
                </a:solidFill>
                <a:latin typeface="Calibri" panose="020F0502020204030204" pitchFamily="34" charset="0"/>
                <a:cs typeface="Calibri" panose="020F0502020204030204" pitchFamily="34" charset="0"/>
              </a:rPr>
              <a:t>ron</a:t>
            </a:r>
            <a:r>
              <a:rPr lang="en-GB" sz="2800" b="0" noProof="0" dirty="0" smtClean="0">
                <a:solidFill>
                  <a:schemeClr val="tx1"/>
                </a:solidFill>
                <a:latin typeface="Calibri" panose="020F0502020204030204" pitchFamily="34" charset="0"/>
                <a:cs typeface="Calibri" panose="020F0502020204030204" pitchFamily="34" charset="0"/>
              </a:rPr>
              <a:t> chelating agents</a:t>
            </a:r>
            <a:r>
              <a:rPr lang="cs-CZ" sz="2800" b="0" noProof="0" dirty="0" smtClean="0">
                <a:solidFill>
                  <a:schemeClr val="tx1"/>
                </a:solidFill>
                <a:latin typeface="Calibri" panose="020F0502020204030204" pitchFamily="34" charset="0"/>
                <a:cs typeface="Calibri" panose="020F0502020204030204" pitchFamily="34" charset="0"/>
              </a:rPr>
              <a:t> </a:t>
            </a:r>
            <a:r>
              <a:rPr lang="cs-CZ" sz="2800" b="0" noProof="0" dirty="0">
                <a:solidFill>
                  <a:schemeClr val="tx1"/>
                </a:solidFill>
                <a:latin typeface="Calibri" panose="020F0502020204030204" pitchFamily="34" charset="0"/>
                <a:cs typeface="Calibri" panose="020F0502020204030204" pitchFamily="34" charset="0"/>
              </a:rPr>
              <a:t>(</a:t>
            </a:r>
            <a:r>
              <a:rPr lang="cs-CZ" sz="2800" b="0" noProof="0" dirty="0" err="1">
                <a:solidFill>
                  <a:schemeClr val="tx1"/>
                </a:solidFill>
                <a:latin typeface="Calibri" panose="020F0502020204030204" pitchFamily="34" charset="0"/>
                <a:cs typeface="Calibri" panose="020F0502020204030204" pitchFamily="34" charset="0"/>
              </a:rPr>
              <a:t>e.g</a:t>
            </a:r>
            <a:r>
              <a:rPr lang="cs-CZ" sz="2800" b="0" noProof="0" dirty="0">
                <a:solidFill>
                  <a:schemeClr val="tx1"/>
                </a:solidFill>
                <a:latin typeface="Calibri" panose="020F0502020204030204" pitchFamily="34" charset="0"/>
                <a:cs typeface="Calibri" panose="020F0502020204030204" pitchFamily="34" charset="0"/>
              </a:rPr>
              <a:t>. </a:t>
            </a:r>
            <a:r>
              <a:rPr lang="cs-CZ" sz="2800" b="0" noProof="0" dirty="0" err="1">
                <a:solidFill>
                  <a:schemeClr val="tx1"/>
                </a:solidFill>
                <a:latin typeface="Calibri" panose="020F0502020204030204" pitchFamily="34" charset="0"/>
                <a:cs typeface="Calibri" panose="020F0502020204030204" pitchFamily="34" charset="0"/>
              </a:rPr>
              <a:t>deferoxamine</a:t>
            </a:r>
            <a:r>
              <a:rPr lang="cs-CZ" sz="2800" b="0" noProof="0" dirty="0">
                <a:solidFill>
                  <a:schemeClr val="tx1"/>
                </a:solidFill>
                <a:latin typeface="Calibri" panose="020F0502020204030204" pitchFamily="34" charset="0"/>
                <a:cs typeface="Calibri" panose="020F0502020204030204" pitchFamily="34" charset="0"/>
              </a:rPr>
              <a:t>)</a:t>
            </a:r>
            <a:r>
              <a:rPr lang="en-GB" sz="2800" b="0" noProof="0" dirty="0">
                <a:solidFill>
                  <a:schemeClr val="tx1"/>
                </a:solidFill>
                <a:latin typeface="Calibri" panose="020F0502020204030204" pitchFamily="34" charset="0"/>
                <a:cs typeface="Calibri" panose="020F0502020204030204" pitchFamily="34" charset="0"/>
              </a:rPr>
              <a:t> </a:t>
            </a:r>
            <a:r>
              <a:rPr lang="en-GB" sz="2800" b="0" i="1" noProof="0" dirty="0" err="1">
                <a:solidFill>
                  <a:schemeClr val="tx1"/>
                </a:solidFill>
                <a:latin typeface="Calibri" panose="020F0502020204030204" pitchFamily="34" charset="0"/>
                <a:cs typeface="Calibri" panose="020F0502020204030204" pitchFamily="34" charset="0"/>
              </a:rPr>
              <a:t>i.v.</a:t>
            </a:r>
            <a:endParaRPr lang="en-GB" sz="2800" b="0" i="1" noProof="0" dirty="0">
              <a:solidFill>
                <a:schemeClr val="tx1"/>
              </a:solidFill>
              <a:latin typeface="Calibri" panose="020F0502020204030204" pitchFamily="34" charset="0"/>
              <a:cs typeface="Calibri" panose="020F0502020204030204" pitchFamily="34" charset="0"/>
            </a:endParaRPr>
          </a:p>
          <a:p>
            <a:pPr marL="536575" indent="-422275">
              <a:spcBef>
                <a:spcPts val="1200"/>
              </a:spcBef>
              <a:buFont typeface="+mj-lt"/>
              <a:buAutoNum type="arabicPeriod"/>
              <a:defRPr/>
            </a:pPr>
            <a:r>
              <a:rPr lang="en-GB" sz="2800" b="0" noProof="0" dirty="0">
                <a:solidFill>
                  <a:schemeClr val="tx1"/>
                </a:solidFill>
                <a:latin typeface="Calibri" panose="020F0502020204030204" pitchFamily="34" charset="0"/>
                <a:cs typeface="Calibri" panose="020F0502020204030204" pitchFamily="34" charset="0"/>
              </a:rPr>
              <a:t>Repeated venepunctures</a:t>
            </a:r>
          </a:p>
          <a:p>
            <a:pPr marL="628650" indent="-514350">
              <a:spcBef>
                <a:spcPts val="1200"/>
              </a:spcBef>
              <a:buFont typeface="+mj-lt"/>
              <a:buAutoNum type="arabicPeriod"/>
              <a:defRPr/>
            </a:pPr>
            <a:endParaRPr lang="en-GB" sz="1400" b="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charset="0"/>
              <a:buNone/>
              <a:defRPr/>
            </a:pPr>
            <a:r>
              <a:rPr lang="en-GB" sz="2800" b="0" i="1" noProof="0" dirty="0">
                <a:solidFill>
                  <a:schemeClr val="tx1"/>
                </a:solidFill>
                <a:latin typeface="Calibri" panose="020F0502020204030204" pitchFamily="34" charset="0"/>
                <a:cs typeface="Calibri" panose="020F0502020204030204" pitchFamily="34" charset="0"/>
              </a:rPr>
              <a:t>Blood draw on our patient:</a:t>
            </a:r>
          </a:p>
          <a:p>
            <a:pPr marL="536575" indent="-4222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2x monthly 500 ml of blood (6 months)</a:t>
            </a:r>
          </a:p>
          <a:p>
            <a:pPr marL="536575" indent="-4222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1x monthly 400 ml of blood (6 months)</a:t>
            </a:r>
          </a:p>
          <a:p>
            <a:pPr marL="536575" indent="-422275">
              <a:spcBef>
                <a:spcPts val="1200"/>
              </a:spcBef>
              <a:defRPr/>
            </a:pPr>
            <a:r>
              <a:rPr lang="en-GB" sz="2800" b="0" noProof="0" dirty="0">
                <a:solidFill>
                  <a:schemeClr val="tx1"/>
                </a:solidFill>
                <a:latin typeface="Calibri" panose="020F0502020204030204" pitchFamily="34" charset="0"/>
                <a:cs typeface="Calibri" panose="020F0502020204030204" pitchFamily="34" charset="0"/>
              </a:rPr>
              <a:t>Total blood collected for the year: 8.4 litres </a:t>
            </a:r>
          </a:p>
          <a:p>
            <a:pPr marL="114300" indent="0">
              <a:spcBef>
                <a:spcPts val="1600"/>
              </a:spcBef>
              <a:buFont typeface="Arial" charset="0"/>
              <a:buNone/>
              <a:defRPr/>
            </a:pPr>
            <a:r>
              <a:rPr lang="en-GB" sz="2800" b="0" noProof="0" dirty="0">
                <a:solidFill>
                  <a:schemeClr val="tx1"/>
                </a:solidFill>
                <a:latin typeface="Calibri" panose="020F0502020204030204" pitchFamily="34" charset="0"/>
                <a:cs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childTnLst>
                                    <p:set>
                                      <p:cBhvr override="childStyle">
                                        <p:cTn id="18" dur="500" fill="hold"/>
                                        <p:tgtEl>
                                          <p:spTgt spid="4">
                                            <p:txEl>
                                              <p:pRg st="2" end="2"/>
                                            </p:txEl>
                                          </p:spTgt>
                                        </p:tgtEl>
                                        <p:attrNameLst>
                                          <p:attrName>style.color</p:attrName>
                                        </p:attrNameLst>
                                      </p:cBhvr>
                                      <p:to>
                                        <p:clrVal>
                                          <a:srgbClr val="009900"/>
                                        </p:clrVal>
                                      </p:to>
                                    </p:set>
                                    <p:set>
                                      <p:cBhvr>
                                        <p:cTn id="19" dur="500" fill="hold"/>
                                        <p:tgtEl>
                                          <p:spTgt spid="4">
                                            <p:txEl>
                                              <p:pRg st="2" end="2"/>
                                            </p:txEl>
                                          </p:spTgt>
                                        </p:tgtEl>
                                        <p:attrNameLst>
                                          <p:attrName>fillcolor</p:attrName>
                                        </p:attrNameLst>
                                      </p:cBhvr>
                                      <p:to>
                                        <p:clrVal>
                                          <a:srgbClr val="009900"/>
                                        </p:clrVal>
                                      </p:to>
                                    </p:set>
                                    <p:set>
                                      <p:cBhvr>
                                        <p:cTn id="20" dur="500" fill="hold"/>
                                        <p:tgtEl>
                                          <p:spTgt spid="4">
                                            <p:txEl>
                                              <p:pRg st="2" end="2"/>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fontScale="90000"/>
          </a:bodyPr>
          <a:lstStyle/>
          <a:p>
            <a:pPr>
              <a:defRPr/>
            </a:pPr>
            <a:r>
              <a:rPr lang="en-GB" sz="4000" b="1" cap="none" noProof="0">
                <a:solidFill>
                  <a:schemeClr val="tx1"/>
                </a:solidFill>
                <a:latin typeface="Calibri Light" panose="020F0302020204030204" pitchFamily="34" charset="0"/>
                <a:cs typeface="Calibri Light" panose="020F0302020204030204" pitchFamily="34" charset="0"/>
              </a:rPr>
              <a:t>Laboratory tests after treatment – indicators of iron metabolism</a:t>
            </a:r>
          </a:p>
        </p:txBody>
      </p:sp>
      <p:graphicFrame>
        <p:nvGraphicFramePr>
          <p:cNvPr id="7" name="Tabulka 6"/>
          <p:cNvGraphicFramePr>
            <a:graphicFrameLocks noGrp="1"/>
          </p:cNvGraphicFramePr>
          <p:nvPr>
            <p:extLst>
              <p:ext uri="{D42A27DB-BD31-4B8C-83A1-F6EECF244321}">
                <p14:modId xmlns:p14="http://schemas.microsoft.com/office/powerpoint/2010/main" val="1304721804"/>
              </p:ext>
            </p:extLst>
          </p:nvPr>
        </p:nvGraphicFramePr>
        <p:xfrm>
          <a:off x="878572" y="2564904"/>
          <a:ext cx="7416750" cy="2668606"/>
        </p:xfrm>
        <a:graphic>
          <a:graphicData uri="http://schemas.openxmlformats.org/drawingml/2006/table">
            <a:tbl>
              <a:tblPr firstRow="1" bandRow="1">
                <a:tableStyleId>{5C22544A-7EE6-4342-B048-85BDC9FD1C3A}</a:tableStyleId>
              </a:tblPr>
              <a:tblGrid>
                <a:gridCol w="2938713">
                  <a:extLst>
                    <a:ext uri="{9D8B030D-6E8A-4147-A177-3AD203B41FA5}">
                      <a16:colId xmlns:a16="http://schemas.microsoft.com/office/drawing/2014/main" val="20000"/>
                    </a:ext>
                  </a:extLst>
                </a:gridCol>
                <a:gridCol w="1119510">
                  <a:extLst>
                    <a:ext uri="{9D8B030D-6E8A-4147-A177-3AD203B41FA5}">
                      <a16:colId xmlns:a16="http://schemas.microsoft.com/office/drawing/2014/main" val="20001"/>
                    </a:ext>
                  </a:extLst>
                </a:gridCol>
                <a:gridCol w="1749233">
                  <a:extLst>
                    <a:ext uri="{9D8B030D-6E8A-4147-A177-3AD203B41FA5}">
                      <a16:colId xmlns:a16="http://schemas.microsoft.com/office/drawing/2014/main" val="20002"/>
                    </a:ext>
                  </a:extLst>
                </a:gridCol>
                <a:gridCol w="1609294">
                  <a:extLst>
                    <a:ext uri="{9D8B030D-6E8A-4147-A177-3AD203B41FA5}">
                      <a16:colId xmlns:a16="http://schemas.microsoft.com/office/drawing/2014/main" val="20003"/>
                    </a:ext>
                  </a:extLst>
                </a:gridCol>
              </a:tblGrid>
              <a:tr h="82950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49" marR="91449" marT="45719" marB="45719" anchor="ctr"/>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Normal values</a:t>
                      </a:r>
                    </a:p>
                  </a:txBody>
                  <a:tcPr marL="91449" marR="9144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Unit</a:t>
                      </a:r>
                    </a:p>
                    <a:p>
                      <a:pPr algn="ctr"/>
                      <a:endParaRPr lang="cs-CZ" sz="2400" dirty="0">
                        <a:latin typeface="Calibri" panose="020F0502020204030204" pitchFamily="34" charset="0"/>
                        <a:cs typeface="Calibri" panose="020F0502020204030204" pitchFamily="34" charset="0"/>
                      </a:endParaRPr>
                    </a:p>
                  </a:txBody>
                  <a:tcPr marL="91449" marR="91449" marT="45719" marB="45719" anchor="ctr"/>
                </a:tc>
                <a:extLst>
                  <a:ext uri="{0D108BD9-81ED-4DB2-BD59-A6C34878D82A}">
                    <a16:rowId xmlns:a16="http://schemas.microsoft.com/office/drawing/2014/main" val="10000"/>
                  </a:ext>
                </a:extLst>
              </a:tr>
              <a:tr h="462353">
                <a:tc>
                  <a:txBody>
                    <a:bodyPr/>
                    <a:lstStyle/>
                    <a:p>
                      <a:r>
                        <a:rPr lang="cs-CZ" sz="2400" dirty="0">
                          <a:latin typeface="Calibri" panose="020F0502020204030204" pitchFamily="34" charset="0"/>
                          <a:cs typeface="Calibri" panose="020F0502020204030204" pitchFamily="34" charset="0"/>
                        </a:rPr>
                        <a:t>Iron</a:t>
                      </a:r>
                      <a:endParaRPr lang="cs-CZ" sz="2400" baseline="-25000" dirty="0">
                        <a:latin typeface="Calibri" panose="020F0502020204030204" pitchFamily="34" charset="0"/>
                        <a:cs typeface="Calibri" panose="020F0502020204030204" pitchFamily="34" charset="0"/>
                      </a:endParaRPr>
                    </a:p>
                  </a:txBody>
                  <a:tcPr marL="91449" marR="91449" marT="45719" marB="4571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9.8</a:t>
                      </a:r>
                    </a:p>
                  </a:txBody>
                  <a:tcPr marL="91449" marR="91449" marT="45719" marB="4571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9 – 34 </a:t>
                      </a:r>
                    </a:p>
                  </a:txBody>
                  <a:tcPr marL="91449" marR="91449" marT="45719" marB="45719">
                    <a:solidFill>
                      <a:srgbClr val="D0D8E8"/>
                    </a:solidFill>
                  </a:tcPr>
                </a:tc>
                <a:tc>
                  <a:txBody>
                    <a:bodyPr/>
                    <a:lstStyle/>
                    <a:p>
                      <a:pPr algn="ctr"/>
                      <a:r>
                        <a:rPr lang="cs-CZ" sz="2400" dirty="0">
                          <a:latin typeface="Calibri" panose="020F0502020204030204" pitchFamily="34" charset="0"/>
                          <a:cs typeface="Calibri" panose="020F0502020204030204" pitchFamily="34" charset="0"/>
                        </a:rPr>
                        <a:t>µmol/l</a:t>
                      </a:r>
                    </a:p>
                  </a:txBody>
                  <a:tcPr marL="91449" marR="91449" marT="45719" marB="45719">
                    <a:solidFill>
                      <a:srgbClr val="D0D8E8"/>
                    </a:solidFill>
                  </a:tcPr>
                </a:tc>
                <a:extLst>
                  <a:ext uri="{0D108BD9-81ED-4DB2-BD59-A6C34878D82A}">
                    <a16:rowId xmlns:a16="http://schemas.microsoft.com/office/drawing/2014/main" val="10001"/>
                  </a:ext>
                </a:extLst>
              </a:tr>
              <a:tr h="462353">
                <a:tc>
                  <a:txBody>
                    <a:bodyPr/>
                    <a:lstStyle/>
                    <a:p>
                      <a:r>
                        <a:rPr lang="en-GB" sz="2400" noProof="0" dirty="0" smtClean="0">
                          <a:latin typeface="Calibri" panose="020F0502020204030204" pitchFamily="34" charset="0"/>
                          <a:cs typeface="Calibri" panose="020F0502020204030204" pitchFamily="34" charset="0"/>
                        </a:rPr>
                        <a:t>Transferrin </a:t>
                      </a:r>
                      <a:r>
                        <a:rPr lang="cs-CZ" sz="2400" dirty="0" smtClean="0">
                          <a:latin typeface="Calibri" panose="020F0502020204030204" pitchFamily="34" charset="0"/>
                          <a:cs typeface="Calibri" panose="020F0502020204030204" pitchFamily="34" charset="0"/>
                        </a:rPr>
                        <a:t> </a:t>
                      </a:r>
                      <a:endParaRPr lang="cs-CZ" sz="2400" dirty="0">
                        <a:latin typeface="Calibri" panose="020F0502020204030204" pitchFamily="34" charset="0"/>
                        <a:cs typeface="Calibri" panose="020F0502020204030204" pitchFamily="34" charset="0"/>
                      </a:endParaRP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2.55</a:t>
                      </a:r>
                    </a:p>
                  </a:txBody>
                  <a:tcPr marL="91449" marR="91449" marT="45719" marB="45719">
                    <a:solidFill>
                      <a:srgbClr val="E9EDF4">
                        <a:alpha val="25000"/>
                      </a:srgbClr>
                    </a:solidFill>
                  </a:tcPr>
                </a:tc>
                <a:tc>
                  <a:txBody>
                    <a:bodyPr/>
                    <a:lstStyle/>
                    <a:p>
                      <a:pPr algn="ctr"/>
                      <a:r>
                        <a:rPr lang="cs-CZ" sz="2400" dirty="0">
                          <a:latin typeface="Calibri" panose="020F0502020204030204" pitchFamily="34" charset="0"/>
                          <a:cs typeface="Calibri" panose="020F0502020204030204" pitchFamily="34" charset="0"/>
                        </a:rPr>
                        <a:t>2.0 – 3.6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g/l</a:t>
                      </a:r>
                    </a:p>
                  </a:txBody>
                  <a:tcPr marL="91449" marR="91449" marT="45719" marB="45719"/>
                </a:tc>
                <a:extLst>
                  <a:ext uri="{0D108BD9-81ED-4DB2-BD59-A6C34878D82A}">
                    <a16:rowId xmlns:a16="http://schemas.microsoft.com/office/drawing/2014/main" val="10002"/>
                  </a:ext>
                </a:extLst>
              </a:tr>
              <a:tr h="455043">
                <a:tc>
                  <a:txBody>
                    <a:bodyPr/>
                    <a:lstStyle/>
                    <a:p>
                      <a:r>
                        <a:rPr lang="cs-CZ" sz="2400" dirty="0">
                          <a:latin typeface="Calibri" panose="020F0502020204030204" pitchFamily="34" charset="0"/>
                          <a:cs typeface="Calibri" panose="020F0502020204030204" pitchFamily="34" charset="0"/>
                        </a:rPr>
                        <a:t>Transferrin saturation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15.0</a:t>
                      </a:r>
                    </a:p>
                  </a:txBody>
                  <a:tcPr marL="91449" marR="91449" marT="45719" marB="45719">
                    <a:solidFill>
                      <a:srgbClr val="00B0F0">
                        <a:alpha val="25000"/>
                      </a:srgbClr>
                    </a:solidFill>
                  </a:tcPr>
                </a:tc>
                <a:tc>
                  <a:txBody>
                    <a:bodyPr/>
                    <a:lstStyle/>
                    <a:p>
                      <a:pPr algn="ctr"/>
                      <a:r>
                        <a:rPr lang="cs-CZ" sz="2400" dirty="0">
                          <a:latin typeface="Calibri" panose="020F0502020204030204" pitchFamily="34" charset="0"/>
                          <a:cs typeface="Calibri" panose="020F0502020204030204" pitchFamily="34" charset="0"/>
                        </a:rPr>
                        <a:t>20.0 – 50.0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a:t>
                      </a:r>
                    </a:p>
                  </a:txBody>
                  <a:tcPr marL="91449" marR="91449" marT="45719" marB="45719"/>
                </a:tc>
                <a:extLst>
                  <a:ext uri="{0D108BD9-81ED-4DB2-BD59-A6C34878D82A}">
                    <a16:rowId xmlns:a16="http://schemas.microsoft.com/office/drawing/2014/main" val="10003"/>
                  </a:ext>
                </a:extLst>
              </a:tr>
              <a:tr h="455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Ferritin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18.0</a:t>
                      </a:r>
                    </a:p>
                  </a:txBody>
                  <a:tcPr marL="91449" marR="91449" marT="45719" marB="45719">
                    <a:solidFill>
                      <a:srgbClr val="00B0F0">
                        <a:alpha val="25000"/>
                      </a:srgbClr>
                    </a:solidFill>
                  </a:tcPr>
                </a:tc>
                <a:tc>
                  <a:txBody>
                    <a:bodyPr/>
                    <a:lstStyle/>
                    <a:p>
                      <a:pPr algn="ctr"/>
                      <a:r>
                        <a:rPr lang="cs-CZ" sz="2400" dirty="0">
                          <a:latin typeface="Calibri" panose="020F0502020204030204" pitchFamily="34" charset="0"/>
                          <a:cs typeface="Calibri" panose="020F0502020204030204" pitchFamily="34" charset="0"/>
                        </a:rPr>
                        <a:t>30 – 284 </a:t>
                      </a:r>
                    </a:p>
                  </a:txBody>
                  <a:tcPr marL="91449" marR="91449" marT="45719" marB="45719"/>
                </a:tc>
                <a:tc>
                  <a:txBody>
                    <a:bodyPr/>
                    <a:lstStyle/>
                    <a:p>
                      <a:pPr algn="ctr"/>
                      <a:r>
                        <a:rPr lang="cs-CZ" sz="2400" dirty="0">
                          <a:latin typeface="Calibri" panose="020F0502020204030204" pitchFamily="34" charset="0"/>
                          <a:cs typeface="Calibri" panose="020F0502020204030204" pitchFamily="34" charset="0"/>
                        </a:rPr>
                        <a:t>µg/l</a:t>
                      </a:r>
                    </a:p>
                  </a:txBody>
                  <a:tcPr marL="91449" marR="91449" marT="45719" marB="45719"/>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Laboratory tests after </a:t>
            </a:r>
            <a:r>
              <a:rPr lang="cs-CZ" altLang="cs-CZ" sz="4400" b="1" cap="none" dirty="0" err="1">
                <a:solidFill>
                  <a:schemeClr val="tx1"/>
                </a:solidFill>
                <a:latin typeface="Calibri Light" panose="020F0302020204030204" pitchFamily="34" charset="0"/>
                <a:cs typeface="Calibri Light" panose="020F0302020204030204" pitchFamily="34" charset="0"/>
              </a:rPr>
              <a:t>treatment</a:t>
            </a:r>
            <a:r>
              <a:rPr lang="cs-CZ" altLang="cs-CZ" sz="4400" b="1" cap="none" dirty="0">
                <a:solidFill>
                  <a:schemeClr val="tx1"/>
                </a:solidFill>
                <a:latin typeface="Calibri Light" panose="020F0302020204030204" pitchFamily="34" charset="0"/>
                <a:cs typeface="Calibri Light" panose="020F0302020204030204" pitchFamily="34" charset="0"/>
              </a:rPr>
              <a:t> </a:t>
            </a:r>
            <a:r>
              <a:rPr lang="cs-CZ" altLang="cs-CZ" sz="4000" b="1" cap="none" dirty="0">
                <a:solidFill>
                  <a:schemeClr val="tx1"/>
                </a:solidFill>
                <a:latin typeface="Calibri Light" panose="020F0302020204030204" pitchFamily="34" charset="0"/>
                <a:cs typeface="Calibri Light" panose="020F0302020204030204" pitchFamily="34" charset="0"/>
              </a:rPr>
              <a:t>– red blood count</a:t>
            </a:r>
            <a:endParaRPr lang="cs-CZ" altLang="cs-CZ" sz="4400" b="1" cap="none" dirty="0">
              <a:solidFill>
                <a:schemeClr val="tx1"/>
              </a:solidFill>
              <a:latin typeface="Calibri Light" panose="020F0302020204030204" pitchFamily="34" charset="0"/>
              <a:cs typeface="Calibri Light" panose="020F030202020403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2674548651"/>
              </p:ext>
            </p:extLst>
          </p:nvPr>
        </p:nvGraphicFramePr>
        <p:xfrm>
          <a:off x="1258343" y="2348880"/>
          <a:ext cx="6623050" cy="2442133"/>
        </p:xfrm>
        <a:graphic>
          <a:graphicData uri="http://schemas.openxmlformats.org/drawingml/2006/table">
            <a:tbl>
              <a:tblPr firstRow="1" bandRow="1">
                <a:tableStyleId>{5C22544A-7EE6-4342-B048-85BDC9FD1C3A}</a:tableStyleId>
              </a:tblPr>
              <a:tblGrid>
                <a:gridCol w="3024063">
                  <a:extLst>
                    <a:ext uri="{9D8B030D-6E8A-4147-A177-3AD203B41FA5}">
                      <a16:colId xmlns:a16="http://schemas.microsoft.com/office/drawing/2014/main" val="20000"/>
                    </a:ext>
                  </a:extLst>
                </a:gridCol>
                <a:gridCol w="1841852">
                  <a:extLst>
                    <a:ext uri="{9D8B030D-6E8A-4147-A177-3AD203B41FA5}">
                      <a16:colId xmlns:a16="http://schemas.microsoft.com/office/drawing/2014/main" val="20001"/>
                    </a:ext>
                  </a:extLst>
                </a:gridCol>
                <a:gridCol w="1757135">
                  <a:extLst>
                    <a:ext uri="{9D8B030D-6E8A-4147-A177-3AD203B41FA5}">
                      <a16:colId xmlns:a16="http://schemas.microsoft.com/office/drawing/2014/main" val="20002"/>
                    </a:ext>
                  </a:extLst>
                </a:gridCol>
              </a:tblGrid>
              <a:tr h="457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noProof="0" dirty="0">
                          <a:solidFill>
                            <a:schemeClr val="bg1"/>
                          </a:solidFill>
                          <a:latin typeface="Calibri" panose="020F0502020204030204" pitchFamily="34" charset="0"/>
                          <a:cs typeface="Calibri" panose="020F0502020204030204" pitchFamily="34" charset="0"/>
                        </a:rPr>
                        <a:t>Method</a:t>
                      </a:r>
                    </a:p>
                  </a:txBody>
                  <a:tcPr marL="91424" marR="91424" marT="45751" marB="4575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noProof="0" dirty="0">
                          <a:solidFill>
                            <a:schemeClr val="bg1"/>
                          </a:solidFill>
                          <a:latin typeface="Calibri" panose="020F0502020204030204" pitchFamily="34" charset="0"/>
                          <a:cs typeface="Calibri" panose="020F0502020204030204" pitchFamily="34" charset="0"/>
                        </a:rPr>
                        <a:t>Result</a:t>
                      </a:r>
                    </a:p>
                  </a:txBody>
                  <a:tcPr marL="91424" marR="91424" marT="45751" marB="45751"/>
                </a:tc>
                <a:tc>
                  <a:txBody>
                    <a:bodyPr/>
                    <a:lstStyle/>
                    <a:p>
                      <a:pPr algn="ctr"/>
                      <a:r>
                        <a:rPr lang="en-GB" sz="2600" noProof="0" dirty="0">
                          <a:latin typeface="Calibri" panose="020F0502020204030204" pitchFamily="34" charset="0"/>
                          <a:cs typeface="Calibri" panose="020F0502020204030204" pitchFamily="34" charset="0"/>
                        </a:rPr>
                        <a:t>Unit</a:t>
                      </a:r>
                    </a:p>
                  </a:txBody>
                  <a:tcPr marL="91424" marR="91424" marT="45751" marB="45751"/>
                </a:tc>
                <a:extLst>
                  <a:ext uri="{0D108BD9-81ED-4DB2-BD59-A6C34878D82A}">
                    <a16:rowId xmlns:a16="http://schemas.microsoft.com/office/drawing/2014/main" val="10000"/>
                  </a:ext>
                </a:extLst>
              </a:tr>
              <a:tr h="473863">
                <a:tc>
                  <a:txBody>
                    <a:bodyPr/>
                    <a:lstStyle/>
                    <a:p>
                      <a:r>
                        <a:rPr lang="en-GB" sz="2600" noProof="0" dirty="0">
                          <a:latin typeface="Calibri" panose="020F0502020204030204" pitchFamily="34" charset="0"/>
                          <a:cs typeface="Calibri" panose="020F0502020204030204" pitchFamily="34" charset="0"/>
                        </a:rPr>
                        <a:t>Erythrocytes </a:t>
                      </a:r>
                      <a:endParaRPr lang="en-GB" sz="2600" baseline="-25000" noProof="0" dirty="0">
                        <a:latin typeface="Calibri" panose="020F0502020204030204" pitchFamily="34" charset="0"/>
                        <a:cs typeface="Calibri" panose="020F0502020204030204" pitchFamily="34" charset="0"/>
                      </a:endParaRPr>
                    </a:p>
                  </a:txBody>
                  <a:tcPr marL="91424" marR="91424" marT="45751" marB="45751">
                    <a:solidFill>
                      <a:srgbClr val="D0D8E8"/>
                    </a:solidFill>
                  </a:tcPr>
                </a:tc>
                <a:tc>
                  <a:txBody>
                    <a:bodyPr/>
                    <a:lstStyle/>
                    <a:p>
                      <a:pPr algn="ctr"/>
                      <a:r>
                        <a:rPr lang="en-GB" sz="2600" noProof="0" dirty="0">
                          <a:latin typeface="Calibri" panose="020F0502020204030204" pitchFamily="34" charset="0"/>
                          <a:cs typeface="Calibri" panose="020F0502020204030204" pitchFamily="34" charset="0"/>
                        </a:rPr>
                        <a:t>4.30 </a:t>
                      </a:r>
                      <a:r>
                        <a:rPr lang="en-GB" sz="2600" baseline="0" noProof="0" dirty="0">
                          <a:latin typeface="Calibri" panose="020F0502020204030204" pitchFamily="34" charset="0"/>
                          <a:cs typeface="Calibri" panose="020F0502020204030204" pitchFamily="34" charset="0"/>
                        </a:rPr>
                        <a:t>· 10</a:t>
                      </a:r>
                      <a:r>
                        <a:rPr lang="en-GB" sz="2600" baseline="30000" noProof="0" dirty="0">
                          <a:latin typeface="Calibri" panose="020F0502020204030204" pitchFamily="34" charset="0"/>
                          <a:cs typeface="Calibri" panose="020F0502020204030204" pitchFamily="34" charset="0"/>
                        </a:rPr>
                        <a:t>12</a:t>
                      </a:r>
                      <a:endParaRPr lang="en-GB" sz="2600" noProof="0" dirty="0">
                        <a:latin typeface="Calibri" panose="020F0502020204030204" pitchFamily="34" charset="0"/>
                        <a:cs typeface="Calibri" panose="020F0502020204030204" pitchFamily="34" charset="0"/>
                      </a:endParaRPr>
                    </a:p>
                  </a:txBody>
                  <a:tcPr marL="91424" marR="91424" marT="45751" marB="45751">
                    <a:solidFill>
                      <a:srgbClr val="D0D8E8"/>
                    </a:solidFill>
                  </a:tcPr>
                </a:tc>
                <a:tc>
                  <a:txBody>
                    <a:bodyPr/>
                    <a:lstStyle/>
                    <a:p>
                      <a:pPr algn="ctr"/>
                      <a:r>
                        <a:rPr lang="en-GB" sz="2600" noProof="0" dirty="0">
                          <a:latin typeface="Calibri" panose="020F0502020204030204" pitchFamily="34" charset="0"/>
                          <a:cs typeface="Calibri" panose="020F0502020204030204" pitchFamily="34" charset="0"/>
                        </a:rPr>
                        <a:t>l</a:t>
                      </a:r>
                      <a:r>
                        <a:rPr lang="en-GB" sz="2600" baseline="30000" noProof="0" dirty="0">
                          <a:latin typeface="Calibri" panose="020F0502020204030204" pitchFamily="34" charset="0"/>
                          <a:cs typeface="Calibri" panose="020F0502020204030204" pitchFamily="34" charset="0"/>
                        </a:rPr>
                        <a:t>-1</a:t>
                      </a:r>
                      <a:endParaRPr lang="en-GB" sz="2600" noProof="0" dirty="0">
                        <a:latin typeface="Calibri" panose="020F0502020204030204" pitchFamily="34" charset="0"/>
                        <a:cs typeface="Calibri" panose="020F0502020204030204" pitchFamily="34" charset="0"/>
                      </a:endParaRPr>
                    </a:p>
                  </a:txBody>
                  <a:tcPr marL="91424" marR="91424" marT="45751" marB="45751">
                    <a:solidFill>
                      <a:srgbClr val="D0D8E8"/>
                    </a:solidFill>
                  </a:tcPr>
                </a:tc>
                <a:extLst>
                  <a:ext uri="{0D108BD9-81ED-4DB2-BD59-A6C34878D82A}">
                    <a16:rowId xmlns:a16="http://schemas.microsoft.com/office/drawing/2014/main" val="10001"/>
                  </a:ext>
                </a:extLst>
              </a:tr>
              <a:tr h="491165">
                <a:tc>
                  <a:txBody>
                    <a:bodyPr/>
                    <a:lstStyle/>
                    <a:p>
                      <a:r>
                        <a:rPr lang="en-GB" sz="2600" noProof="0" dirty="0">
                          <a:latin typeface="Calibri" panose="020F0502020204030204" pitchFamily="34" charset="0"/>
                          <a:cs typeface="Calibri" panose="020F0502020204030204" pitchFamily="34" charset="0"/>
                        </a:rPr>
                        <a:t>Haemoglobin </a:t>
                      </a:r>
                    </a:p>
                  </a:txBody>
                  <a:tcPr marL="91424" marR="91424" marT="45751" marB="45751"/>
                </a:tc>
                <a:tc>
                  <a:txBody>
                    <a:bodyPr/>
                    <a:lstStyle/>
                    <a:p>
                      <a:pPr algn="ctr"/>
                      <a:r>
                        <a:rPr lang="en-GB" sz="2600" noProof="0" dirty="0">
                          <a:latin typeface="Calibri" panose="020F0502020204030204" pitchFamily="34" charset="0"/>
                          <a:cs typeface="Calibri" panose="020F0502020204030204" pitchFamily="34" charset="0"/>
                        </a:rPr>
                        <a:t>143.0</a:t>
                      </a:r>
                    </a:p>
                  </a:txBody>
                  <a:tcPr marL="91424" marR="91424" marT="45751" marB="45751"/>
                </a:tc>
                <a:tc>
                  <a:txBody>
                    <a:bodyPr/>
                    <a:lstStyle/>
                    <a:p>
                      <a:pPr algn="ctr"/>
                      <a:r>
                        <a:rPr lang="en-GB" sz="2600" noProof="0" dirty="0">
                          <a:latin typeface="Calibri" panose="020F0502020204030204" pitchFamily="34" charset="0"/>
                          <a:cs typeface="Calibri" panose="020F0502020204030204" pitchFamily="34" charset="0"/>
                        </a:rPr>
                        <a:t>g/l</a:t>
                      </a:r>
                    </a:p>
                  </a:txBody>
                  <a:tcPr marL="91424" marR="91424" marT="45751" marB="45751"/>
                </a:tc>
                <a:extLst>
                  <a:ext uri="{0D108BD9-81ED-4DB2-BD59-A6C34878D82A}">
                    <a16:rowId xmlns:a16="http://schemas.microsoft.com/office/drawing/2014/main" val="10002"/>
                  </a:ext>
                </a:extLst>
              </a:tr>
              <a:tr h="457440">
                <a:tc>
                  <a:txBody>
                    <a:bodyPr/>
                    <a:lstStyle/>
                    <a:p>
                      <a:r>
                        <a:rPr lang="en-GB" sz="2600" noProof="0" dirty="0">
                          <a:latin typeface="Calibri" panose="020F0502020204030204" pitchFamily="34" charset="0"/>
                          <a:cs typeface="Calibri" panose="020F0502020204030204" pitchFamily="34" charset="0"/>
                        </a:rPr>
                        <a:t>Haematocrit </a:t>
                      </a:r>
                    </a:p>
                  </a:txBody>
                  <a:tcPr marL="91424" marR="91424" marT="45751" marB="45751"/>
                </a:tc>
                <a:tc>
                  <a:txBody>
                    <a:bodyPr/>
                    <a:lstStyle/>
                    <a:p>
                      <a:pPr algn="ctr"/>
                      <a:r>
                        <a:rPr lang="en-GB" sz="2600" noProof="0" dirty="0">
                          <a:latin typeface="Calibri" panose="020F0502020204030204" pitchFamily="34" charset="0"/>
                          <a:cs typeface="Calibri" panose="020F0502020204030204" pitchFamily="34" charset="0"/>
                        </a:rPr>
                        <a:t>0.418</a:t>
                      </a:r>
                    </a:p>
                  </a:txBody>
                  <a:tcPr marL="91424" marR="91424" marT="45751" marB="45751"/>
                </a:tc>
                <a:tc>
                  <a:txBody>
                    <a:bodyPr/>
                    <a:lstStyle/>
                    <a:p>
                      <a:pPr algn="ctr"/>
                      <a:endParaRPr lang="en-GB" sz="2600" noProof="0" dirty="0">
                        <a:latin typeface="Calibri" panose="020F0502020204030204" pitchFamily="34" charset="0"/>
                        <a:cs typeface="Calibri" panose="020F0502020204030204" pitchFamily="34" charset="0"/>
                      </a:endParaRPr>
                    </a:p>
                  </a:txBody>
                  <a:tcPr marL="91424" marR="91424" marT="45751" marB="45751"/>
                </a:tc>
                <a:extLst>
                  <a:ext uri="{0D108BD9-81ED-4DB2-BD59-A6C34878D82A}">
                    <a16:rowId xmlns:a16="http://schemas.microsoft.com/office/drawing/2014/main" val="10003"/>
                  </a:ext>
                </a:extLst>
              </a:tr>
              <a:tr h="479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noProof="0" dirty="0" err="1">
                          <a:latin typeface="Calibri" panose="020F0502020204030204" pitchFamily="34" charset="0"/>
                          <a:cs typeface="Calibri" panose="020F0502020204030204" pitchFamily="34" charset="0"/>
                        </a:rPr>
                        <a:t>Ery</a:t>
                      </a:r>
                      <a:r>
                        <a:rPr lang="en-GB" sz="2600" noProof="0" dirty="0">
                          <a:latin typeface="Calibri" panose="020F0502020204030204" pitchFamily="34" charset="0"/>
                          <a:cs typeface="Calibri" panose="020F0502020204030204" pitchFamily="34" charset="0"/>
                        </a:rPr>
                        <a:t> volume (MCV)</a:t>
                      </a:r>
                    </a:p>
                  </a:txBody>
                  <a:tcPr marL="91424" marR="91424" marT="45751" marB="45751"/>
                </a:tc>
                <a:tc>
                  <a:txBody>
                    <a:bodyPr/>
                    <a:lstStyle/>
                    <a:p>
                      <a:pPr algn="ctr"/>
                      <a:r>
                        <a:rPr lang="en-GB" sz="2600" noProof="0" dirty="0">
                          <a:latin typeface="Calibri" panose="020F0502020204030204" pitchFamily="34" charset="0"/>
                          <a:cs typeface="Calibri" panose="020F0502020204030204" pitchFamily="34" charset="0"/>
                        </a:rPr>
                        <a:t>97</a:t>
                      </a:r>
                    </a:p>
                  </a:txBody>
                  <a:tcPr marL="91424" marR="91424" marT="45751" marB="45751"/>
                </a:tc>
                <a:tc>
                  <a:txBody>
                    <a:bodyPr/>
                    <a:lstStyle/>
                    <a:p>
                      <a:pPr algn="ctr"/>
                      <a:r>
                        <a:rPr lang="en-GB" sz="2600" noProof="0" dirty="0" err="1">
                          <a:latin typeface="Calibri" panose="020F0502020204030204" pitchFamily="34" charset="0"/>
                          <a:cs typeface="Calibri" panose="020F0502020204030204" pitchFamily="34" charset="0"/>
                        </a:rPr>
                        <a:t>fl</a:t>
                      </a:r>
                      <a:endParaRPr lang="en-GB" sz="2600" noProof="0" dirty="0">
                        <a:latin typeface="Calibri" panose="020F0502020204030204" pitchFamily="34" charset="0"/>
                        <a:cs typeface="Calibri" panose="020F0502020204030204" pitchFamily="34" charset="0"/>
                      </a:endParaRPr>
                    </a:p>
                  </a:txBody>
                  <a:tcPr marL="91424" marR="91424" marT="45751" marB="45751"/>
                </a:tc>
                <a:extLst>
                  <a:ext uri="{0D108BD9-81ED-4DB2-BD59-A6C34878D82A}">
                    <a16:rowId xmlns:a16="http://schemas.microsoft.com/office/drawing/2014/main" val="10004"/>
                  </a:ext>
                </a:extLst>
              </a:tr>
            </a:tbl>
          </a:graphicData>
        </a:graphic>
      </p:graphicFrame>
      <p:sp>
        <p:nvSpPr>
          <p:cNvPr id="2" name="TextovéPole 1"/>
          <p:cNvSpPr txBox="1"/>
          <p:nvPr/>
        </p:nvSpPr>
        <p:spPr>
          <a:xfrm>
            <a:off x="1012078" y="5129431"/>
            <a:ext cx="7488832" cy="984885"/>
          </a:xfrm>
          <a:prstGeom prst="rect">
            <a:avLst/>
          </a:prstGeom>
          <a:noFill/>
        </p:spPr>
        <p:txBody>
          <a:bodyPr wrap="square">
            <a:spAutoFit/>
          </a:bodyPr>
          <a:lstStyle/>
          <a:p>
            <a:pPr marL="273050" indent="-273050">
              <a:spcBef>
                <a:spcPts val="1200"/>
              </a:spcBef>
              <a:buClr>
                <a:schemeClr val="accent1"/>
              </a:buClr>
              <a:buSzPct val="125000"/>
              <a:buFont typeface="Arial" panose="020B0604020202020204" pitchFamily="34" charset="0"/>
              <a:buChar char="•"/>
              <a:defRPr/>
            </a:pPr>
            <a:r>
              <a:rPr lang="cs-CZ" sz="2400" b="0" dirty="0">
                <a:latin typeface="Arial" charset="0"/>
              </a:rPr>
              <a:t>Liver tests have normalized</a:t>
            </a:r>
          </a:p>
          <a:p>
            <a:pPr marL="273050" indent="-273050">
              <a:spcBef>
                <a:spcPts val="1200"/>
              </a:spcBef>
              <a:buClr>
                <a:schemeClr val="accent1"/>
              </a:buClr>
              <a:buSzPct val="125000"/>
              <a:buFont typeface="Arial" panose="020B0604020202020204" pitchFamily="34" charset="0"/>
              <a:buChar char="•"/>
              <a:defRPr/>
            </a:pPr>
            <a:r>
              <a:rPr lang="cs-CZ" sz="2400" b="0" dirty="0">
                <a:latin typeface="Arial" charset="0"/>
              </a:rPr>
              <a:t>The need for insulin treatment of diabetes persists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cs-CZ" sz="2600" b="1" dirty="0" err="1">
                <a:latin typeface="Calibri Light" panose="020F0302020204030204" pitchFamily="34" charset="0"/>
                <a:cs typeface="Calibri Light" panose="020F0302020204030204" pitchFamily="34" charset="0"/>
              </a:rPr>
              <a:t>metformin </a:t>
            </a:r>
            <a:r>
              <a:rPr lang="cs-CZ" sz="2600" b="1" dirty="0">
                <a:latin typeface="Calibri Light" panose="020F0302020204030204" pitchFamily="34" charset="0"/>
                <a:cs typeface="Calibri Light" panose="020F0302020204030204" pitchFamily="34" charset="0"/>
              </a:rPr>
              <a:t>and ACE inhibitor poisoning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6803"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Patient admission</a:t>
            </a:r>
          </a:p>
        </p:txBody>
      </p:sp>
      <p:sp>
        <p:nvSpPr>
          <p:cNvPr id="4" name="Rectangle 3"/>
          <p:cNvSpPr txBox="1">
            <a:spLocks noChangeArrowheads="1"/>
          </p:cNvSpPr>
          <p:nvPr/>
        </p:nvSpPr>
        <p:spPr bwMode="auto">
          <a:xfrm>
            <a:off x="468313" y="1772816"/>
            <a:ext cx="8496300" cy="49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452438" indent="-338138">
              <a:spcBef>
                <a:spcPts val="600"/>
              </a:spcBef>
              <a:defRPr/>
            </a:pPr>
            <a:r>
              <a:rPr lang="en-GB" sz="2600" b="0" noProof="0" dirty="0">
                <a:solidFill>
                  <a:schemeClr val="tx1"/>
                </a:solidFill>
                <a:latin typeface="Calibri" panose="020F0502020204030204" pitchFamily="34" charset="0"/>
                <a:cs typeface="Calibri" panose="020F0502020204030204" pitchFamily="34" charset="0"/>
              </a:rPr>
              <a:t>A 24-year-old diabetic? on oral antidiabetic drugs, hypertensive, ate with suicidal intent:</a:t>
            </a:r>
          </a:p>
          <a:p>
            <a:pPr marL="452438" indent="-338138">
              <a:spcBef>
                <a:spcPts val="600"/>
              </a:spcBef>
              <a:buNone/>
              <a:defRPr/>
            </a:pPr>
            <a:r>
              <a:rPr lang="en-GB" b="0" noProof="0" dirty="0">
                <a:solidFill>
                  <a:schemeClr val="accent1"/>
                </a:solidFill>
                <a:latin typeface="Calibri" panose="020F0502020204030204" pitchFamily="34" charset="0"/>
                <a:cs typeface="Calibri" panose="020F0502020204030204" pitchFamily="34" charset="0"/>
              </a:rPr>
              <a:t>     -</a:t>
            </a:r>
            <a:r>
              <a:rPr lang="en-GB" b="0" noProof="0" dirty="0">
                <a:solidFill>
                  <a:schemeClr val="tx1"/>
                </a:solidFill>
                <a:latin typeface="Calibri" panose="020F0502020204030204" pitchFamily="34" charset="0"/>
                <a:cs typeface="Calibri" panose="020F0502020204030204" pitchFamily="34" charset="0"/>
              </a:rPr>
              <a:t> 100 tablets </a:t>
            </a:r>
            <a:r>
              <a:rPr lang="en-GB" b="0" noProof="0" dirty="0" err="1">
                <a:solidFill>
                  <a:schemeClr val="tx1"/>
                </a:solidFill>
                <a:latin typeface="Calibri" panose="020F0502020204030204" pitchFamily="34" charset="0"/>
                <a:cs typeface="Calibri" panose="020F0502020204030204" pitchFamily="34" charset="0"/>
              </a:rPr>
              <a:t>Stadamet</a:t>
            </a:r>
            <a:r>
              <a:rPr lang="en-GB" b="0" noProof="0" dirty="0">
                <a:solidFill>
                  <a:schemeClr val="tx1"/>
                </a:solidFill>
                <a:latin typeface="Calibri" panose="020F0502020204030204" pitchFamily="34" charset="0"/>
                <a:cs typeface="Calibri" panose="020F0502020204030204" pitchFamily="34" charset="0"/>
              </a:rPr>
              <a:t> (1000 mg metformin)</a:t>
            </a:r>
          </a:p>
          <a:p>
            <a:pPr marL="630238" indent="-338138">
              <a:spcBef>
                <a:spcPts val="600"/>
              </a:spcBef>
              <a:buFont typeface="Arial" charset="0"/>
              <a:buNone/>
              <a:defRPr/>
            </a:pPr>
            <a:r>
              <a:rPr lang="en-GB" b="0" noProof="0" dirty="0">
                <a:solidFill>
                  <a:schemeClr val="accent1"/>
                </a:solidFill>
                <a:latin typeface="Calibri" panose="020F0502020204030204" pitchFamily="34" charset="0"/>
                <a:cs typeface="Calibri" panose="020F0502020204030204" pitchFamily="34" charset="0"/>
              </a:rPr>
              <a:t>  -</a:t>
            </a:r>
            <a:r>
              <a:rPr lang="en-GB" b="0" noProof="0" dirty="0">
                <a:solidFill>
                  <a:schemeClr val="tx1"/>
                </a:solidFill>
                <a:latin typeface="Calibri" panose="020F0502020204030204" pitchFamily="34" charset="0"/>
                <a:cs typeface="Calibri" panose="020F0502020204030204" pitchFamily="34" charset="0"/>
              </a:rPr>
              <a:t> 50 tablets </a:t>
            </a:r>
            <a:r>
              <a:rPr lang="en-GB" b="0" noProof="0" dirty="0" err="1">
                <a:solidFill>
                  <a:schemeClr val="tx1"/>
                </a:solidFill>
                <a:latin typeface="Calibri" panose="020F0502020204030204" pitchFamily="34" charset="0"/>
                <a:cs typeface="Calibri" panose="020F0502020204030204" pitchFamily="34" charset="0"/>
              </a:rPr>
              <a:t>Amesos</a:t>
            </a:r>
            <a:r>
              <a:rPr lang="en-GB" b="0" noProof="0" dirty="0">
                <a:solidFill>
                  <a:schemeClr val="tx1"/>
                </a:solidFill>
                <a:latin typeface="Calibri" panose="020F0502020204030204" pitchFamily="34" charset="0"/>
                <a:cs typeface="Calibri" panose="020F0502020204030204" pitchFamily="34" charset="0"/>
              </a:rPr>
              <a:t> (combination of lisinopril 10 mg – amlodipine 5 mg, i.e. ACE-inhibitor and Ca channel blocker)</a:t>
            </a:r>
          </a:p>
          <a:p>
            <a:pPr marL="452438" indent="-338138">
              <a:spcBef>
                <a:spcPts val="600"/>
              </a:spcBef>
              <a:defRPr/>
            </a:pPr>
            <a:r>
              <a:rPr lang="en-GB" sz="2600" b="0" noProof="0" dirty="0">
                <a:solidFill>
                  <a:schemeClr val="tx1"/>
                </a:solidFill>
                <a:latin typeface="Calibri" panose="020F0502020204030204" pitchFamily="34" charset="0"/>
                <a:cs typeface="Calibri" panose="020F0502020204030204" pitchFamily="34" charset="0"/>
              </a:rPr>
              <a:t>Upon arrival of the ambulance, he vomited repeatedly; vomit without tablets</a:t>
            </a:r>
          </a:p>
          <a:p>
            <a:pPr marL="452438" indent="-338138">
              <a:spcBef>
                <a:spcPts val="600"/>
              </a:spcBef>
              <a:defRPr/>
            </a:pPr>
            <a:r>
              <a:rPr lang="en-GB" sz="2600" b="0" noProof="0" dirty="0">
                <a:solidFill>
                  <a:schemeClr val="tx1"/>
                </a:solidFill>
                <a:latin typeface="Calibri" panose="020F0502020204030204" pitchFamily="34" charset="0"/>
                <a:cs typeface="Calibri" panose="020F0502020204030204" pitchFamily="34" charset="0"/>
              </a:rPr>
              <a:t>In the outpatient clinic, diarrhoea, repeated vomiting (3.45 h after ingestion of tablets). Conscious, somnolent, depressed, otherwise without subjective complaints</a:t>
            </a:r>
          </a:p>
          <a:p>
            <a:pPr marL="452438" indent="-338138">
              <a:spcBef>
                <a:spcPts val="600"/>
              </a:spcBef>
              <a:defRPr/>
            </a:pPr>
            <a:r>
              <a:rPr lang="en-GB" sz="2600" b="0" noProof="0" dirty="0">
                <a:solidFill>
                  <a:schemeClr val="tx1"/>
                </a:solidFill>
                <a:latin typeface="Calibri" panose="020F0502020204030204" pitchFamily="34" charset="0"/>
                <a:cs typeface="Calibri" panose="020F0502020204030204" pitchFamily="34" charset="0"/>
              </a:rPr>
              <a:t>BP 100/60 mmHg, pulse 85/min, glycaemia 12.4 mmol/l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What disorders can be expected to develop?</a:t>
            </a:r>
          </a:p>
        </p:txBody>
      </p:sp>
      <p:sp>
        <p:nvSpPr>
          <p:cNvPr id="45059" name="TPAnswers"/>
          <p:cNvSpPr>
            <a:spLocks noGrp="1" noChangeArrowheads="1"/>
          </p:cNvSpPr>
          <p:nvPr>
            <p:ph type="body" idx="1"/>
            <p:custDataLst>
              <p:tags r:id="rId2"/>
            </p:custDataLst>
          </p:nvPr>
        </p:nvSpPr>
        <p:spPr>
          <a:xfrm>
            <a:off x="468313" y="1884363"/>
            <a:ext cx="8351837" cy="4465637"/>
          </a:xfrm>
        </p:spPr>
        <p:txBody>
          <a:bodyPr/>
          <a:lstStyle/>
          <a:p>
            <a:pPr marL="628650" indent="-514350">
              <a:spcBef>
                <a:spcPts val="18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Hypotension</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Hyperglycaemia</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Hypoglycaemia</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Hyperkalaemia </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Hypokalaemia</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Metabolic acidosis</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Metabolic alkalosis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mph" presetSubtype="0" fill="hold" nodeType="clickEffect">
                                  <p:stCondLst>
                                    <p:cond delay="0"/>
                                  </p:stCondLst>
                                  <p:childTnLst>
                                    <p:set>
                                      <p:cBhvr override="childStyle">
                                        <p:cTn id="34" dur="500" fill="hold"/>
                                        <p:tgtEl>
                                          <p:spTgt spid="45059">
                                            <p:txEl>
                                              <p:pRg st="2" end="2"/>
                                            </p:txEl>
                                          </p:spTgt>
                                        </p:tgtEl>
                                        <p:attrNameLst>
                                          <p:attrName>style.color</p:attrName>
                                        </p:attrNameLst>
                                      </p:cBhvr>
                                      <p:to>
                                        <p:clrVal>
                                          <a:srgbClr val="669900"/>
                                        </p:clrVal>
                                      </p:to>
                                    </p:set>
                                    <p:set>
                                      <p:cBhvr>
                                        <p:cTn id="35" dur="500" fill="hold"/>
                                        <p:tgtEl>
                                          <p:spTgt spid="45059">
                                            <p:txEl>
                                              <p:pRg st="2" end="2"/>
                                            </p:txEl>
                                          </p:spTgt>
                                        </p:tgtEl>
                                        <p:attrNameLst>
                                          <p:attrName>fillcolor</p:attrName>
                                        </p:attrNameLst>
                                      </p:cBhvr>
                                      <p:to>
                                        <p:clrVal>
                                          <a:srgbClr val="669900"/>
                                        </p:clrVal>
                                      </p:to>
                                    </p:set>
                                    <p:set>
                                      <p:cBhvr>
                                        <p:cTn id="36" dur="500" fill="hold"/>
                                        <p:tgtEl>
                                          <p:spTgt spid="45059">
                                            <p:txEl>
                                              <p:pRg st="2" end="2"/>
                                            </p:txEl>
                                          </p:spTgt>
                                        </p:tgtEl>
                                        <p:attrNameLst>
                                          <p:attrName>fill.type</p:attrName>
                                        </p:attrNameLst>
                                      </p:cBhvr>
                                      <p:to>
                                        <p:strVal val="solid"/>
                                      </p:to>
                                    </p:set>
                                  </p:childTnLst>
                                </p:cTn>
                              </p:par>
                              <p:par>
                                <p:cTn id="37" presetID="16" presetClass="emph" presetSubtype="0" fill="hold" nodeType="withEffect">
                                  <p:stCondLst>
                                    <p:cond delay="0"/>
                                  </p:stCondLst>
                                  <p:childTnLst>
                                    <p:set>
                                      <p:cBhvr override="childStyle">
                                        <p:cTn id="38" dur="500" fill="hold"/>
                                        <p:tgtEl>
                                          <p:spTgt spid="45059">
                                            <p:txEl>
                                              <p:pRg st="3" end="3"/>
                                            </p:txEl>
                                          </p:spTgt>
                                        </p:tgtEl>
                                        <p:attrNameLst>
                                          <p:attrName>style.color</p:attrName>
                                        </p:attrNameLst>
                                      </p:cBhvr>
                                      <p:to>
                                        <p:clrVal>
                                          <a:srgbClr val="669900"/>
                                        </p:clrVal>
                                      </p:to>
                                    </p:set>
                                    <p:set>
                                      <p:cBhvr>
                                        <p:cTn id="39" dur="500" fill="hold"/>
                                        <p:tgtEl>
                                          <p:spTgt spid="45059">
                                            <p:txEl>
                                              <p:pRg st="3" end="3"/>
                                            </p:txEl>
                                          </p:spTgt>
                                        </p:tgtEl>
                                        <p:attrNameLst>
                                          <p:attrName>fillcolor</p:attrName>
                                        </p:attrNameLst>
                                      </p:cBhvr>
                                      <p:to>
                                        <p:clrVal>
                                          <a:srgbClr val="669900"/>
                                        </p:clrVal>
                                      </p:to>
                                    </p:set>
                                    <p:set>
                                      <p:cBhvr>
                                        <p:cTn id="40" dur="500" fill="hold"/>
                                        <p:tgtEl>
                                          <p:spTgt spid="45059">
                                            <p:txEl>
                                              <p:pRg st="3" end="3"/>
                                            </p:txEl>
                                          </p:spTgt>
                                        </p:tgtEl>
                                        <p:attrNameLst>
                                          <p:attrName>fill.type</p:attrName>
                                        </p:attrNameLst>
                                      </p:cBhvr>
                                      <p:to>
                                        <p:strVal val="solid"/>
                                      </p:to>
                                    </p:set>
                                  </p:childTnLst>
                                </p:cTn>
                              </p:par>
                              <p:par>
                                <p:cTn id="41" presetID="16" presetClass="emph" presetSubtype="0" fill="hold" nodeType="withEffect">
                                  <p:stCondLst>
                                    <p:cond delay="0"/>
                                  </p:stCondLst>
                                  <p:childTnLst>
                                    <p:set>
                                      <p:cBhvr override="childStyle">
                                        <p:cTn id="42" dur="500" fill="hold"/>
                                        <p:tgtEl>
                                          <p:spTgt spid="45059">
                                            <p:txEl>
                                              <p:pRg st="5" end="5"/>
                                            </p:txEl>
                                          </p:spTgt>
                                        </p:tgtEl>
                                        <p:attrNameLst>
                                          <p:attrName>style.color</p:attrName>
                                        </p:attrNameLst>
                                      </p:cBhvr>
                                      <p:to>
                                        <p:clrVal>
                                          <a:srgbClr val="669900"/>
                                        </p:clrVal>
                                      </p:to>
                                    </p:set>
                                    <p:set>
                                      <p:cBhvr>
                                        <p:cTn id="43" dur="500" fill="hold"/>
                                        <p:tgtEl>
                                          <p:spTgt spid="45059">
                                            <p:txEl>
                                              <p:pRg st="5" end="5"/>
                                            </p:txEl>
                                          </p:spTgt>
                                        </p:tgtEl>
                                        <p:attrNameLst>
                                          <p:attrName>fillcolor</p:attrName>
                                        </p:attrNameLst>
                                      </p:cBhvr>
                                      <p:to>
                                        <p:clrVal>
                                          <a:srgbClr val="669900"/>
                                        </p:clrVal>
                                      </p:to>
                                    </p:set>
                                    <p:set>
                                      <p:cBhvr>
                                        <p:cTn id="44" dur="500" fill="hold"/>
                                        <p:tgtEl>
                                          <p:spTgt spid="45059">
                                            <p:txEl>
                                              <p:pRg st="5" end="5"/>
                                            </p:txEl>
                                          </p:spTgt>
                                        </p:tgtEl>
                                        <p:attrNameLst>
                                          <p:attrName>fill.type</p:attrName>
                                        </p:attrNameLst>
                                      </p:cBhvr>
                                      <p:to>
                                        <p:strVal val="solid"/>
                                      </p:to>
                                    </p:set>
                                  </p:childTnLst>
                                </p:cTn>
                              </p:par>
                              <p:par>
                                <p:cTn id="45" presetID="16" presetClass="emph" presetSubtype="0" fill="hold" nodeType="withEffect">
                                  <p:stCondLst>
                                    <p:cond delay="0"/>
                                  </p:stCondLst>
                                  <p:childTnLst>
                                    <p:set>
                                      <p:cBhvr override="childStyle">
                                        <p:cTn id="46" dur="500" fill="hold"/>
                                        <p:tgtEl>
                                          <p:spTgt spid="45059">
                                            <p:txEl>
                                              <p:pRg st="6" end="6"/>
                                            </p:txEl>
                                          </p:spTgt>
                                        </p:tgtEl>
                                        <p:attrNameLst>
                                          <p:attrName>style.color</p:attrName>
                                        </p:attrNameLst>
                                      </p:cBhvr>
                                      <p:to>
                                        <p:clrVal>
                                          <a:srgbClr val="669900"/>
                                        </p:clrVal>
                                      </p:to>
                                    </p:set>
                                    <p:set>
                                      <p:cBhvr>
                                        <p:cTn id="47" dur="500" fill="hold"/>
                                        <p:tgtEl>
                                          <p:spTgt spid="45059">
                                            <p:txEl>
                                              <p:pRg st="6" end="6"/>
                                            </p:txEl>
                                          </p:spTgt>
                                        </p:tgtEl>
                                        <p:attrNameLst>
                                          <p:attrName>fillcolor</p:attrName>
                                        </p:attrNameLst>
                                      </p:cBhvr>
                                      <p:to>
                                        <p:clrVal>
                                          <a:srgbClr val="669900"/>
                                        </p:clrVal>
                                      </p:to>
                                    </p:set>
                                    <p:set>
                                      <p:cBhvr>
                                        <p:cTn id="48" dur="500" fill="hold"/>
                                        <p:tgtEl>
                                          <p:spTgt spid="45059">
                                            <p:txEl>
                                              <p:pRg st="6" end="6"/>
                                            </p:txEl>
                                          </p:spTgt>
                                        </p:tgtEl>
                                        <p:attrNameLst>
                                          <p:attrName>fill.type</p:attrName>
                                        </p:attrNameLst>
                                      </p:cBhvr>
                                      <p:to>
                                        <p:strVal val="solid"/>
                                      </p:to>
                                    </p:set>
                                  </p:childTnLst>
                                </p:cTn>
                              </p:par>
                              <p:par>
                                <p:cTn id="49" presetID="16" presetClass="emph" presetSubtype="0" fill="hold" nodeType="withEffect">
                                  <p:stCondLst>
                                    <p:cond delay="0"/>
                                  </p:stCondLst>
                                  <p:childTnLst>
                                    <p:set>
                                      <p:cBhvr override="childStyle">
                                        <p:cTn id="50" dur="500" fill="hold"/>
                                        <p:tgtEl>
                                          <p:spTgt spid="45059">
                                            <p:txEl>
                                              <p:pRg st="0" end="0"/>
                                            </p:txEl>
                                          </p:spTgt>
                                        </p:tgtEl>
                                        <p:attrNameLst>
                                          <p:attrName>style.color</p:attrName>
                                        </p:attrNameLst>
                                      </p:cBhvr>
                                      <p:to>
                                        <p:clrVal>
                                          <a:srgbClr val="669900"/>
                                        </p:clrVal>
                                      </p:to>
                                    </p:set>
                                    <p:set>
                                      <p:cBhvr>
                                        <p:cTn id="51" dur="500" fill="hold"/>
                                        <p:tgtEl>
                                          <p:spTgt spid="45059">
                                            <p:txEl>
                                              <p:pRg st="0" end="0"/>
                                            </p:txEl>
                                          </p:spTgt>
                                        </p:tgtEl>
                                        <p:attrNameLst>
                                          <p:attrName>fillcolor</p:attrName>
                                        </p:attrNameLst>
                                      </p:cBhvr>
                                      <p:to>
                                        <p:clrVal>
                                          <a:srgbClr val="669900"/>
                                        </p:clrVal>
                                      </p:to>
                                    </p:set>
                                    <p:set>
                                      <p:cBhvr>
                                        <p:cTn id="52" dur="500" fill="hold"/>
                                        <p:tgtEl>
                                          <p:spTgt spid="450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78851"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Justification </a:t>
            </a:r>
            <a:r>
              <a:rPr lang="cs-CZ" altLang="cs-CZ" sz="4400" cap="none">
                <a:solidFill>
                  <a:schemeClr val="tx1"/>
                </a:solidFill>
                <a:latin typeface="Calibri Light" panose="020F0302020204030204" pitchFamily="34" charset="0"/>
                <a:cs typeface="Calibri Light" panose="020F0302020204030204" pitchFamily="34" charset="0"/>
              </a:rPr>
              <a:t>(1)</a:t>
            </a:r>
          </a:p>
        </p:txBody>
      </p:sp>
      <p:sp>
        <p:nvSpPr>
          <p:cNvPr id="4" name="Rectangle 3"/>
          <p:cNvSpPr txBox="1">
            <a:spLocks noChangeArrowheads="1"/>
          </p:cNvSpPr>
          <p:nvPr/>
        </p:nvSpPr>
        <p:spPr bwMode="auto">
          <a:xfrm>
            <a:off x="250825" y="1605235"/>
            <a:ext cx="8713788"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536575" indent="-357188">
              <a:spcBef>
                <a:spcPts val="6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Hypotension</a:t>
            </a:r>
          </a:p>
          <a:p>
            <a:pPr marL="536575" indent="0">
              <a:spcBef>
                <a:spcPts val="600"/>
              </a:spcBef>
              <a:buFont typeface="Arial" charset="0"/>
              <a:buNone/>
              <a:tabLst>
                <a:tab pos="714375" algn="l"/>
              </a:tabLst>
              <a:defRPr/>
            </a:pPr>
            <a:r>
              <a:rPr lang="en-GB" sz="2600" b="0" noProof="0" dirty="0">
                <a:solidFill>
                  <a:schemeClr val="tx1"/>
                </a:solidFill>
                <a:latin typeface="Calibri" panose="020F0502020204030204" pitchFamily="34" charset="0"/>
                <a:cs typeface="Calibri" panose="020F0502020204030204" pitchFamily="34" charset="0"/>
              </a:rPr>
              <a:t>vomiting, diarrhoea (dehydration), ate 50 tablets of combined antihypertensive drug</a:t>
            </a:r>
          </a:p>
          <a:p>
            <a:pPr marL="536575" indent="-357188">
              <a:spcBef>
                <a:spcPts val="12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Hypoglycaemia</a:t>
            </a:r>
          </a:p>
          <a:p>
            <a:pPr marL="536575" indent="0">
              <a:spcBef>
                <a:spcPts val="600"/>
              </a:spcBef>
              <a:buFont typeface="Arial" charset="0"/>
              <a:buNone/>
              <a:defRPr/>
            </a:pPr>
            <a:r>
              <a:rPr lang="en-GB" sz="2600" b="0" noProof="0" dirty="0">
                <a:solidFill>
                  <a:schemeClr val="tx1"/>
                </a:solidFill>
                <a:latin typeface="Calibri" panose="020F0502020204030204" pitchFamily="34" charset="0"/>
                <a:cs typeface="Calibri" panose="020F0502020204030204" pitchFamily="34" charset="0"/>
              </a:rPr>
              <a:t>He ate 100 tablets of the antidiabetic drug metformin (biguanides increase the sensitivity of liver and muscle tissue to insulin, inhibit gluconeogenesis) </a:t>
            </a:r>
          </a:p>
          <a:p>
            <a:pPr marL="536575" indent="-357188">
              <a:spcBef>
                <a:spcPts val="12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Hyperkalaemia</a:t>
            </a:r>
          </a:p>
          <a:p>
            <a:pPr marL="534988" indent="1588">
              <a:spcBef>
                <a:spcPts val="600"/>
              </a:spcBef>
              <a:buNone/>
              <a:defRPr/>
            </a:pPr>
            <a:r>
              <a:rPr lang="en-GB" sz="2600" b="0" noProof="0" dirty="0">
                <a:solidFill>
                  <a:schemeClr val="tx1"/>
                </a:solidFill>
                <a:latin typeface="Calibri" panose="020F0502020204030204" pitchFamily="34" charset="0"/>
                <a:cs typeface="Calibri" panose="020F0502020204030204" pitchFamily="34" charset="0"/>
              </a:rPr>
              <a:t>ACE inhibitors lead to reduced production of angiotensin II and therefore aldosterone – instead of Na</a:t>
            </a:r>
            <a:r>
              <a:rPr lang="en-GB" sz="2600" b="0" baseline="30000" noProof="0" dirty="0">
                <a:solidFill>
                  <a:schemeClr val="tx1"/>
                </a:solidFill>
                <a:latin typeface="Calibri" panose="020F0502020204030204" pitchFamily="34" charset="0"/>
                <a:cs typeface="Calibri" panose="020F0502020204030204" pitchFamily="34" charset="0"/>
              </a:rPr>
              <a:t>+</a:t>
            </a:r>
            <a:r>
              <a:rPr lang="en-GB" sz="2600" b="0" noProof="0" dirty="0">
                <a:solidFill>
                  <a:schemeClr val="tx1"/>
                </a:solidFill>
                <a:latin typeface="Calibri" panose="020F0502020204030204" pitchFamily="34" charset="0"/>
                <a:cs typeface="Calibri" panose="020F0502020204030204" pitchFamily="34" charset="0"/>
              </a:rPr>
              <a:t>, K</a:t>
            </a:r>
            <a:r>
              <a:rPr lang="en-GB" sz="2600" b="0" baseline="30000" noProof="0" dirty="0">
                <a:solidFill>
                  <a:schemeClr val="tx1"/>
                </a:solidFill>
                <a:latin typeface="Calibri" panose="020F0502020204030204" pitchFamily="34" charset="0"/>
                <a:cs typeface="Calibri" panose="020F0502020204030204" pitchFamily="34" charset="0"/>
              </a:rPr>
              <a:t>+</a:t>
            </a:r>
            <a:r>
              <a:rPr lang="en-GB" sz="2600" b="0" noProof="0" dirty="0">
                <a:solidFill>
                  <a:schemeClr val="tx1"/>
                </a:solidFill>
                <a:latin typeface="Calibri" panose="020F0502020204030204" pitchFamily="34" charset="0"/>
                <a:cs typeface="Calibri" panose="020F0502020204030204" pitchFamily="34" charset="0"/>
              </a:rPr>
              <a:t> ions are absorbed in distal tubules.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089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Justification </a:t>
            </a:r>
            <a:r>
              <a:rPr lang="cs-CZ" altLang="cs-CZ" sz="4400" cap="none">
                <a:solidFill>
                  <a:schemeClr val="tx1"/>
                </a:solidFill>
                <a:latin typeface="Calibri Light" panose="020F0302020204030204" pitchFamily="34" charset="0"/>
                <a:cs typeface="Calibri Light" panose="020F0302020204030204" pitchFamily="34" charset="0"/>
              </a:rPr>
              <a:t>(2)</a:t>
            </a:r>
          </a:p>
        </p:txBody>
      </p:sp>
      <p:sp>
        <p:nvSpPr>
          <p:cNvPr id="4" name="Rectangle 3"/>
          <p:cNvSpPr txBox="1">
            <a:spLocks noChangeArrowheads="1"/>
          </p:cNvSpPr>
          <p:nvPr/>
        </p:nvSpPr>
        <p:spPr bwMode="auto">
          <a:xfrm>
            <a:off x="468313" y="1677988"/>
            <a:ext cx="84963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536575" indent="-357188">
              <a:spcBef>
                <a:spcPts val="600"/>
              </a:spcBef>
              <a:defRPr/>
            </a:pPr>
            <a:r>
              <a:rPr lang="cs-CZ" altLang="cs-CZ" sz="2800" dirty="0">
                <a:solidFill>
                  <a:schemeClr val="accent1">
                    <a:lumMod val="75000"/>
                  </a:schemeClr>
                </a:solidFill>
                <a:latin typeface="Calibri" panose="020F0502020204030204" pitchFamily="34" charset="0"/>
                <a:cs typeface="Calibri" panose="020F0502020204030204" pitchFamily="34" charset="0"/>
              </a:rPr>
              <a:t>Metabolic acidosis</a:t>
            </a:r>
          </a:p>
          <a:p>
            <a:pPr marL="536575" indent="0">
              <a:spcBef>
                <a:spcPts val="600"/>
              </a:spcBef>
              <a:buFont typeface="Arial" charset="0"/>
              <a:buNone/>
              <a:tabLst>
                <a:tab pos="714375" algn="l"/>
              </a:tabLst>
              <a:defRPr/>
            </a:pPr>
            <a:r>
              <a:rPr lang="cs-CZ" altLang="cs-CZ" sz="2600" b="0" dirty="0" err="1">
                <a:solidFill>
                  <a:schemeClr val="tx1"/>
                </a:solidFill>
                <a:latin typeface="Calibri" panose="020F0502020204030204" pitchFamily="34" charset="0"/>
                <a:cs typeface="Calibri" panose="020F0502020204030204" pitchFamily="34" charset="0"/>
              </a:rPr>
              <a:t>Biguanides </a:t>
            </a:r>
            <a:r>
              <a:rPr lang="cs-CZ" altLang="cs-CZ" sz="2600" b="0" dirty="0">
                <a:solidFill>
                  <a:schemeClr val="tx1"/>
                </a:solidFill>
                <a:latin typeface="Calibri" panose="020F0502020204030204" pitchFamily="34" charset="0"/>
                <a:cs typeface="Calibri" panose="020F0502020204030204" pitchFamily="34" charset="0"/>
              </a:rPr>
              <a:t>can lead to metabolic lactic acidosis by stimulating glycolysis and inhibiting </a:t>
            </a:r>
            <a:r>
              <a:rPr lang="cs-CZ" sz="2600" b="0" dirty="0">
                <a:solidFill>
                  <a:schemeClr val="tx1"/>
                </a:solidFill>
                <a:latin typeface="Calibri" panose="020F0502020204030204" pitchFamily="34" charset="0"/>
                <a:cs typeface="Calibri" panose="020F0502020204030204" pitchFamily="34" charset="0"/>
              </a:rPr>
              <a:t>complex I in mitochondria</a:t>
            </a:r>
          </a:p>
          <a:p>
            <a:pPr marL="536575" indent="-357188">
              <a:spcBef>
                <a:spcPts val="1800"/>
              </a:spcBef>
              <a:defRPr/>
            </a:pPr>
            <a:r>
              <a:rPr lang="cs-CZ" altLang="cs-CZ" sz="2800" dirty="0">
                <a:solidFill>
                  <a:schemeClr val="accent1">
                    <a:lumMod val="75000"/>
                  </a:schemeClr>
                </a:solidFill>
                <a:latin typeface="Calibri" panose="020F0502020204030204" pitchFamily="34" charset="0"/>
                <a:cs typeface="Calibri" panose="020F0502020204030204" pitchFamily="34" charset="0"/>
              </a:rPr>
              <a:t>Metabolic alkalosis</a:t>
            </a:r>
          </a:p>
          <a:p>
            <a:pPr marL="536575" indent="0">
              <a:spcBef>
                <a:spcPts val="600"/>
              </a:spcBef>
              <a:buFont typeface="Arial" charset="0"/>
              <a:buNone/>
              <a:defRPr/>
            </a:pPr>
            <a:r>
              <a:rPr lang="cs-CZ" sz="2600" b="0" dirty="0">
                <a:solidFill>
                  <a:schemeClr val="tx1"/>
                </a:solidFill>
                <a:latin typeface="Calibri" panose="020F0502020204030204" pitchFamily="34" charset="0"/>
                <a:cs typeface="Calibri" panose="020F0502020204030204" pitchFamily="34" charset="0"/>
              </a:rPr>
              <a:t>repeatedly vomited </a:t>
            </a:r>
            <a:endParaRPr lang="cs-CZ" altLang="cs-CZ" sz="26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8294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As it was in reality</a:t>
            </a:r>
          </a:p>
        </p:txBody>
      </p:sp>
      <p:sp>
        <p:nvSpPr>
          <p:cNvPr id="4" name="Rectangle 3"/>
          <p:cNvSpPr txBox="1">
            <a:spLocks noChangeArrowheads="1"/>
          </p:cNvSpPr>
          <p:nvPr/>
        </p:nvSpPr>
        <p:spPr bwMode="auto">
          <a:xfrm>
            <a:off x="468313" y="1821259"/>
            <a:ext cx="84963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536575" indent="-357188">
              <a:spcBef>
                <a:spcPts val="6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Hypotension</a:t>
            </a:r>
          </a:p>
          <a:p>
            <a:pPr marL="536575" indent="0">
              <a:spcBef>
                <a:spcPts val="600"/>
              </a:spcBef>
              <a:buFont typeface="Arial" charset="0"/>
              <a:buNone/>
              <a:tabLst>
                <a:tab pos="714375" algn="l"/>
              </a:tabLst>
              <a:defRPr/>
            </a:pPr>
            <a:r>
              <a:rPr lang="en-GB" sz="2800" b="0" noProof="0" dirty="0">
                <a:solidFill>
                  <a:schemeClr val="tx1"/>
                </a:solidFill>
                <a:latin typeface="Calibri" panose="020F0502020204030204" pitchFamily="34" charset="0"/>
                <a:cs typeface="Calibri" panose="020F0502020204030204" pitchFamily="34" charset="0"/>
              </a:rPr>
              <a:t>BP dropped to 75/55 mmHg, catecholamine support was required</a:t>
            </a:r>
            <a:endParaRPr lang="en-GB" b="0" noProof="0" dirty="0">
              <a:solidFill>
                <a:schemeClr val="tx1"/>
              </a:solidFill>
              <a:latin typeface="Calibri" panose="020F0502020204030204" pitchFamily="34" charset="0"/>
              <a:cs typeface="Calibri" panose="020F0502020204030204" pitchFamily="34" charset="0"/>
            </a:endParaRPr>
          </a:p>
          <a:p>
            <a:pPr marL="536575" indent="-357188">
              <a:spcBef>
                <a:spcPts val="6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Hypoglycaemia</a:t>
            </a:r>
          </a:p>
          <a:p>
            <a:pPr marL="536575" indent="0">
              <a:spcBef>
                <a:spcPts val="600"/>
              </a:spcBef>
              <a:buFont typeface="Arial" charset="0"/>
              <a:buNone/>
              <a:defRPr/>
            </a:pPr>
            <a:r>
              <a:rPr lang="en-GB" sz="2800" b="0" noProof="0" dirty="0">
                <a:solidFill>
                  <a:schemeClr val="tx1"/>
                </a:solidFill>
                <a:latin typeface="Calibri" panose="020F0502020204030204" pitchFamily="34" charset="0"/>
                <a:cs typeface="Calibri" panose="020F0502020204030204" pitchFamily="34" charset="0"/>
              </a:rPr>
              <a:t>Glycaemia dropped to 3.8 mmol/l, further drop stopped (10% glucose </a:t>
            </a:r>
            <a:r>
              <a:rPr lang="en-GB" sz="2800" b="0" i="1" noProof="0" dirty="0" err="1">
                <a:solidFill>
                  <a:schemeClr val="tx1"/>
                </a:solidFill>
                <a:latin typeface="Calibri" panose="020F0502020204030204" pitchFamily="34" charset="0"/>
                <a:cs typeface="Calibri" panose="020F0502020204030204" pitchFamily="34" charset="0"/>
              </a:rPr>
              <a:t>i.v.</a:t>
            </a:r>
            <a:r>
              <a:rPr lang="en-GB" sz="2800" b="0" i="1" noProof="0" dirty="0">
                <a:solidFill>
                  <a:schemeClr val="tx1"/>
                </a:solidFill>
                <a:latin typeface="Calibri" panose="020F0502020204030204" pitchFamily="34" charset="0"/>
                <a:cs typeface="Calibri" panose="020F0502020204030204" pitchFamily="34" charset="0"/>
              </a:rPr>
              <a:t> </a:t>
            </a:r>
            <a:r>
              <a:rPr lang="en-GB" sz="2800" b="0" noProof="0" dirty="0">
                <a:solidFill>
                  <a:schemeClr val="tx1"/>
                </a:solidFill>
                <a:latin typeface="Calibri" panose="020F0502020204030204" pitchFamily="34" charset="0"/>
                <a:cs typeface="Calibri" panose="020F0502020204030204" pitchFamily="34" charset="0"/>
              </a:rPr>
              <a:t>with insulin, stress) </a:t>
            </a:r>
          </a:p>
          <a:p>
            <a:pPr marL="536575" indent="-357188">
              <a:spcBef>
                <a:spcPts val="600"/>
              </a:spcBef>
              <a:defRPr/>
            </a:pPr>
            <a:r>
              <a:rPr lang="en-GB" sz="2800" noProof="0" dirty="0">
                <a:solidFill>
                  <a:schemeClr val="accent1">
                    <a:lumMod val="75000"/>
                  </a:schemeClr>
                </a:solidFill>
                <a:latin typeface="Calibri" panose="020F0502020204030204" pitchFamily="34" charset="0"/>
                <a:cs typeface="Calibri" panose="020F0502020204030204" pitchFamily="34" charset="0"/>
              </a:rPr>
              <a:t>Hyperkalaemia</a:t>
            </a:r>
          </a:p>
          <a:p>
            <a:pPr marL="534988" indent="1588">
              <a:spcBef>
                <a:spcPts val="600"/>
              </a:spcBef>
              <a:buNone/>
              <a:defRPr/>
            </a:pPr>
            <a:r>
              <a:rPr lang="en-GB" sz="2800" b="0" noProof="0" dirty="0">
                <a:solidFill>
                  <a:schemeClr val="tx1"/>
                </a:solidFill>
                <a:latin typeface="Calibri" panose="020F0502020204030204" pitchFamily="34" charset="0"/>
                <a:cs typeface="Calibri" panose="020F0502020204030204" pitchFamily="34" charset="0"/>
              </a:rPr>
              <a:t>K</a:t>
            </a:r>
            <a:r>
              <a:rPr lang="en-GB" sz="2800" b="0" baseline="30000" noProof="0" dirty="0">
                <a:solidFill>
                  <a:schemeClr val="tx1"/>
                </a:solidFill>
                <a:latin typeface="Calibri" panose="020F0502020204030204" pitchFamily="34" charset="0"/>
                <a:cs typeface="Calibri" panose="020F0502020204030204" pitchFamily="34" charset="0"/>
              </a:rPr>
              <a:t>+</a:t>
            </a:r>
            <a:r>
              <a:rPr lang="en-GB" sz="2800" b="0" noProof="0" dirty="0">
                <a:solidFill>
                  <a:schemeClr val="tx1"/>
                </a:solidFill>
                <a:latin typeface="Calibri" panose="020F0502020204030204" pitchFamily="34" charset="0"/>
                <a:cs typeface="Calibri" panose="020F0502020204030204" pitchFamily="34" charset="0"/>
              </a:rPr>
              <a:t> concentration rose to 7.2 mmol/l, then dropped for the continuous blood purification method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921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Acid-base balance</a:t>
            </a:r>
          </a:p>
        </p:txBody>
      </p:sp>
      <p:sp>
        <p:nvSpPr>
          <p:cNvPr id="4" name="Rectangle 3"/>
          <p:cNvSpPr txBox="1">
            <a:spLocks noChangeArrowheads="1"/>
          </p:cNvSpPr>
          <p:nvPr/>
        </p:nvSpPr>
        <p:spPr bwMode="auto">
          <a:xfrm>
            <a:off x="468313" y="1677988"/>
            <a:ext cx="84963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charset="0"/>
              <a:buChar char="•"/>
              <a:defRPr sz="2400">
                <a:solidFill>
                  <a:schemeClr val="tx2"/>
                </a:solidFill>
                <a:latin typeface="Arial" charset="0"/>
              </a:defRPr>
            </a:lvl1pPr>
            <a:lvl2pPr marL="639763" indent="-228600">
              <a:spcBef>
                <a:spcPct val="20000"/>
              </a:spcBef>
              <a:buClr>
                <a:schemeClr val="accent2"/>
              </a:buClr>
              <a:buFont typeface="Arial" charset="0"/>
              <a:buChar char="•"/>
              <a:defRPr sz="2000">
                <a:solidFill>
                  <a:schemeClr val="tx2"/>
                </a:solidFill>
                <a:latin typeface="Arial" charset="0"/>
              </a:defRPr>
            </a:lvl2pPr>
            <a:lvl3pPr indent="-228600">
              <a:spcBef>
                <a:spcPct val="20000"/>
              </a:spcBef>
              <a:buClr>
                <a:srgbClr val="9BBB59"/>
              </a:buClr>
              <a:buFont typeface="Arial" charset="0"/>
              <a:buChar char="•"/>
              <a:defRPr>
                <a:solidFill>
                  <a:schemeClr val="tx2"/>
                </a:solidFill>
                <a:latin typeface="Arial" charset="0"/>
              </a:defRPr>
            </a:lvl3pPr>
            <a:lvl4pPr marL="1279525" indent="-228600">
              <a:spcBef>
                <a:spcPct val="20000"/>
              </a:spcBef>
              <a:buClr>
                <a:srgbClr val="8064A2"/>
              </a:buClr>
              <a:buFont typeface="Arial" charset="0"/>
              <a:buChar char="•"/>
              <a:defRPr sz="1600">
                <a:solidFill>
                  <a:schemeClr val="tx2"/>
                </a:solidFill>
                <a:latin typeface="Arial" charset="0"/>
              </a:defRPr>
            </a:lvl4pPr>
            <a:lvl5pPr marL="1554163" indent="-228600">
              <a:spcBef>
                <a:spcPct val="20000"/>
              </a:spcBef>
              <a:buClr>
                <a:srgbClr val="4BACC6"/>
              </a:buClr>
              <a:buFont typeface="Arial" charset="0"/>
              <a:buChar char="•"/>
              <a:defRPr sz="1600">
                <a:solidFill>
                  <a:schemeClr val="tx2"/>
                </a:solidFill>
                <a:latin typeface="Arial" charset="0"/>
              </a:defRPr>
            </a:lvl5pPr>
            <a:lvl6pPr marL="20113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6pPr>
            <a:lvl7pPr marL="24685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7pPr>
            <a:lvl8pPr marL="29257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8pPr>
            <a:lvl9pPr marL="3382963" indent="-228600" eaLnBrk="0" fontAlgn="base" hangingPunct="0">
              <a:spcBef>
                <a:spcPct val="20000"/>
              </a:spcBef>
              <a:spcAft>
                <a:spcPct val="0"/>
              </a:spcAft>
              <a:buClr>
                <a:srgbClr val="4BACC6"/>
              </a:buClr>
              <a:buFont typeface="Arial" charset="0"/>
              <a:buChar char="•"/>
              <a:defRPr sz="1600">
                <a:solidFill>
                  <a:schemeClr val="tx2"/>
                </a:solidFill>
                <a:latin typeface="Arial" charset="0"/>
              </a:defRPr>
            </a:lvl9pPr>
          </a:lstStyle>
          <a:p>
            <a:pPr marL="536575" indent="-357188">
              <a:spcBef>
                <a:spcPts val="600"/>
              </a:spcBef>
              <a:defRPr/>
            </a:pPr>
            <a:endParaRPr lang="cs-CZ" altLang="cs-CZ" sz="2800" dirty="0">
              <a:solidFill>
                <a:schemeClr val="accent1">
                  <a:lumMod val="75000"/>
                </a:schemeClr>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9525217"/>
              </p:ext>
            </p:extLst>
          </p:nvPr>
        </p:nvGraphicFramePr>
        <p:xfrm>
          <a:off x="1238250" y="1776413"/>
          <a:ext cx="6697663" cy="4830790"/>
        </p:xfrm>
        <a:graphic>
          <a:graphicData uri="http://schemas.openxmlformats.org/drawingml/2006/table">
            <a:tbl>
              <a:tblPr firstRow="1" bandRow="1">
                <a:tableStyleId>{5C22544A-7EE6-4342-B048-85BDC9FD1C3A}</a:tableStyleId>
              </a:tblPr>
              <a:tblGrid>
                <a:gridCol w="3096769">
                  <a:extLst>
                    <a:ext uri="{9D8B030D-6E8A-4147-A177-3AD203B41FA5}">
                      <a16:colId xmlns:a16="http://schemas.microsoft.com/office/drawing/2014/main" val="20000"/>
                    </a:ext>
                  </a:extLst>
                </a:gridCol>
                <a:gridCol w="1800447">
                  <a:extLst>
                    <a:ext uri="{9D8B030D-6E8A-4147-A177-3AD203B41FA5}">
                      <a16:colId xmlns:a16="http://schemas.microsoft.com/office/drawing/2014/main" val="20001"/>
                    </a:ext>
                  </a:extLst>
                </a:gridCol>
                <a:gridCol w="1800447">
                  <a:extLst>
                    <a:ext uri="{9D8B030D-6E8A-4147-A177-3AD203B41FA5}">
                      <a16:colId xmlns:a16="http://schemas.microsoft.com/office/drawing/2014/main" val="20002"/>
                    </a:ext>
                  </a:extLst>
                </a:gridCol>
              </a:tblGrid>
              <a:tr h="442006">
                <a:tc>
                  <a:txBody>
                    <a:bodyPr/>
                    <a:lstStyle/>
                    <a:p>
                      <a:r>
                        <a:rPr lang="en-GB" sz="1800" noProof="0" dirty="0">
                          <a:latin typeface="Calibri" panose="020F0502020204030204" pitchFamily="34" charset="0"/>
                          <a:cs typeface="Calibri" panose="020F0502020204030204" pitchFamily="34" charset="0"/>
                        </a:rPr>
                        <a:t>Parameter</a:t>
                      </a:r>
                    </a:p>
                  </a:txBody>
                  <a:tcPr marL="91453" marR="91453" marT="45706" marB="45706" anchor="ctr"/>
                </a:tc>
                <a:tc>
                  <a:txBody>
                    <a:bodyPr/>
                    <a:lstStyle/>
                    <a:p>
                      <a:r>
                        <a:rPr lang="en-GB" sz="1800" noProof="0" dirty="0">
                          <a:latin typeface="Calibri" panose="020F0502020204030204" pitchFamily="34" charset="0"/>
                          <a:cs typeface="Calibri" panose="020F0502020204030204" pitchFamily="34" charset="0"/>
                        </a:rPr>
                        <a:t>14 h after intake</a:t>
                      </a:r>
                    </a:p>
                  </a:txBody>
                  <a:tcPr marL="91453" marR="91453" marT="45706" marB="45706" anchor="ctr"/>
                </a:tc>
                <a:tc>
                  <a:txBody>
                    <a:bodyPr/>
                    <a:lstStyle/>
                    <a:p>
                      <a:r>
                        <a:rPr lang="en-GB" sz="1800" noProof="0" dirty="0">
                          <a:latin typeface="Calibri" panose="020F0502020204030204" pitchFamily="34" charset="0"/>
                          <a:cs typeface="Calibri" panose="020F0502020204030204" pitchFamily="34" charset="0"/>
                        </a:rPr>
                        <a:t>22 h after intake</a:t>
                      </a:r>
                    </a:p>
                  </a:txBody>
                  <a:tcPr marL="91453" marR="91453" marT="45706" marB="45706" anchor="ctr"/>
                </a:tc>
                <a:extLst>
                  <a:ext uri="{0D108BD9-81ED-4DB2-BD59-A6C34878D82A}">
                    <a16:rowId xmlns:a16="http://schemas.microsoft.com/office/drawing/2014/main" val="10000"/>
                  </a:ext>
                </a:extLst>
              </a:tr>
              <a:tr h="365730">
                <a:tc>
                  <a:txBody>
                    <a:bodyPr/>
                    <a:lstStyle/>
                    <a:p>
                      <a:r>
                        <a:rPr lang="en-GB" sz="1800" noProof="0" dirty="0">
                          <a:latin typeface="Calibri" panose="020F0502020204030204" pitchFamily="34" charset="0"/>
                          <a:cs typeface="Calibri" panose="020F0502020204030204" pitchFamily="34" charset="0"/>
                        </a:rPr>
                        <a:t>pH</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6.93</a:t>
                      </a:r>
                    </a:p>
                  </a:txBody>
                  <a:tcPr marL="91453" marR="91453" marT="45706" marB="45706">
                    <a:solidFill>
                      <a:schemeClr val="accent1">
                        <a:lumMod val="60000"/>
                        <a:lumOff val="40000"/>
                      </a:schemeClr>
                    </a:solidFill>
                  </a:tcPr>
                </a:tc>
                <a:tc>
                  <a:txBody>
                    <a:bodyPr/>
                    <a:lstStyle/>
                    <a:p>
                      <a:pPr algn="ctr"/>
                      <a:r>
                        <a:rPr lang="en-GB" sz="1800" noProof="0" dirty="0">
                          <a:latin typeface="Calibri" panose="020F0502020204030204" pitchFamily="34" charset="0"/>
                          <a:cs typeface="Calibri" panose="020F0502020204030204" pitchFamily="34" charset="0"/>
                        </a:rPr>
                        <a:t>7.18</a:t>
                      </a:r>
                    </a:p>
                  </a:txBody>
                  <a:tcPr marL="91453" marR="91453" marT="45706" marB="45706">
                    <a:solidFill>
                      <a:schemeClr val="accent1">
                        <a:lumMod val="40000"/>
                        <a:lumOff val="60000"/>
                      </a:schemeClr>
                    </a:solidFill>
                  </a:tcPr>
                </a:tc>
                <a:extLst>
                  <a:ext uri="{0D108BD9-81ED-4DB2-BD59-A6C34878D82A}">
                    <a16:rowId xmlns:a16="http://schemas.microsoft.com/office/drawing/2014/main" val="10001"/>
                  </a:ext>
                </a:extLst>
              </a:tr>
              <a:tr h="365730">
                <a:tc>
                  <a:txBody>
                    <a:bodyPr/>
                    <a:lstStyle/>
                    <a:p>
                      <a:r>
                        <a:rPr lang="en-GB" sz="1800" noProof="0" dirty="0">
                          <a:latin typeface="Calibri" panose="020F0502020204030204" pitchFamily="34" charset="0"/>
                          <a:cs typeface="Calibri" panose="020F0502020204030204" pitchFamily="34" charset="0"/>
                        </a:rPr>
                        <a:t>pCO</a:t>
                      </a:r>
                      <a:r>
                        <a:rPr lang="en-GB" sz="1800" baseline="-25000" noProof="0" dirty="0">
                          <a:latin typeface="Calibri" panose="020F0502020204030204" pitchFamily="34" charset="0"/>
                          <a:cs typeface="Calibri" panose="020F0502020204030204" pitchFamily="34" charset="0"/>
                        </a:rPr>
                        <a:t>2</a:t>
                      </a:r>
                      <a:r>
                        <a:rPr lang="en-GB" sz="1800" baseline="0" noProof="0" dirty="0">
                          <a:latin typeface="Calibri" panose="020F0502020204030204" pitchFamily="34" charset="0"/>
                          <a:cs typeface="Calibri" panose="020F0502020204030204" pitchFamily="34" charset="0"/>
                        </a:rPr>
                        <a:t> (kPa)</a:t>
                      </a:r>
                      <a:endParaRPr lang="en-GB" sz="1800" noProof="0" dirty="0">
                        <a:latin typeface="Calibri" panose="020F0502020204030204" pitchFamily="34" charset="0"/>
                        <a:cs typeface="Calibri" panose="020F0502020204030204" pitchFamily="34" charset="0"/>
                      </a:endParaRP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2.3</a:t>
                      </a:r>
                    </a:p>
                  </a:txBody>
                  <a:tcPr marL="91453" marR="91453" marT="45706" marB="45706">
                    <a:solidFill>
                      <a:schemeClr val="accent1">
                        <a:lumMod val="60000"/>
                        <a:lumOff val="40000"/>
                      </a:schemeClr>
                    </a:solidFill>
                  </a:tcPr>
                </a:tc>
                <a:tc>
                  <a:txBody>
                    <a:bodyPr/>
                    <a:lstStyle/>
                    <a:p>
                      <a:pPr algn="ctr"/>
                      <a:r>
                        <a:rPr lang="en-GB" sz="1800" noProof="0" dirty="0">
                          <a:latin typeface="Calibri" panose="020F0502020204030204" pitchFamily="34" charset="0"/>
                          <a:cs typeface="Calibri" panose="020F0502020204030204" pitchFamily="34" charset="0"/>
                        </a:rPr>
                        <a:t>2.7</a:t>
                      </a:r>
                    </a:p>
                  </a:txBody>
                  <a:tcPr marL="91453" marR="91453" marT="45706" marB="45706">
                    <a:solidFill>
                      <a:schemeClr val="accent1">
                        <a:lumMod val="60000"/>
                        <a:lumOff val="40000"/>
                      </a:schemeClr>
                    </a:solidFill>
                  </a:tcPr>
                </a:tc>
                <a:extLst>
                  <a:ext uri="{0D108BD9-81ED-4DB2-BD59-A6C34878D82A}">
                    <a16:rowId xmlns:a16="http://schemas.microsoft.com/office/drawing/2014/main" val="10002"/>
                  </a:ext>
                </a:extLst>
              </a:tr>
              <a:tr h="365730">
                <a:tc>
                  <a:txBody>
                    <a:bodyPr/>
                    <a:lstStyle/>
                    <a:p>
                      <a:r>
                        <a:rPr lang="en-GB" sz="1800" noProof="0" dirty="0">
                          <a:latin typeface="Calibri" panose="020F0502020204030204" pitchFamily="34" charset="0"/>
                          <a:cs typeface="Calibri" panose="020F0502020204030204" pitchFamily="34" charset="0"/>
                        </a:rPr>
                        <a:t>HCO</a:t>
                      </a:r>
                      <a:r>
                        <a:rPr lang="en-GB" sz="1800" baseline="-25000" noProof="0" dirty="0">
                          <a:latin typeface="Calibri" panose="020F0502020204030204" pitchFamily="34" charset="0"/>
                          <a:cs typeface="Calibri" panose="020F0502020204030204" pitchFamily="34" charset="0"/>
                        </a:rPr>
                        <a:t>3</a:t>
                      </a:r>
                      <a:r>
                        <a:rPr lang="en-GB" sz="1800" baseline="30000" noProof="0" dirty="0">
                          <a:latin typeface="Calibri" panose="020F0502020204030204" pitchFamily="34" charset="0"/>
                          <a:cs typeface="Calibri" panose="020F0502020204030204" pitchFamily="34" charset="0"/>
                        </a:rPr>
                        <a:t>-</a:t>
                      </a:r>
                      <a:r>
                        <a:rPr lang="en-GB" sz="1800" baseline="0" noProof="0" dirty="0">
                          <a:latin typeface="Calibri" panose="020F0502020204030204" pitchFamily="34" charset="0"/>
                          <a:cs typeface="Calibri" panose="020F0502020204030204" pitchFamily="34" charset="0"/>
                        </a:rPr>
                        <a:t> (mmol/l)</a:t>
                      </a:r>
                      <a:endParaRPr lang="en-GB" sz="1800" noProof="0" dirty="0">
                        <a:latin typeface="Calibri" panose="020F0502020204030204" pitchFamily="34" charset="0"/>
                        <a:cs typeface="Calibri" panose="020F0502020204030204" pitchFamily="34" charset="0"/>
                      </a:endParaRP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3.7</a:t>
                      </a:r>
                    </a:p>
                  </a:txBody>
                  <a:tcPr marL="91453" marR="91453" marT="45706" marB="45706">
                    <a:solidFill>
                      <a:schemeClr val="accent1">
                        <a:lumMod val="60000"/>
                        <a:lumOff val="40000"/>
                      </a:schemeClr>
                    </a:solidFill>
                  </a:tcPr>
                </a:tc>
                <a:tc>
                  <a:txBody>
                    <a:bodyPr/>
                    <a:lstStyle/>
                    <a:p>
                      <a:pPr algn="ctr"/>
                      <a:r>
                        <a:rPr lang="en-GB" sz="1800" noProof="0" dirty="0">
                          <a:latin typeface="Calibri" panose="020F0502020204030204" pitchFamily="34" charset="0"/>
                          <a:cs typeface="Calibri" panose="020F0502020204030204" pitchFamily="34" charset="0"/>
                        </a:rPr>
                        <a:t>7.6</a:t>
                      </a:r>
                    </a:p>
                  </a:txBody>
                  <a:tcPr marL="91453" marR="91453" marT="45706" marB="45706">
                    <a:solidFill>
                      <a:schemeClr val="accent1">
                        <a:lumMod val="60000"/>
                        <a:lumOff val="40000"/>
                      </a:schemeClr>
                    </a:solidFill>
                  </a:tcPr>
                </a:tc>
                <a:extLst>
                  <a:ext uri="{0D108BD9-81ED-4DB2-BD59-A6C34878D82A}">
                    <a16:rowId xmlns:a16="http://schemas.microsoft.com/office/drawing/2014/main" val="10003"/>
                  </a:ext>
                </a:extLst>
              </a:tr>
              <a:tr h="365730">
                <a:tc>
                  <a:txBody>
                    <a:bodyPr/>
                    <a:lstStyle/>
                    <a:p>
                      <a:r>
                        <a:rPr lang="en-GB" sz="1800" noProof="0" dirty="0">
                          <a:latin typeface="Calibri" panose="020F0502020204030204" pitchFamily="34" charset="0"/>
                          <a:cs typeface="Calibri" panose="020F0502020204030204" pitchFamily="34" charset="0"/>
                        </a:rPr>
                        <a:t>BE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- 28.8</a:t>
                      </a:r>
                    </a:p>
                  </a:txBody>
                  <a:tcPr marL="91453" marR="91453" marT="45706" marB="45706">
                    <a:solidFill>
                      <a:schemeClr val="accent1">
                        <a:lumMod val="60000"/>
                        <a:lumOff val="40000"/>
                      </a:schemeClr>
                    </a:solidFill>
                  </a:tcPr>
                </a:tc>
                <a:tc>
                  <a:txBody>
                    <a:bodyPr/>
                    <a:lstStyle/>
                    <a:p>
                      <a:pPr algn="ctr"/>
                      <a:r>
                        <a:rPr lang="en-GB" sz="1800" noProof="0" dirty="0">
                          <a:latin typeface="Calibri" panose="020F0502020204030204" pitchFamily="34" charset="0"/>
                          <a:cs typeface="Calibri" panose="020F0502020204030204" pitchFamily="34" charset="0"/>
                        </a:rPr>
                        <a:t>- 19.3</a:t>
                      </a:r>
                    </a:p>
                  </a:txBody>
                  <a:tcPr marL="91453" marR="91453" marT="45706" marB="45706">
                    <a:solidFill>
                      <a:schemeClr val="accent1">
                        <a:lumMod val="60000"/>
                        <a:lumOff val="40000"/>
                      </a:schemeClr>
                    </a:solidFill>
                  </a:tcPr>
                </a:tc>
                <a:extLst>
                  <a:ext uri="{0D108BD9-81ED-4DB2-BD59-A6C34878D82A}">
                    <a16:rowId xmlns:a16="http://schemas.microsoft.com/office/drawing/2014/main" val="10004"/>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Na</a:t>
                      </a:r>
                      <a:r>
                        <a:rPr lang="en-GB" sz="1800" baseline="30000" noProof="0" dirty="0">
                          <a:latin typeface="Calibri" panose="020F0502020204030204" pitchFamily="34" charset="0"/>
                          <a:cs typeface="Calibri" panose="020F0502020204030204" pitchFamily="34" charset="0"/>
                        </a:rPr>
                        <a:t>+</a:t>
                      </a:r>
                      <a:r>
                        <a:rPr lang="en-GB" sz="1800" noProof="0" dirty="0">
                          <a:latin typeface="Calibri" panose="020F0502020204030204" pitchFamily="34" charset="0"/>
                          <a:cs typeface="Calibri" panose="020F0502020204030204" pitchFamily="34" charset="0"/>
                        </a:rPr>
                        <a:t>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134</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158</a:t>
                      </a:r>
                    </a:p>
                  </a:txBody>
                  <a:tcPr marL="91453" marR="91453" marT="45706" marB="45706">
                    <a:solidFill>
                      <a:schemeClr val="accent2">
                        <a:lumMod val="40000"/>
                        <a:lumOff val="60000"/>
                      </a:schemeClr>
                    </a:solidFill>
                  </a:tcPr>
                </a:tc>
                <a:extLst>
                  <a:ext uri="{0D108BD9-81ED-4DB2-BD59-A6C34878D82A}">
                    <a16:rowId xmlns:a16="http://schemas.microsoft.com/office/drawing/2014/main" val="10005"/>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K</a:t>
                      </a:r>
                      <a:r>
                        <a:rPr lang="en-GB" sz="1800" baseline="30000" noProof="0" dirty="0">
                          <a:latin typeface="Calibri" panose="020F0502020204030204" pitchFamily="34" charset="0"/>
                          <a:cs typeface="Calibri" panose="020F0502020204030204" pitchFamily="34" charset="0"/>
                        </a:rPr>
                        <a:t>+</a:t>
                      </a:r>
                      <a:r>
                        <a:rPr lang="en-GB" sz="1800" noProof="0" dirty="0">
                          <a:latin typeface="Calibri" panose="020F0502020204030204" pitchFamily="34" charset="0"/>
                          <a:cs typeface="Calibri" panose="020F0502020204030204" pitchFamily="34" charset="0"/>
                        </a:rPr>
                        <a:t>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7.2</a:t>
                      </a:r>
                    </a:p>
                  </a:txBody>
                  <a:tcPr marL="91453" marR="91453" marT="45706" marB="45706">
                    <a:solidFill>
                      <a:srgbClr val="FF9999"/>
                    </a:solidFill>
                  </a:tcPr>
                </a:tc>
                <a:tc>
                  <a:txBody>
                    <a:bodyPr/>
                    <a:lstStyle/>
                    <a:p>
                      <a:pPr algn="ctr"/>
                      <a:r>
                        <a:rPr lang="en-GB" sz="1800" noProof="0" dirty="0">
                          <a:latin typeface="Calibri" panose="020F0502020204030204" pitchFamily="34" charset="0"/>
                          <a:cs typeface="Calibri" panose="020F0502020204030204" pitchFamily="34" charset="0"/>
                        </a:rPr>
                        <a:t>4.3</a:t>
                      </a:r>
                    </a:p>
                  </a:txBody>
                  <a:tcPr marL="91453" marR="91453" marT="45706" marB="45706"/>
                </a:tc>
                <a:extLst>
                  <a:ext uri="{0D108BD9-81ED-4DB2-BD59-A6C34878D82A}">
                    <a16:rowId xmlns:a16="http://schemas.microsoft.com/office/drawing/2014/main" val="10006"/>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Cl</a:t>
                      </a:r>
                      <a:r>
                        <a:rPr lang="en-GB" sz="1800" baseline="30000" noProof="0" dirty="0">
                          <a:latin typeface="Calibri" panose="020F0502020204030204" pitchFamily="34" charset="0"/>
                          <a:cs typeface="Calibri" panose="020F0502020204030204" pitchFamily="34" charset="0"/>
                        </a:rPr>
                        <a:t>-</a:t>
                      </a:r>
                      <a:r>
                        <a:rPr lang="en-GB" sz="1800" noProof="0" dirty="0">
                          <a:latin typeface="Calibri" panose="020F0502020204030204" pitchFamily="34" charset="0"/>
                          <a:cs typeface="Calibri" panose="020F0502020204030204" pitchFamily="34" charset="0"/>
                        </a:rPr>
                        <a:t>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92</a:t>
                      </a:r>
                    </a:p>
                  </a:txBody>
                  <a:tcPr marL="91453" marR="91453" marT="45706" marB="45706">
                    <a:solidFill>
                      <a:schemeClr val="accent1">
                        <a:lumMod val="40000"/>
                        <a:lumOff val="60000"/>
                      </a:schemeClr>
                    </a:solidFill>
                  </a:tcPr>
                </a:tc>
                <a:tc>
                  <a:txBody>
                    <a:bodyPr/>
                    <a:lstStyle/>
                    <a:p>
                      <a:pPr algn="ctr"/>
                      <a:r>
                        <a:rPr lang="en-GB" sz="1800" noProof="0" dirty="0">
                          <a:latin typeface="Calibri" panose="020F0502020204030204" pitchFamily="34" charset="0"/>
                          <a:cs typeface="Calibri" panose="020F0502020204030204" pitchFamily="34" charset="0"/>
                        </a:rPr>
                        <a:t>95</a:t>
                      </a:r>
                    </a:p>
                  </a:txBody>
                  <a:tcPr marL="91453" marR="91453" marT="45706" marB="45706">
                    <a:solidFill>
                      <a:schemeClr val="accent1">
                        <a:lumMod val="40000"/>
                        <a:lumOff val="60000"/>
                      </a:schemeClr>
                    </a:solidFill>
                  </a:tcPr>
                </a:tc>
                <a:extLst>
                  <a:ext uri="{0D108BD9-81ED-4DB2-BD59-A6C34878D82A}">
                    <a16:rowId xmlns:a16="http://schemas.microsoft.com/office/drawing/2014/main" val="10007"/>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Ca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2.13</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2.04</a:t>
                      </a:r>
                    </a:p>
                  </a:txBody>
                  <a:tcPr marL="91453" marR="91453" marT="45706" marB="45706"/>
                </a:tc>
                <a:extLst>
                  <a:ext uri="{0D108BD9-81ED-4DB2-BD59-A6C34878D82A}">
                    <a16:rowId xmlns:a16="http://schemas.microsoft.com/office/drawing/2014/main" val="10008"/>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Mg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0.87</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0.77</a:t>
                      </a:r>
                    </a:p>
                  </a:txBody>
                  <a:tcPr marL="91453" marR="91453" marT="45706" marB="45706"/>
                </a:tc>
                <a:extLst>
                  <a:ext uri="{0D108BD9-81ED-4DB2-BD59-A6C34878D82A}">
                    <a16:rowId xmlns:a16="http://schemas.microsoft.com/office/drawing/2014/main" val="10009"/>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Lactate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20.0</a:t>
                      </a:r>
                    </a:p>
                  </a:txBody>
                  <a:tcPr marL="91453" marR="91453" marT="45706" marB="45706">
                    <a:solidFill>
                      <a:srgbClr val="FF9999"/>
                    </a:solidFill>
                  </a:tcPr>
                </a:tc>
                <a:tc>
                  <a:txBody>
                    <a:bodyPr/>
                    <a:lstStyle/>
                    <a:p>
                      <a:pPr algn="ctr"/>
                      <a:r>
                        <a:rPr lang="en-GB" sz="1800" noProof="0" dirty="0">
                          <a:latin typeface="Calibri" panose="020F0502020204030204" pitchFamily="34" charset="0"/>
                          <a:cs typeface="Calibri" panose="020F0502020204030204" pitchFamily="34" charset="0"/>
                        </a:rPr>
                        <a:t>26.0</a:t>
                      </a:r>
                    </a:p>
                  </a:txBody>
                  <a:tcPr marL="91453" marR="91453" marT="45706" marB="45706">
                    <a:solidFill>
                      <a:srgbClr val="FF9999"/>
                    </a:solidFill>
                  </a:tcPr>
                </a:tc>
                <a:extLst>
                  <a:ext uri="{0D108BD9-81ED-4DB2-BD59-A6C34878D82A}">
                    <a16:rowId xmlns:a16="http://schemas.microsoft.com/office/drawing/2014/main" val="10010"/>
                  </a:ext>
                </a:extLst>
              </a:tr>
              <a:tr h="36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latin typeface="Calibri" panose="020F0502020204030204" pitchFamily="34" charset="0"/>
                          <a:cs typeface="Calibri" panose="020F0502020204030204" pitchFamily="34" charset="0"/>
                        </a:rPr>
                        <a:t>Phosphate inorganic (mmol/l)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2.66</a:t>
                      </a:r>
                    </a:p>
                  </a:txBody>
                  <a:tcPr marL="91453" marR="91453" marT="45706" marB="45706">
                    <a:solidFill>
                      <a:schemeClr val="accent2">
                        <a:lumMod val="40000"/>
                        <a:lumOff val="60000"/>
                      </a:schemeClr>
                    </a:solidFill>
                  </a:tcPr>
                </a:tc>
                <a:tc>
                  <a:txBody>
                    <a:bodyPr/>
                    <a:lstStyle/>
                    <a:p>
                      <a:pPr algn="ctr"/>
                      <a:r>
                        <a:rPr lang="en-GB" sz="1800" noProof="0" dirty="0">
                          <a:latin typeface="Calibri" panose="020F0502020204030204" pitchFamily="34" charset="0"/>
                          <a:cs typeface="Calibri" panose="020F0502020204030204" pitchFamily="34" charset="0"/>
                        </a:rPr>
                        <a:t>1.49</a:t>
                      </a:r>
                    </a:p>
                  </a:txBody>
                  <a:tcPr marL="91453" marR="91453" marT="45706" marB="45706"/>
                </a:tc>
                <a:extLst>
                  <a:ext uri="{0D108BD9-81ED-4DB2-BD59-A6C34878D82A}">
                    <a16:rowId xmlns:a16="http://schemas.microsoft.com/office/drawing/2014/main" val="10011"/>
                  </a:ext>
                </a:extLst>
              </a:tr>
              <a:tr h="365730">
                <a:tc>
                  <a:txBody>
                    <a:bodyPr/>
                    <a:lstStyle/>
                    <a:p>
                      <a:r>
                        <a:rPr lang="en-GB" sz="1800" noProof="0" dirty="0">
                          <a:latin typeface="Calibri" panose="020F0502020204030204" pitchFamily="34" charset="0"/>
                          <a:cs typeface="Calibri" panose="020F0502020204030204" pitchFamily="34" charset="0"/>
                        </a:rPr>
                        <a:t>Albumin (g/l)</a:t>
                      </a:r>
                    </a:p>
                  </a:txBody>
                  <a:tcPr marL="91453" marR="91453" marT="45706" marB="45706"/>
                </a:tc>
                <a:tc>
                  <a:txBody>
                    <a:bodyPr/>
                    <a:lstStyle/>
                    <a:p>
                      <a:pPr algn="ctr"/>
                      <a:r>
                        <a:rPr lang="en-GB" sz="1800" noProof="0" dirty="0">
                          <a:latin typeface="Calibri" panose="020F0502020204030204" pitchFamily="34" charset="0"/>
                          <a:cs typeface="Calibri" panose="020F0502020204030204" pitchFamily="34" charset="0"/>
                        </a:rPr>
                        <a:t>33.8</a:t>
                      </a:r>
                    </a:p>
                  </a:txBody>
                  <a:tcPr marL="91453" marR="91453" marT="45706" marB="45706">
                    <a:solidFill>
                      <a:schemeClr val="accent1">
                        <a:lumMod val="40000"/>
                        <a:lumOff val="60000"/>
                      </a:schemeClr>
                    </a:solidFill>
                  </a:tcPr>
                </a:tc>
                <a:tc>
                  <a:txBody>
                    <a:bodyPr/>
                    <a:lstStyle/>
                    <a:p>
                      <a:pPr algn="ctr"/>
                      <a:r>
                        <a:rPr lang="en-GB" sz="1800" noProof="0" dirty="0">
                          <a:latin typeface="Calibri" panose="020F0502020204030204" pitchFamily="34" charset="0"/>
                          <a:cs typeface="Calibri" panose="020F0502020204030204" pitchFamily="34" charset="0"/>
                        </a:rPr>
                        <a:t>36.0</a:t>
                      </a:r>
                    </a:p>
                  </a:txBody>
                  <a:tcPr marL="91453" marR="91453" marT="45706" marB="45706">
                    <a:solidFill>
                      <a:schemeClr val="accent1">
                        <a:lumMod val="40000"/>
                        <a:lumOff val="60000"/>
                      </a:schemeClr>
                    </a:solidFill>
                  </a:tcPr>
                </a:tc>
                <a:extLst>
                  <a:ext uri="{0D108BD9-81ED-4DB2-BD59-A6C34878D82A}">
                    <a16:rowId xmlns:a16="http://schemas.microsoft.com/office/drawing/2014/main" val="10012"/>
                  </a:ext>
                </a:extLst>
              </a:tr>
            </a:tbl>
          </a:graphicData>
        </a:graphic>
      </p:graphicFrame>
      <p:sp>
        <p:nvSpPr>
          <p:cNvPr id="3" name="Obdélník 2">
            <a:extLst>
              <a:ext uri="{FF2B5EF4-FFF2-40B4-BE49-F238E27FC236}">
                <a16:creationId xmlns:a16="http://schemas.microsoft.com/office/drawing/2014/main" id="{2DC9BF54-CE24-05C9-03C4-849FA27F9267}"/>
              </a:ext>
            </a:extLst>
          </p:cNvPr>
          <p:cNvSpPr/>
          <p:nvPr/>
        </p:nvSpPr>
        <p:spPr>
          <a:xfrm>
            <a:off x="1238250" y="2215374"/>
            <a:ext cx="6697663" cy="14401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en-GB" sz="4000" b="1" cap="none" noProof="0" dirty="0">
                <a:solidFill>
                  <a:schemeClr val="tx1"/>
                </a:solidFill>
                <a:latin typeface="Calibri Light" panose="020F0302020204030204" pitchFamily="34" charset="0"/>
                <a:cs typeface="Calibri Light" panose="020F0302020204030204" pitchFamily="34" charset="0"/>
              </a:rPr>
              <a:t>How would you proceed with </a:t>
            </a:r>
            <a:br>
              <a:rPr lang="en-GB" sz="4000" b="1" cap="none" noProof="0" dirty="0">
                <a:solidFill>
                  <a:schemeClr val="tx1"/>
                </a:solidFill>
                <a:latin typeface="Calibri Light" panose="020F0302020204030204" pitchFamily="34" charset="0"/>
                <a:cs typeface="Calibri Light" panose="020F0302020204030204" pitchFamily="34" charset="0"/>
              </a:rPr>
            </a:br>
            <a:r>
              <a:rPr lang="en-GB" sz="4000" b="1" cap="none" noProof="0" dirty="0">
                <a:solidFill>
                  <a:schemeClr val="tx1"/>
                </a:solidFill>
                <a:latin typeface="Calibri Light" panose="020F0302020204030204" pitchFamily="34" charset="0"/>
                <a:cs typeface="Calibri Light" panose="020F0302020204030204" pitchFamily="34" charset="0"/>
              </a:rPr>
              <a:t>a result of triglycerides?</a:t>
            </a:r>
          </a:p>
        </p:txBody>
      </p:sp>
      <p:sp>
        <p:nvSpPr>
          <p:cNvPr id="45059" name="TPAnswers"/>
          <p:cNvSpPr>
            <a:spLocks noGrp="1" noChangeArrowheads="1"/>
          </p:cNvSpPr>
          <p:nvPr>
            <p:ph type="body" idx="1"/>
            <p:custDataLst>
              <p:tags r:id="rId2"/>
            </p:custDataLst>
          </p:nvPr>
        </p:nvSpPr>
        <p:spPr>
          <a:xfrm>
            <a:off x="468312" y="1989138"/>
            <a:ext cx="8424167" cy="4392612"/>
          </a:xfrm>
        </p:spPr>
        <p:txBody>
          <a:bodyPr/>
          <a:lstStyle/>
          <a:p>
            <a:pPr marL="628650" indent="-514350">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We'll repeat the measurements with diluted serum and multiply the result by the dilution.</a:t>
            </a:r>
          </a:p>
          <a:p>
            <a:pPr marL="628650" indent="-514350">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We will issue a value &gt; 23 mmol/l (limit of linearity); the result is extremely elevated and quantification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is not necessary.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childTnLst>
                                    <p:set>
                                      <p:cBhvr override="childStyle">
                                        <p:cTn id="14" dur="500" fill="hold"/>
                                        <p:tgtEl>
                                          <p:spTgt spid="45059">
                                            <p:txEl>
                                              <p:pRg st="1" end="1"/>
                                            </p:txEl>
                                          </p:spTgt>
                                        </p:tgtEl>
                                        <p:attrNameLst>
                                          <p:attrName>style.color</p:attrName>
                                        </p:attrNameLst>
                                      </p:cBhvr>
                                      <p:to>
                                        <p:clrVal>
                                          <a:srgbClr val="009900"/>
                                        </p:clrVal>
                                      </p:to>
                                    </p:set>
                                    <p:set>
                                      <p:cBhvr>
                                        <p:cTn id="15" dur="500" fill="hold"/>
                                        <p:tgtEl>
                                          <p:spTgt spid="45059">
                                            <p:txEl>
                                              <p:pRg st="1" end="1"/>
                                            </p:txEl>
                                          </p:spTgt>
                                        </p:tgtEl>
                                        <p:attrNameLst>
                                          <p:attrName>fillcolor</p:attrName>
                                        </p:attrNameLst>
                                      </p:cBhvr>
                                      <p:to>
                                        <p:clrVal>
                                          <a:srgbClr val="009900"/>
                                        </p:clrVal>
                                      </p:to>
                                    </p:set>
                                    <p:set>
                                      <p:cBhvr>
                                        <p:cTn id="16"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Evaluation of acid-base balance</a:t>
            </a:r>
          </a:p>
        </p:txBody>
      </p:sp>
      <p:pic>
        <p:nvPicPr>
          <p:cNvPr id="4" name="Picture 2" descr="C:\Users\racek\Downloads\base ex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628775"/>
            <a:ext cx="77882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865188" y="5734050"/>
            <a:ext cx="107950" cy="107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cxnSp>
        <p:nvCxnSpPr>
          <p:cNvPr id="5" name="Přímá spojnice 4"/>
          <p:cNvCxnSpPr/>
          <p:nvPr/>
        </p:nvCxnSpPr>
        <p:spPr>
          <a:xfrm flipH="1">
            <a:off x="611188" y="5788025"/>
            <a:ext cx="865187" cy="460375"/>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414338" y="4889500"/>
            <a:ext cx="1009650" cy="0"/>
          </a:xfrm>
          <a:prstGeom prst="line">
            <a:avLst/>
          </a:prstGeom>
          <a:ln w="28575">
            <a:solidFill>
              <a:srgbClr val="A73E3B"/>
            </a:solidFill>
            <a:prstDash val="dash"/>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1876425" y="5597525"/>
            <a:ext cx="107950" cy="107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4000" dirty="0"/>
          </a:p>
        </p:txBody>
      </p:sp>
      <p:sp>
        <p:nvSpPr>
          <p:cNvPr id="3" name="TextovéPole 2"/>
          <p:cNvSpPr txBox="1">
            <a:spLocks noChangeArrowheads="1"/>
          </p:cNvSpPr>
          <p:nvPr/>
        </p:nvSpPr>
        <p:spPr bwMode="auto">
          <a:xfrm>
            <a:off x="611188" y="5445125"/>
            <a:ext cx="25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a:solidFill>
                  <a:srgbClr val="FF0000"/>
                </a:solidFill>
              </a:rPr>
              <a:t>1</a:t>
            </a:r>
          </a:p>
        </p:txBody>
      </p:sp>
      <p:sp>
        <p:nvSpPr>
          <p:cNvPr id="9" name="TextovéPole 8"/>
          <p:cNvSpPr txBox="1">
            <a:spLocks noChangeArrowheads="1"/>
          </p:cNvSpPr>
          <p:nvPr/>
        </p:nvSpPr>
        <p:spPr bwMode="auto">
          <a:xfrm>
            <a:off x="1725613" y="5219700"/>
            <a:ext cx="25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cs-CZ" altLang="cs-CZ">
                <a:solidFill>
                  <a:srgbClr val="FF00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Evaluation of cations and anions</a:t>
            </a:r>
          </a:p>
        </p:txBody>
      </p:sp>
      <p:sp>
        <p:nvSpPr>
          <p:cNvPr id="45059" name="Rectangle 3"/>
          <p:cNvSpPr>
            <a:spLocks noGrp="1" noChangeArrowheads="1"/>
          </p:cNvSpPr>
          <p:nvPr>
            <p:ph type="body" idx="1"/>
          </p:nvPr>
        </p:nvSpPr>
        <p:spPr>
          <a:xfrm>
            <a:off x="395288" y="1815032"/>
            <a:ext cx="8640763" cy="4392612"/>
          </a:xfrm>
        </p:spPr>
        <p:txBody>
          <a:bodyPr/>
          <a:lstStyle/>
          <a:p>
            <a:pPr marL="449263" indent="-449263">
              <a:buFont typeface="Arial" charset="0"/>
              <a:buChar char="•"/>
              <a:defRPr/>
            </a:pPr>
            <a:r>
              <a:rPr lang="cs-CZ" altLang="cs-CZ" sz="2800" dirty="0">
                <a:solidFill>
                  <a:schemeClr val="tx1"/>
                </a:solidFill>
                <a:latin typeface="Calibri" panose="020F0502020204030204" pitchFamily="34" charset="0"/>
                <a:cs typeface="Calibri" panose="020F0502020204030204" pitchFamily="34" charset="0"/>
              </a:rPr>
              <a:t>Add all the strong cations (Na</a:t>
            </a:r>
            <a:r>
              <a:rPr lang="cs-CZ" altLang="cs-CZ" sz="2800" baseline="30000" dirty="0">
                <a:solidFill>
                  <a:schemeClr val="tx1"/>
                </a:solidFill>
                <a:latin typeface="Calibri" panose="020F0502020204030204" pitchFamily="34" charset="0"/>
                <a:cs typeface="Calibri" panose="020F0502020204030204" pitchFamily="34" charset="0"/>
              </a:rPr>
              <a:t>+</a:t>
            </a:r>
            <a:r>
              <a:rPr lang="cs-CZ" altLang="cs-CZ" sz="2800" dirty="0">
                <a:solidFill>
                  <a:schemeClr val="tx1"/>
                </a:solidFill>
                <a:latin typeface="Calibri" panose="020F0502020204030204" pitchFamily="34" charset="0"/>
                <a:cs typeface="Calibri" panose="020F0502020204030204" pitchFamily="34" charset="0"/>
              </a:rPr>
              <a:t>, K</a:t>
            </a:r>
            <a:r>
              <a:rPr lang="cs-CZ" altLang="cs-CZ" sz="2800" baseline="30000" dirty="0">
                <a:solidFill>
                  <a:schemeClr val="tx1"/>
                </a:solidFill>
                <a:latin typeface="Calibri" panose="020F0502020204030204" pitchFamily="34" charset="0"/>
                <a:cs typeface="Calibri" panose="020F0502020204030204" pitchFamily="34" charset="0"/>
              </a:rPr>
              <a:t>+</a:t>
            </a:r>
            <a:r>
              <a:rPr lang="cs-CZ" altLang="cs-CZ" sz="2800" dirty="0">
                <a:solidFill>
                  <a:schemeClr val="tx1"/>
                </a:solidFill>
                <a:latin typeface="Calibri" panose="020F0502020204030204" pitchFamily="34" charset="0"/>
                <a:cs typeface="Calibri" panose="020F0502020204030204" pitchFamily="34" charset="0"/>
              </a:rPr>
              <a:t>, Ca</a:t>
            </a:r>
            <a:r>
              <a:rPr lang="cs-CZ" altLang="cs-CZ" sz="2800" baseline="30000" dirty="0">
                <a:solidFill>
                  <a:schemeClr val="tx1"/>
                </a:solidFill>
                <a:latin typeface="Calibri" panose="020F0502020204030204" pitchFamily="34" charset="0"/>
                <a:cs typeface="Calibri" panose="020F0502020204030204" pitchFamily="34" charset="0"/>
              </a:rPr>
              <a:t>2+</a:t>
            </a:r>
            <a:r>
              <a:rPr lang="cs-CZ" altLang="cs-CZ" sz="2800" dirty="0">
                <a:solidFill>
                  <a:schemeClr val="tx1"/>
                </a:solidFill>
                <a:latin typeface="Calibri" panose="020F0502020204030204" pitchFamily="34" charset="0"/>
                <a:cs typeface="Calibri" panose="020F0502020204030204" pitchFamily="34" charset="0"/>
              </a:rPr>
              <a:t>, Mg</a:t>
            </a:r>
            <a:r>
              <a:rPr lang="cs-CZ" altLang="cs-CZ" sz="2800" baseline="30000" dirty="0">
                <a:solidFill>
                  <a:schemeClr val="tx1"/>
                </a:solidFill>
                <a:latin typeface="Calibri" panose="020F0502020204030204" pitchFamily="34" charset="0"/>
                <a:cs typeface="Calibri" panose="020F0502020204030204" pitchFamily="34" charset="0"/>
              </a:rPr>
              <a:t>2+</a:t>
            </a:r>
            <a:r>
              <a:rPr lang="cs-CZ" altLang="cs-CZ" sz="2800" dirty="0">
                <a:solidFill>
                  <a:schemeClr val="tx1"/>
                </a:solidFill>
                <a:latin typeface="Calibri" panose="020F0502020204030204" pitchFamily="34" charset="0"/>
                <a:cs typeface="Calibri" panose="020F0502020204030204" pitchFamily="34" charset="0"/>
              </a:rPr>
              <a:t>) and subtract all the anions we measured (Cl</a:t>
            </a:r>
            <a:r>
              <a:rPr lang="cs-CZ" altLang="cs-CZ" sz="2800" baseline="30000" dirty="0">
                <a:solidFill>
                  <a:schemeClr val="tx1"/>
                </a:solidFill>
                <a:latin typeface="Calibri" panose="020F0502020204030204" pitchFamily="34" charset="0"/>
                <a:cs typeface="Calibri" panose="020F0502020204030204" pitchFamily="34" charset="0"/>
              </a:rPr>
              <a:t>-</a:t>
            </a:r>
            <a:r>
              <a:rPr lang="cs-CZ" altLang="cs-CZ" sz="2800" dirty="0">
                <a:solidFill>
                  <a:schemeClr val="tx1"/>
                </a:solidFill>
                <a:latin typeface="Calibri" panose="020F0502020204030204" pitchFamily="34" charset="0"/>
                <a:cs typeface="Calibri" panose="020F0502020204030204" pitchFamily="34" charset="0"/>
              </a:rPr>
              <a:t>, HCO</a:t>
            </a:r>
            <a:r>
              <a:rPr lang="cs-CZ" altLang="cs-CZ" sz="2800" baseline="-25000" dirty="0">
                <a:solidFill>
                  <a:schemeClr val="tx1"/>
                </a:solidFill>
                <a:latin typeface="Calibri" panose="020F0502020204030204" pitchFamily="34" charset="0"/>
                <a:cs typeface="Calibri" panose="020F0502020204030204" pitchFamily="34" charset="0"/>
              </a:rPr>
              <a:t>3</a:t>
            </a:r>
            <a:r>
              <a:rPr lang="cs-CZ" altLang="cs-CZ" sz="2800" baseline="30000" dirty="0">
                <a:solidFill>
                  <a:schemeClr val="tx1"/>
                </a:solidFill>
                <a:latin typeface="Calibri" panose="020F0502020204030204" pitchFamily="34" charset="0"/>
                <a:cs typeface="Calibri" panose="020F0502020204030204" pitchFamily="34" charset="0"/>
              </a:rPr>
              <a:t>-</a:t>
            </a:r>
            <a:r>
              <a:rPr lang="cs-CZ" altLang="cs-CZ" sz="2800" dirty="0">
                <a:solidFill>
                  <a:schemeClr val="tx1"/>
                </a:solidFill>
                <a:latin typeface="Calibri" panose="020F0502020204030204" pitchFamily="34" charset="0"/>
                <a:cs typeface="Calibri" panose="020F0502020204030204" pitchFamily="34" charset="0"/>
              </a:rPr>
              <a:t>, albumin, inorganic phosphate, lactate).</a:t>
            </a:r>
          </a:p>
          <a:p>
            <a:pPr marL="449263" indent="-449263">
              <a:buFont typeface="Arial" charset="0"/>
              <a:buChar char="•"/>
              <a:defRPr/>
            </a:pPr>
            <a:r>
              <a:rPr lang="cs-CZ" altLang="cs-CZ" sz="2800" dirty="0">
                <a:solidFill>
                  <a:schemeClr val="tx1"/>
                </a:solidFill>
                <a:latin typeface="Calibri" panose="020F0502020204030204" pitchFamily="34" charset="0"/>
                <a:cs typeface="Calibri" panose="020F0502020204030204" pitchFamily="34" charset="0"/>
              </a:rPr>
              <a:t>Still left in the anion column:</a:t>
            </a:r>
          </a:p>
          <a:p>
            <a:pPr marL="714375" indent="-261938">
              <a:buFontTx/>
              <a:buChar char="-"/>
              <a:defRPr/>
            </a:pPr>
            <a:r>
              <a:rPr lang="cs-CZ" altLang="cs-CZ" sz="2800" dirty="0">
                <a:solidFill>
                  <a:schemeClr val="tx1"/>
                </a:solidFill>
                <a:latin typeface="Calibri" panose="020F0502020204030204" pitchFamily="34" charset="0"/>
                <a:cs typeface="Calibri" panose="020F0502020204030204" pitchFamily="34" charset="0"/>
              </a:rPr>
              <a:t>16.7 mmol/l at first recruitment</a:t>
            </a:r>
          </a:p>
          <a:p>
            <a:pPr marL="714375" indent="-261938">
              <a:buFontTx/>
              <a:buChar char="-"/>
              <a:defRPr/>
            </a:pPr>
            <a:r>
              <a:rPr lang="cs-CZ" altLang="cs-CZ" sz="2800" dirty="0">
                <a:solidFill>
                  <a:schemeClr val="tx1"/>
                </a:solidFill>
                <a:latin typeface="Calibri" panose="020F0502020204030204" pitchFamily="34" charset="0"/>
                <a:cs typeface="Calibri" panose="020F0502020204030204" pitchFamily="34" charset="0"/>
              </a:rPr>
              <a:t>24.9 mmol/l in the second recruitment </a:t>
            </a:r>
          </a:p>
          <a:p>
            <a:pPr marL="0" indent="0">
              <a:buFont typeface="Arial" charset="0"/>
              <a:buNone/>
              <a:defRPr/>
            </a:pPr>
            <a:r>
              <a:rPr lang="cs-CZ" altLang="cs-CZ" sz="2800" dirty="0">
                <a:solidFill>
                  <a:schemeClr val="tx1"/>
                </a:solidFill>
                <a:latin typeface="Calibri" panose="020F0502020204030204" pitchFamily="34" charset="0"/>
                <a:cs typeface="Calibri" panose="020F0502020204030204" pitchFamily="34" charset="0"/>
              </a:rPr>
              <a:t>What kind of anions can these be?</a:t>
            </a:r>
          </a:p>
          <a:p>
            <a:pPr marL="0" indent="0">
              <a:buFont typeface="Arial" charset="0"/>
              <a:buNone/>
              <a:defRPr/>
            </a:pPr>
            <a:r>
              <a:rPr lang="cs-CZ" altLang="cs-CZ" sz="2800" dirty="0">
                <a:solidFill>
                  <a:schemeClr val="tx1"/>
                </a:solidFill>
                <a:latin typeface="Calibri" panose="020F0502020204030204" pitchFamily="34" charset="0"/>
                <a:cs typeface="Calibri" panose="020F0502020204030204" pitchFamily="34" charset="0"/>
              </a:rPr>
              <a:t>3-Hydroxybutyrate (in urine ketone bodies 1), acetate </a:t>
            </a:r>
            <a:br>
              <a:rPr lang="cs-CZ" altLang="cs-CZ" sz="2800" dirty="0">
                <a:solidFill>
                  <a:schemeClr val="tx1"/>
                </a:solidFill>
                <a:latin typeface="Calibri" panose="020F0502020204030204" pitchFamily="34" charset="0"/>
                <a:cs typeface="Calibri" panose="020F0502020204030204" pitchFamily="34" charset="0"/>
              </a:rPr>
            </a:br>
            <a:r>
              <a:rPr lang="cs-CZ" altLang="cs-CZ" sz="2800" dirty="0">
                <a:solidFill>
                  <a:schemeClr val="tx1"/>
                </a:solidFill>
                <a:latin typeface="Calibri" panose="020F0502020204030204" pitchFamily="34" charset="0"/>
                <a:cs typeface="Calibri" panose="020F0502020204030204" pitchFamily="34" charset="0"/>
              </a:rPr>
              <a:t>(from dialysis solution), citrate (</a:t>
            </a:r>
            <a:r>
              <a:rPr lang="cs-CZ" altLang="cs-CZ" sz="2800" dirty="0" err="1">
                <a:solidFill>
                  <a:schemeClr val="tx1"/>
                </a:solidFill>
                <a:latin typeface="Calibri" panose="020F0502020204030204" pitchFamily="34" charset="0"/>
                <a:cs typeface="Calibri" panose="020F0502020204030204" pitchFamily="34" charset="0"/>
              </a:rPr>
              <a:t>anticoagulation</a:t>
            </a:r>
            <a:r>
              <a:rPr lang="cs-CZ" altLang="cs-CZ" sz="2800" dirty="0">
                <a:solidFill>
                  <a:schemeClr val="tx1"/>
                </a:solidFill>
                <a:latin typeface="Calibri" panose="020F0502020204030204" pitchFamily="34" charset="0"/>
                <a:cs typeface="Calibri" panose="020F0502020204030204" pitchFamily="34" charset="0"/>
              </a:rPr>
              <a:t>)</a:t>
            </a:r>
          </a:p>
        </p:txBody>
      </p:sp>
      <p:grpSp>
        <p:nvGrpSpPr>
          <p:cNvPr id="20" name="Skupina 19"/>
          <p:cNvGrpSpPr>
            <a:grpSpLocks/>
          </p:cNvGrpSpPr>
          <p:nvPr/>
        </p:nvGrpSpPr>
        <p:grpSpPr bwMode="auto">
          <a:xfrm>
            <a:off x="3012861" y="1638777"/>
            <a:ext cx="3284537" cy="5027613"/>
            <a:chOff x="611045" y="1412776"/>
            <a:chExt cx="3284890" cy="5027730"/>
          </a:xfrm>
        </p:grpSpPr>
        <p:sp>
          <p:nvSpPr>
            <p:cNvPr id="21" name="Obdélník 20"/>
            <p:cNvSpPr/>
            <p:nvPr>
              <p:custDataLst>
                <p:tags r:id="rId1"/>
              </p:custDataLst>
            </p:nvPr>
          </p:nvSpPr>
          <p:spPr bwMode="auto">
            <a:xfrm>
              <a:off x="712656" y="1412776"/>
              <a:ext cx="2681575" cy="5027730"/>
            </a:xfrm>
            <a:prstGeom prst="rect">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2000">
                <a:latin typeface="Calibri" panose="020F0502020204030204" pitchFamily="34" charset="0"/>
                <a:cs typeface="Calibri" panose="020F0502020204030204" pitchFamily="34" charset="0"/>
              </a:endParaRPr>
            </a:p>
          </p:txBody>
        </p:sp>
        <p:cxnSp>
          <p:nvCxnSpPr>
            <p:cNvPr id="22" name="Přímá spojnice 21"/>
            <p:cNvCxnSpPr/>
            <p:nvPr/>
          </p:nvCxnSpPr>
          <p:spPr bwMode="auto">
            <a:xfrm>
              <a:off x="2057412" y="1412776"/>
              <a:ext cx="0" cy="5027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bwMode="auto">
            <a:xfrm>
              <a:off x="2063763" y="6067434"/>
              <a:ext cx="1333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072" name="TextovéPole 17"/>
            <p:cNvSpPr txBox="1">
              <a:spLocks noChangeArrowheads="1"/>
            </p:cNvSpPr>
            <p:nvPr>
              <p:custDataLst>
                <p:tags r:id="rId2"/>
              </p:custDataLst>
            </p:nvPr>
          </p:nvSpPr>
          <p:spPr bwMode="auto">
            <a:xfrm>
              <a:off x="2150432" y="5454594"/>
              <a:ext cx="1188518" cy="4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000">
                  <a:solidFill>
                    <a:schemeClr val="tx1"/>
                  </a:solidFill>
                  <a:latin typeface="Calibri" panose="020F0502020204030204" pitchFamily="34" charset="0"/>
                  <a:cs typeface="Calibri" panose="020F0502020204030204" pitchFamily="34" charset="0"/>
                </a:rPr>
                <a:t>albumin</a:t>
              </a:r>
              <a:r>
                <a:rPr lang="cs-CZ" altLang="cs-CZ" sz="2000" baseline="30000">
                  <a:solidFill>
                    <a:schemeClr val="tx1"/>
                  </a:solidFill>
                  <a:latin typeface="Calibri" panose="020F0502020204030204" pitchFamily="34" charset="0"/>
                  <a:cs typeface="Calibri" panose="020F0502020204030204" pitchFamily="34" charset="0"/>
                </a:rPr>
                <a:t>-</a:t>
              </a:r>
              <a:endParaRPr lang="cs-CZ" altLang="cs-CZ" sz="2000">
                <a:solidFill>
                  <a:schemeClr val="tx1"/>
                </a:solidFill>
                <a:latin typeface="Calibri" panose="020F0502020204030204" pitchFamily="34" charset="0"/>
                <a:cs typeface="Calibri" panose="020F0502020204030204" pitchFamily="34" charset="0"/>
              </a:endParaRPr>
            </a:p>
          </p:txBody>
        </p:sp>
        <p:sp>
          <p:nvSpPr>
            <p:cNvPr id="88073" name="TextovéPole 19"/>
            <p:cNvSpPr txBox="1">
              <a:spLocks noChangeArrowheads="1"/>
            </p:cNvSpPr>
            <p:nvPr>
              <p:custDataLst>
                <p:tags r:id="rId3"/>
              </p:custDataLst>
            </p:nvPr>
          </p:nvSpPr>
          <p:spPr bwMode="auto">
            <a:xfrm>
              <a:off x="2134086" y="6086293"/>
              <a:ext cx="1188518"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1600">
                  <a:solidFill>
                    <a:schemeClr val="tx1"/>
                  </a:solidFill>
                  <a:latin typeface="Calibri" panose="020F0502020204030204" pitchFamily="34" charset="0"/>
                  <a:cs typeface="Calibri" panose="020F0502020204030204" pitchFamily="34" charset="0"/>
                </a:rPr>
                <a:t>UA</a:t>
              </a:r>
              <a:r>
                <a:rPr lang="cs-CZ" altLang="cs-CZ" sz="1600" baseline="30000">
                  <a:solidFill>
                    <a:schemeClr val="tx1"/>
                  </a:solidFill>
                  <a:latin typeface="Calibri" panose="020F0502020204030204" pitchFamily="34" charset="0"/>
                  <a:cs typeface="Calibri" panose="020F0502020204030204" pitchFamily="34" charset="0"/>
                </a:rPr>
                <a:t>-</a:t>
              </a:r>
              <a:endParaRPr lang="cs-CZ" altLang="cs-CZ" sz="1600">
                <a:solidFill>
                  <a:schemeClr val="tx1"/>
                </a:solidFill>
                <a:latin typeface="Calibri" panose="020F0502020204030204" pitchFamily="34" charset="0"/>
                <a:cs typeface="Calibri" panose="020F0502020204030204" pitchFamily="34" charset="0"/>
              </a:endParaRPr>
            </a:p>
          </p:txBody>
        </p:sp>
        <p:sp>
          <p:nvSpPr>
            <p:cNvPr id="88074" name="TextovéPole 18"/>
            <p:cNvSpPr txBox="1">
              <a:spLocks noChangeArrowheads="1"/>
            </p:cNvSpPr>
            <p:nvPr>
              <p:custDataLst>
                <p:tags r:id="rId4"/>
              </p:custDataLst>
            </p:nvPr>
          </p:nvSpPr>
          <p:spPr bwMode="auto">
            <a:xfrm>
              <a:off x="2143922" y="4875210"/>
              <a:ext cx="1188518" cy="4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000" dirty="0">
                  <a:solidFill>
                    <a:schemeClr val="tx1"/>
                  </a:solidFill>
                  <a:latin typeface="Calibri" panose="020F0502020204030204" pitchFamily="34" charset="0"/>
                  <a:cs typeface="Calibri" panose="020F0502020204030204" pitchFamily="34" charset="0"/>
                </a:rPr>
                <a:t>HCO</a:t>
              </a:r>
              <a:r>
                <a:rPr lang="cs-CZ" altLang="cs-CZ" sz="2000" baseline="-25000" dirty="0">
                  <a:solidFill>
                    <a:schemeClr val="tx1"/>
                  </a:solidFill>
                  <a:latin typeface="Calibri" panose="020F0502020204030204" pitchFamily="34" charset="0"/>
                  <a:cs typeface="Calibri" panose="020F0502020204030204" pitchFamily="34" charset="0"/>
                </a:rPr>
                <a:t>3</a:t>
              </a:r>
              <a:r>
                <a:rPr lang="cs-CZ" altLang="cs-CZ" sz="2000" baseline="30000" dirty="0">
                  <a:solidFill>
                    <a:schemeClr val="tx1"/>
                  </a:solidFill>
                  <a:latin typeface="Calibri" panose="020F0502020204030204" pitchFamily="34" charset="0"/>
                  <a:cs typeface="Calibri" panose="020F0502020204030204" pitchFamily="34" charset="0"/>
                </a:rPr>
                <a:t>-</a:t>
              </a:r>
              <a:endParaRPr lang="cs-CZ" altLang="cs-CZ" sz="2000" dirty="0">
                <a:solidFill>
                  <a:schemeClr val="tx1"/>
                </a:solidFill>
                <a:latin typeface="Calibri" panose="020F0502020204030204" pitchFamily="34" charset="0"/>
                <a:cs typeface="Calibri" panose="020F0502020204030204" pitchFamily="34" charset="0"/>
              </a:endParaRPr>
            </a:p>
          </p:txBody>
        </p:sp>
        <p:sp>
          <p:nvSpPr>
            <p:cNvPr id="27" name="Obdélník 26"/>
            <p:cNvSpPr/>
            <p:nvPr>
              <p:custDataLst>
                <p:tags r:id="rId5"/>
              </p:custDataLst>
            </p:nvPr>
          </p:nvSpPr>
          <p:spPr>
            <a:xfrm>
              <a:off x="2051062" y="1412776"/>
              <a:ext cx="1344758" cy="3240163"/>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2000">
                <a:latin typeface="Calibri" panose="020F0502020204030204" pitchFamily="34" charset="0"/>
                <a:cs typeface="Calibri" panose="020F0502020204030204" pitchFamily="34" charset="0"/>
              </a:endParaRPr>
            </a:p>
          </p:txBody>
        </p:sp>
        <p:sp>
          <p:nvSpPr>
            <p:cNvPr id="88076" name="TextovéPole 17"/>
            <p:cNvSpPr txBox="1">
              <a:spLocks noChangeArrowheads="1"/>
            </p:cNvSpPr>
            <p:nvPr>
              <p:custDataLst>
                <p:tags r:id="rId6"/>
              </p:custDataLst>
            </p:nvPr>
          </p:nvSpPr>
          <p:spPr bwMode="auto">
            <a:xfrm>
              <a:off x="3445691" y="5835897"/>
              <a:ext cx="450244" cy="36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1800">
                  <a:solidFill>
                    <a:schemeClr val="tx1"/>
                  </a:solidFill>
                  <a:latin typeface="Calibri" panose="020F0502020204030204" pitchFamily="34" charset="0"/>
                  <a:cs typeface="Calibri" panose="020F0502020204030204" pitchFamily="34" charset="0"/>
                </a:rPr>
                <a:t>P</a:t>
              </a:r>
              <a:r>
                <a:rPr lang="cs-CZ" altLang="cs-CZ" sz="1800" baseline="-25000">
                  <a:solidFill>
                    <a:schemeClr val="tx1"/>
                  </a:solidFill>
                  <a:latin typeface="Calibri" panose="020F0502020204030204" pitchFamily="34" charset="0"/>
                  <a:cs typeface="Calibri" panose="020F0502020204030204" pitchFamily="34" charset="0"/>
                </a:rPr>
                <a:t>i</a:t>
              </a:r>
              <a:r>
                <a:rPr lang="cs-CZ" altLang="cs-CZ" sz="1800" baseline="30000">
                  <a:solidFill>
                    <a:schemeClr val="tx1"/>
                  </a:solidFill>
                  <a:latin typeface="Calibri" panose="020F0502020204030204" pitchFamily="34" charset="0"/>
                  <a:cs typeface="Calibri" panose="020F0502020204030204" pitchFamily="34" charset="0"/>
                </a:rPr>
                <a:t>-</a:t>
              </a:r>
              <a:endParaRPr lang="cs-CZ" altLang="cs-CZ" sz="1800">
                <a:solidFill>
                  <a:schemeClr val="tx1"/>
                </a:solidFill>
                <a:latin typeface="Calibri" panose="020F0502020204030204" pitchFamily="34" charset="0"/>
                <a:cs typeface="Calibri" panose="020F0502020204030204" pitchFamily="34" charset="0"/>
              </a:endParaRPr>
            </a:p>
          </p:txBody>
        </p:sp>
        <p:sp>
          <p:nvSpPr>
            <p:cNvPr id="88077" name="TextovéPole 7"/>
            <p:cNvSpPr txBox="1">
              <a:spLocks noChangeArrowheads="1"/>
            </p:cNvSpPr>
            <p:nvPr>
              <p:custDataLst>
                <p:tags r:id="rId7"/>
              </p:custDataLst>
            </p:nvPr>
          </p:nvSpPr>
          <p:spPr bwMode="auto">
            <a:xfrm>
              <a:off x="2430422" y="3068960"/>
              <a:ext cx="576251" cy="4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000">
                  <a:solidFill>
                    <a:schemeClr val="tx1"/>
                  </a:solidFill>
                  <a:latin typeface="Calibri" panose="020F0502020204030204" pitchFamily="34" charset="0"/>
                  <a:cs typeface="Calibri" panose="020F0502020204030204" pitchFamily="34" charset="0"/>
                </a:rPr>
                <a:t>Cl</a:t>
              </a:r>
              <a:r>
                <a:rPr lang="cs-CZ" altLang="cs-CZ" sz="2000" baseline="30000">
                  <a:solidFill>
                    <a:schemeClr val="tx1"/>
                  </a:solidFill>
                  <a:latin typeface="Calibri" panose="020F0502020204030204" pitchFamily="34" charset="0"/>
                  <a:cs typeface="Calibri" panose="020F0502020204030204" pitchFamily="34" charset="0"/>
                </a:rPr>
                <a:t>-</a:t>
              </a:r>
              <a:endParaRPr lang="cs-CZ" altLang="cs-CZ" sz="2000">
                <a:solidFill>
                  <a:schemeClr val="tx1"/>
                </a:solidFill>
                <a:latin typeface="Calibri" panose="020F0502020204030204" pitchFamily="34" charset="0"/>
                <a:cs typeface="Calibri" panose="020F0502020204030204" pitchFamily="34" charset="0"/>
              </a:endParaRPr>
            </a:p>
          </p:txBody>
        </p:sp>
        <p:sp>
          <p:nvSpPr>
            <p:cNvPr id="30" name="Obdélník 29"/>
            <p:cNvSpPr/>
            <p:nvPr>
              <p:custDataLst>
                <p:tags r:id="rId8"/>
              </p:custDataLst>
            </p:nvPr>
          </p:nvSpPr>
          <p:spPr>
            <a:xfrm>
              <a:off x="720594" y="1422301"/>
              <a:ext cx="1339994" cy="5011855"/>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2000">
                <a:latin typeface="Calibri" panose="020F0502020204030204" pitchFamily="34" charset="0"/>
                <a:cs typeface="Calibri" panose="020F0502020204030204" pitchFamily="34" charset="0"/>
              </a:endParaRPr>
            </a:p>
          </p:txBody>
        </p:sp>
        <p:sp>
          <p:nvSpPr>
            <p:cNvPr id="88079" name="TextovéPole 7"/>
            <p:cNvSpPr txBox="1">
              <a:spLocks noChangeArrowheads="1"/>
            </p:cNvSpPr>
            <p:nvPr>
              <p:custDataLst>
                <p:tags r:id="rId9"/>
              </p:custDataLst>
            </p:nvPr>
          </p:nvSpPr>
          <p:spPr bwMode="auto">
            <a:xfrm>
              <a:off x="1115429" y="3068960"/>
              <a:ext cx="576251" cy="4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2000" dirty="0">
                  <a:solidFill>
                    <a:schemeClr val="tx1"/>
                  </a:solidFill>
                  <a:latin typeface="Calibri" panose="020F0502020204030204" pitchFamily="34" charset="0"/>
                  <a:cs typeface="Calibri" panose="020F0502020204030204" pitchFamily="34" charset="0"/>
                </a:rPr>
                <a:t>Na</a:t>
              </a:r>
              <a:r>
                <a:rPr lang="cs-CZ" altLang="cs-CZ" sz="2000" baseline="30000" dirty="0">
                  <a:solidFill>
                    <a:schemeClr val="tx1"/>
                  </a:solidFill>
                  <a:latin typeface="Calibri" panose="020F0502020204030204" pitchFamily="34" charset="0"/>
                  <a:cs typeface="Calibri" panose="020F0502020204030204" pitchFamily="34" charset="0"/>
                </a:rPr>
                <a:t>+</a:t>
              </a:r>
              <a:endParaRPr lang="cs-CZ" altLang="cs-CZ" sz="2000" dirty="0">
                <a:solidFill>
                  <a:schemeClr val="tx1"/>
                </a:solidFill>
                <a:latin typeface="Calibri" panose="020F0502020204030204" pitchFamily="34" charset="0"/>
                <a:cs typeface="Calibri" panose="020F0502020204030204" pitchFamily="34" charset="0"/>
              </a:endParaRPr>
            </a:p>
          </p:txBody>
        </p:sp>
        <p:sp>
          <p:nvSpPr>
            <p:cNvPr id="88080" name="TextovéPole 15"/>
            <p:cNvSpPr txBox="1">
              <a:spLocks noChangeArrowheads="1"/>
            </p:cNvSpPr>
            <p:nvPr>
              <p:custDataLst>
                <p:tags r:id="rId10"/>
              </p:custDataLst>
            </p:nvPr>
          </p:nvSpPr>
          <p:spPr bwMode="auto">
            <a:xfrm>
              <a:off x="611045" y="6036266"/>
              <a:ext cx="1584691"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algn="ctr" eaLnBrk="1" hangingPunct="1">
                <a:spcBef>
                  <a:spcPct val="0"/>
                </a:spcBef>
                <a:buClrTx/>
                <a:buFontTx/>
                <a:buNone/>
              </a:pPr>
              <a:r>
                <a:rPr lang="cs-CZ" altLang="cs-CZ" sz="1600">
                  <a:solidFill>
                    <a:schemeClr val="tx1"/>
                  </a:solidFill>
                  <a:latin typeface="Calibri" panose="020F0502020204030204" pitchFamily="34" charset="0"/>
                  <a:cs typeface="Calibri" panose="020F0502020204030204" pitchFamily="34" charset="0"/>
                </a:rPr>
                <a:t>K</a:t>
              </a:r>
              <a:r>
                <a:rPr lang="cs-CZ" altLang="cs-CZ" sz="1600" baseline="30000">
                  <a:solidFill>
                    <a:schemeClr val="tx1"/>
                  </a:solidFill>
                  <a:latin typeface="Calibri" panose="020F0502020204030204" pitchFamily="34" charset="0"/>
                  <a:cs typeface="Calibri" panose="020F0502020204030204" pitchFamily="34" charset="0"/>
                </a:rPr>
                <a:t>+</a:t>
              </a:r>
              <a:r>
                <a:rPr lang="cs-CZ" altLang="cs-CZ" sz="1600">
                  <a:solidFill>
                    <a:schemeClr val="tx1"/>
                  </a:solidFill>
                  <a:latin typeface="Calibri" panose="020F0502020204030204" pitchFamily="34" charset="0"/>
                  <a:cs typeface="Calibri" panose="020F0502020204030204" pitchFamily="34" charset="0"/>
                </a:rPr>
                <a:t> , Ca</a:t>
              </a:r>
              <a:r>
                <a:rPr lang="cs-CZ" altLang="cs-CZ" sz="1600" baseline="30000">
                  <a:solidFill>
                    <a:schemeClr val="tx1"/>
                  </a:solidFill>
                  <a:latin typeface="Calibri" panose="020F0502020204030204" pitchFamily="34" charset="0"/>
                  <a:cs typeface="Calibri" panose="020F0502020204030204" pitchFamily="34" charset="0"/>
                </a:rPr>
                <a:t>2+</a:t>
              </a:r>
              <a:r>
                <a:rPr lang="cs-CZ" altLang="cs-CZ" sz="1600">
                  <a:solidFill>
                    <a:schemeClr val="tx1"/>
                  </a:solidFill>
                  <a:latin typeface="Calibri" panose="020F0502020204030204" pitchFamily="34" charset="0"/>
                  <a:cs typeface="Calibri" panose="020F0502020204030204" pitchFamily="34" charset="0"/>
                </a:rPr>
                <a:t> , Mg</a:t>
              </a:r>
              <a:r>
                <a:rPr lang="cs-CZ" altLang="cs-CZ" sz="1600" baseline="30000">
                  <a:solidFill>
                    <a:schemeClr val="tx1"/>
                  </a:solidFill>
                  <a:latin typeface="Calibri" panose="020F0502020204030204" pitchFamily="34" charset="0"/>
                  <a:cs typeface="Calibri" panose="020F0502020204030204" pitchFamily="34" charset="0"/>
                </a:rPr>
                <a:t>2+</a:t>
              </a:r>
              <a:endParaRPr lang="cs-CZ" altLang="cs-CZ" sz="1600">
                <a:solidFill>
                  <a:schemeClr val="tx1"/>
                </a:solidFill>
                <a:latin typeface="Calibri" panose="020F0502020204030204" pitchFamily="34" charset="0"/>
                <a:cs typeface="Calibri" panose="020F0502020204030204" pitchFamily="34" charset="0"/>
              </a:endParaRPr>
            </a:p>
          </p:txBody>
        </p:sp>
        <p:cxnSp>
          <p:nvCxnSpPr>
            <p:cNvPr id="33" name="Přímá spojnice 32"/>
            <p:cNvCxnSpPr/>
            <p:nvPr/>
          </p:nvCxnSpPr>
          <p:spPr>
            <a:xfrm>
              <a:off x="2063763" y="5410194"/>
              <a:ext cx="13193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2051062" y="5895980"/>
              <a:ext cx="13193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3241815" y="5975357"/>
              <a:ext cx="265141"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 name="Přímá spojnice se šipkou 2"/>
          <p:cNvCxnSpPr/>
          <p:nvPr/>
        </p:nvCxnSpPr>
        <p:spPr>
          <a:xfrm flipH="1">
            <a:off x="5724128" y="6503550"/>
            <a:ext cx="573270" cy="1487"/>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6300192" y="6300028"/>
            <a:ext cx="2292350" cy="369332"/>
          </a:xfrm>
          <a:prstGeom prst="rect">
            <a:avLst/>
          </a:prstGeom>
          <a:noFill/>
        </p:spPr>
        <p:txBody>
          <a:bodyPr wrap="square" rtlCol="0">
            <a:spAutoFit/>
          </a:bodyPr>
          <a:lstStyle/>
          <a:p>
            <a:r>
              <a:rPr lang="en-GB" noProof="0">
                <a:solidFill>
                  <a:srgbClr val="FF0000"/>
                </a:solidFill>
                <a:latin typeface="Calibri" panose="020F0502020204030204" pitchFamily="34" charset="0"/>
                <a:cs typeface="Calibri" panose="020F0502020204030204" pitchFamily="34" charset="0"/>
              </a:rPr>
              <a:t>„unmeasured“ anions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5059">
                                            <p:txEl>
                                              <p:pRg st="0" end="0"/>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Further fate of the patient</a:t>
            </a:r>
          </a:p>
        </p:txBody>
      </p:sp>
      <p:sp>
        <p:nvSpPr>
          <p:cNvPr id="45059" name="Rectangle 3"/>
          <p:cNvSpPr>
            <a:spLocks noGrp="1" noChangeArrowheads="1"/>
          </p:cNvSpPr>
          <p:nvPr>
            <p:ph type="body" idx="1"/>
          </p:nvPr>
        </p:nvSpPr>
        <p:spPr>
          <a:xfrm>
            <a:off x="468313" y="1916113"/>
            <a:ext cx="8496300" cy="4392612"/>
          </a:xfrm>
        </p:spPr>
        <p:txBody>
          <a:bodyPr/>
          <a:lstStyle/>
          <a:p>
            <a:pPr marL="449263" indent="-449263">
              <a:spcBef>
                <a:spcPts val="1800"/>
              </a:spcBef>
            </a:pPr>
            <a:r>
              <a:rPr lang="en-GB" sz="2800" noProof="0" dirty="0">
                <a:solidFill>
                  <a:schemeClr val="tx1"/>
                </a:solidFill>
                <a:latin typeface="Calibri" panose="020F0502020204030204" pitchFamily="34" charset="0"/>
                <a:cs typeface="Calibri" panose="020F0502020204030204" pitchFamily="34" charset="0"/>
              </a:rPr>
              <a:t>He was treated with </a:t>
            </a:r>
            <a:r>
              <a:rPr lang="en-GB" sz="2800" noProof="0" dirty="0" err="1">
                <a:solidFill>
                  <a:schemeClr val="tx1"/>
                </a:solidFill>
                <a:latin typeface="Calibri" panose="020F0502020204030204" pitchFamily="34" charset="0"/>
                <a:cs typeface="Calibri" panose="020F0502020204030204" pitchFamily="34" charset="0"/>
              </a:rPr>
              <a:t>veno</a:t>
            </a:r>
            <a:r>
              <a:rPr lang="en-GB" sz="2800" noProof="0" dirty="0">
                <a:solidFill>
                  <a:schemeClr val="tx1"/>
                </a:solidFill>
                <a:latin typeface="Calibri" panose="020F0502020204030204" pitchFamily="34" charset="0"/>
                <a:cs typeface="Calibri" panose="020F0502020204030204" pitchFamily="34" charset="0"/>
              </a:rPr>
              <a:t>-venous </a:t>
            </a:r>
            <a:r>
              <a:rPr lang="en-GB" sz="2800" noProof="0" dirty="0" err="1">
                <a:solidFill>
                  <a:schemeClr val="tx1"/>
                </a:solidFill>
                <a:latin typeface="Calibri" panose="020F0502020204030204" pitchFamily="34" charset="0"/>
                <a:cs typeface="Calibri" panose="020F0502020204030204" pitchFamily="34" charset="0"/>
              </a:rPr>
              <a:t>haemodiafiltration</a:t>
            </a:r>
            <a:r>
              <a:rPr lang="en-GB" sz="2800" noProof="0" dirty="0">
                <a:solidFill>
                  <a:schemeClr val="tx1"/>
                </a:solidFill>
                <a:latin typeface="Calibri" panose="020F0502020204030204" pitchFamily="34" charset="0"/>
                <a:cs typeface="Calibri" panose="020F0502020204030204" pitchFamily="34" charset="0"/>
              </a:rPr>
              <a:t> with anticoagulation with citrate.</a:t>
            </a:r>
          </a:p>
          <a:p>
            <a:pPr marL="449263" indent="-449263">
              <a:spcBef>
                <a:spcPts val="1800"/>
              </a:spcBef>
            </a:pPr>
            <a:r>
              <a:rPr lang="en-GB" sz="2800" noProof="0" dirty="0">
                <a:solidFill>
                  <a:schemeClr val="tx1"/>
                </a:solidFill>
                <a:latin typeface="Calibri" panose="020F0502020204030204" pitchFamily="34" charset="0"/>
                <a:cs typeface="Calibri" panose="020F0502020204030204" pitchFamily="34" charset="0"/>
              </a:rPr>
              <a:t>Metabolic parameters were gradually adjusted.</a:t>
            </a:r>
          </a:p>
          <a:p>
            <a:pPr marL="449263" indent="-449263">
              <a:spcBef>
                <a:spcPts val="1800"/>
              </a:spcBef>
            </a:pPr>
            <a:r>
              <a:rPr lang="en-GB" sz="2800" noProof="0" dirty="0">
                <a:solidFill>
                  <a:schemeClr val="tx1"/>
                </a:solidFill>
                <a:latin typeface="Calibri" panose="020F0502020204030204" pitchFamily="34" charset="0"/>
                <a:cs typeface="Calibri" panose="020F0502020204030204" pitchFamily="34" charset="0"/>
              </a:rPr>
              <a:t>2 days after admission, asystole occurred, resuscitation was successful, but renal and pulmonary function gradually deteriorated, rhabdomyolysis occurred – death due to multi-organ failure.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Autofit/>
          </a:bodyPr>
          <a:lstStyle/>
          <a:p>
            <a:pPr>
              <a:buFont typeface="Arial" charset="0"/>
              <a:buNone/>
              <a:defRPr/>
            </a:pPr>
            <a:r>
              <a:rPr lang="cs-CZ" sz="2400" b="1" dirty="0">
                <a:latin typeface="Calibri Light" panose="020F0302020204030204" pitchFamily="34" charset="0"/>
                <a:cs typeface="Calibri Light" panose="020F0302020204030204" pitchFamily="34" charset="0"/>
              </a:rPr>
              <a:t>Carbon monoxide and alcohol poisoning</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9750" y="1773238"/>
            <a:ext cx="8208963" cy="4667250"/>
          </a:xfrm>
        </p:spPr>
        <p:txBody>
          <a:bodyPr/>
          <a:lstStyle/>
          <a:p>
            <a:pPr indent="-342900">
              <a:spcBef>
                <a:spcPts val="1200"/>
              </a:spcBef>
              <a:buFont typeface="Arial" charset="0"/>
              <a:buChar char="•"/>
              <a:defRPr/>
            </a:pPr>
            <a:r>
              <a:rPr lang="en-GB" sz="2800" noProof="0">
                <a:solidFill>
                  <a:schemeClr val="tx1"/>
                </a:solidFill>
                <a:latin typeface="Calibri" panose="020F0502020204030204" pitchFamily="34" charset="0"/>
                <a:cs typeface="Calibri" panose="020F0502020204030204" pitchFamily="34" charset="0"/>
              </a:rPr>
              <a:t>A 36-year-old man was pulled out of his car by </a:t>
            </a:r>
            <a:br>
              <a:rPr lang="en-GB" sz="2800" noProof="0">
                <a:solidFill>
                  <a:schemeClr val="tx1"/>
                </a:solidFill>
                <a:latin typeface="Calibri" panose="020F0502020204030204" pitchFamily="34" charset="0"/>
                <a:cs typeface="Calibri" panose="020F0502020204030204" pitchFamily="34" charset="0"/>
              </a:rPr>
            </a:br>
            <a:r>
              <a:rPr lang="en-GB" sz="2800" noProof="0">
                <a:solidFill>
                  <a:schemeClr val="tx1"/>
                </a:solidFill>
                <a:latin typeface="Calibri" panose="020F0502020204030204" pitchFamily="34" charset="0"/>
                <a:cs typeface="Calibri" panose="020F0502020204030204" pitchFamily="34" charset="0"/>
              </a:rPr>
              <a:t>a passer-by, who had exhaust fumes hosed into the cabin. </a:t>
            </a:r>
            <a:r>
              <a:rPr lang="en-GB" sz="2800" noProof="0" dirty="0">
                <a:solidFill>
                  <a:schemeClr val="tx1"/>
                </a:solidFill>
                <a:latin typeface="Calibri" panose="020F0502020204030204" pitchFamily="34" charset="0"/>
                <a:cs typeface="Calibri" panose="020F0502020204030204" pitchFamily="34" charset="0"/>
              </a:rPr>
              <a:t>He was transported to the emergency room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of the University Hospital</a:t>
            </a:r>
            <a:r>
              <a:rPr lang="en-GB" sz="2800" noProof="0" dirty="0">
                <a:latin typeface="Calibri" panose="020F0502020204030204" pitchFamily="34" charset="0"/>
                <a:cs typeface="Calibri" panose="020F0502020204030204" pitchFamily="34" charset="0"/>
              </a:rPr>
              <a:t>.</a:t>
            </a:r>
          </a:p>
          <a:p>
            <a:pPr indent="-342900">
              <a:spcBef>
                <a:spcPts val="1200"/>
              </a:spcBef>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Somnolent, will not comply with a challenge, no need to secure the airway. Breath smells of alcohol. Hydration adequate. Respiration clear and drowsy, heart rate regular, 110/min. </a:t>
            </a:r>
          </a:p>
          <a:p>
            <a:pPr indent="-342900">
              <a:spcBef>
                <a:spcPts val="1200"/>
              </a:spcBef>
              <a:buFont typeface="Arial" charset="0"/>
              <a:buChar char="•"/>
              <a:defRPr/>
            </a:pPr>
            <a:r>
              <a:rPr lang="en-GB" sz="2800" noProof="0" dirty="0">
                <a:solidFill>
                  <a:schemeClr val="tx1"/>
                </a:solidFill>
                <a:latin typeface="Calibri" panose="020F0502020204030204" pitchFamily="34" charset="0"/>
                <a:cs typeface="Calibri" panose="020F0502020204030204" pitchFamily="34" charset="0"/>
              </a:rPr>
              <a:t>O</a:t>
            </a:r>
            <a:r>
              <a:rPr lang="en-GB" sz="2800" baseline="-25000" noProof="0" dirty="0">
                <a:solidFill>
                  <a:schemeClr val="tx1"/>
                </a:solidFill>
                <a:latin typeface="Calibri" panose="020F0502020204030204" pitchFamily="34" charset="0"/>
                <a:cs typeface="Calibri" panose="020F0502020204030204" pitchFamily="34" charset="0"/>
              </a:rPr>
              <a:t>2 </a:t>
            </a:r>
            <a:r>
              <a:rPr lang="en-GB" sz="2800" noProof="0" dirty="0">
                <a:solidFill>
                  <a:schemeClr val="tx1"/>
                </a:solidFill>
                <a:latin typeface="Calibri" panose="020F0502020204030204" pitchFamily="34" charset="0"/>
                <a:cs typeface="Calibri" panose="020F0502020204030204" pitchFamily="34" charset="0"/>
              </a:rPr>
              <a:t>saturation measured by pulse </a:t>
            </a:r>
            <a:r>
              <a:rPr lang="en-GB" sz="2800" noProof="0" dirty="0" err="1">
                <a:solidFill>
                  <a:schemeClr val="tx1"/>
                </a:solidFill>
                <a:latin typeface="Calibri" panose="020F0502020204030204" pitchFamily="34" charset="0"/>
                <a:cs typeface="Calibri" panose="020F0502020204030204" pitchFamily="34" charset="0"/>
              </a:rPr>
              <a:t>oxymeter</a:t>
            </a:r>
            <a:r>
              <a:rPr lang="en-GB" sz="2800" noProof="0" dirty="0">
                <a:solidFill>
                  <a:schemeClr val="tx1"/>
                </a:solidFill>
                <a:latin typeface="Calibri" panose="020F0502020204030204" pitchFamily="34" charset="0"/>
                <a:cs typeface="Calibri" panose="020F0502020204030204" pitchFamily="34" charset="0"/>
              </a:rPr>
              <a:t> at intake: 98 %</a:t>
            </a:r>
          </a:p>
          <a:p>
            <a:pPr>
              <a:buFont typeface="Arial" charset="0"/>
              <a:buChar char="•"/>
              <a:defRPr/>
            </a:pPr>
            <a:endParaRPr lang="en-GB" sz="3200" noProof="0" dirty="0">
              <a:latin typeface="Calibri" panose="020F0502020204030204" pitchFamily="34" charset="0"/>
              <a:cs typeface="Calibri" panose="020F0502020204030204" pitchFamily="34" charset="0"/>
            </a:endParaRPr>
          </a:p>
        </p:txBody>
      </p:sp>
      <p:sp>
        <p:nvSpPr>
          <p:cNvPr id="91139" name="Rectangle 3"/>
          <p:cNvSpPr>
            <a:spLocks noGrp="1" noChangeArrowheads="1"/>
          </p:cNvSpPr>
          <p:nvPr>
            <p:ph type="title"/>
          </p:nvPr>
        </p:nvSpPr>
        <p:spPr bwMode="auto">
          <a:xfrm>
            <a:off x="668338" y="549275"/>
            <a:ext cx="7840662" cy="852488"/>
          </a:xfrm>
        </p:spPr>
        <p:txBody>
          <a:bodyPr wrap="square" numCol="1" anchorCtr="0" compatLnSpc="1">
            <a:prstTxWarp prst="textNoShape">
              <a:avLst/>
            </a:prstTxWarp>
            <a:normAutofit/>
          </a:bodyPr>
          <a:lstStyle/>
          <a:p>
            <a:pPr>
              <a:lnSpc>
                <a:spcPct val="85000"/>
              </a:lnSpc>
            </a:pPr>
            <a:r>
              <a:rPr lang="cs-CZ" altLang="cs-CZ" sz="4400" b="1" cap="none" dirty="0" err="1">
                <a:solidFill>
                  <a:schemeClr val="tx1"/>
                </a:solidFill>
                <a:latin typeface="Calibri Light" panose="020F0302020204030204" pitchFamily="34" charset="0"/>
                <a:cs typeface="Calibri Light" panose="020F0302020204030204" pitchFamily="34" charset="0"/>
              </a:rPr>
              <a:t>Current</a:t>
            </a:r>
            <a:r>
              <a:rPr lang="cs-CZ" altLang="cs-CZ" sz="4400" b="1" cap="none" dirty="0">
                <a:solidFill>
                  <a:schemeClr val="tx1"/>
                </a:solidFill>
                <a:latin typeface="Calibri Light" panose="020F0302020204030204" pitchFamily="34" charset="0"/>
                <a:cs typeface="Calibri Light" panose="020F0302020204030204" pitchFamily="34" charset="0"/>
              </a:rPr>
              <a:t> </a:t>
            </a:r>
            <a:r>
              <a:rPr lang="cs-CZ" altLang="cs-CZ" sz="4400" b="1" cap="none" dirty="0" err="1">
                <a:solidFill>
                  <a:schemeClr val="tx1"/>
                </a:solidFill>
                <a:latin typeface="Calibri Light" panose="020F0302020204030204" pitchFamily="34" charset="0"/>
                <a:cs typeface="Calibri Light" panose="020F0302020204030204" pitchFamily="34" charset="0"/>
              </a:rPr>
              <a:t>disease</a:t>
            </a:r>
            <a:endParaRPr lang="cs-CZ" altLang="cs-CZ" sz="4400" b="1" cap="none" dirty="0">
              <a:solidFill>
                <a:schemeClr val="tx1"/>
              </a:solidFill>
              <a:latin typeface="Calibri Light" panose="020F0302020204030204" pitchFamily="34" charset="0"/>
              <a:cs typeface="Calibri Light" panose="020F03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History</a:t>
            </a:r>
          </a:p>
        </p:txBody>
      </p:sp>
      <p:sp>
        <p:nvSpPr>
          <p:cNvPr id="45059" name="Rectangle 3"/>
          <p:cNvSpPr>
            <a:spLocks noGrp="1" noChangeArrowheads="1"/>
          </p:cNvSpPr>
          <p:nvPr>
            <p:ph type="body" idx="1"/>
          </p:nvPr>
        </p:nvSpPr>
        <p:spPr>
          <a:xfrm>
            <a:off x="468313" y="1989138"/>
            <a:ext cx="8496300" cy="4392612"/>
          </a:xfrm>
        </p:spPr>
        <p:txBody>
          <a:bodyPr/>
          <a:lstStyle/>
          <a:p>
            <a:pPr marL="114300" indent="0">
              <a:buFont typeface="Arial" panose="020B0604020202020204" pitchFamily="34" charset="0"/>
              <a:buNone/>
            </a:pPr>
            <a:r>
              <a:rPr lang="en-GB" sz="3200" noProof="0">
                <a:solidFill>
                  <a:schemeClr val="tx1"/>
                </a:solidFill>
                <a:latin typeface="Calibri" panose="020F0502020204030204" pitchFamily="34" charset="0"/>
                <a:cs typeface="Calibri" panose="020F0502020204030204" pitchFamily="34" charset="0"/>
              </a:rPr>
              <a:t>According to the medical records, the patient is untreated, but suffers from chronic ethanol abuse and pathological gambling.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Initial laboratory finding</a:t>
            </a:r>
          </a:p>
        </p:txBody>
      </p:sp>
      <p:graphicFrame>
        <p:nvGraphicFramePr>
          <p:cNvPr id="3" name="Tabulka 2"/>
          <p:cNvGraphicFramePr>
            <a:graphicFrameLocks noGrp="1"/>
          </p:cNvGraphicFramePr>
          <p:nvPr>
            <p:extLst>
              <p:ext uri="{D42A27DB-BD31-4B8C-83A1-F6EECF244321}">
                <p14:modId xmlns:p14="http://schemas.microsoft.com/office/powerpoint/2010/main" val="4113209186"/>
              </p:ext>
            </p:extLst>
          </p:nvPr>
        </p:nvGraphicFramePr>
        <p:xfrm>
          <a:off x="2316163" y="1607780"/>
          <a:ext cx="4487862" cy="5151146"/>
        </p:xfrm>
        <a:graphic>
          <a:graphicData uri="http://schemas.openxmlformats.org/drawingml/2006/table">
            <a:tbl>
              <a:tblPr firstRow="1" bandRow="1">
                <a:tableStyleId>{5C22544A-7EE6-4342-B048-85BDC9FD1C3A}</a:tableStyleId>
              </a:tblPr>
              <a:tblGrid>
                <a:gridCol w="2054477">
                  <a:extLst>
                    <a:ext uri="{9D8B030D-6E8A-4147-A177-3AD203B41FA5}">
                      <a16:colId xmlns:a16="http://schemas.microsoft.com/office/drawing/2014/main" val="20000"/>
                    </a:ext>
                  </a:extLst>
                </a:gridCol>
                <a:gridCol w="811129">
                  <a:extLst>
                    <a:ext uri="{9D8B030D-6E8A-4147-A177-3AD203B41FA5}">
                      <a16:colId xmlns:a16="http://schemas.microsoft.com/office/drawing/2014/main" val="20001"/>
                    </a:ext>
                  </a:extLst>
                </a:gridCol>
                <a:gridCol w="1622256">
                  <a:extLst>
                    <a:ext uri="{9D8B030D-6E8A-4147-A177-3AD203B41FA5}">
                      <a16:colId xmlns:a16="http://schemas.microsoft.com/office/drawing/2014/main" val="20002"/>
                    </a:ext>
                  </a:extLst>
                </a:gridCol>
              </a:tblGrid>
              <a:tr h="365807">
                <a:tc gridSpan="2">
                  <a:txBody>
                    <a:bodyPr/>
                    <a:lstStyle/>
                    <a:p>
                      <a:r>
                        <a:rPr lang="cs-CZ" sz="2000" dirty="0">
                          <a:solidFill>
                            <a:schemeClr val="bg1"/>
                          </a:solidFill>
                          <a:latin typeface="Calibri" panose="020F0502020204030204" pitchFamily="34" charset="0"/>
                          <a:cs typeface="Calibri" panose="020F0502020204030204" pitchFamily="34" charset="0"/>
                        </a:rPr>
                        <a:t>Method and result</a:t>
                      </a:r>
                    </a:p>
                  </a:txBody>
                  <a:tcPr marL="91437" marR="91437" marT="45721" marB="45721"/>
                </a:tc>
                <a:tc hMerge="1">
                  <a:txBody>
                    <a:bodyPr/>
                    <a:lstStyle/>
                    <a:p>
                      <a:pPr algn="ctr"/>
                      <a:endParaRPr lang="cs-CZ" dirty="0"/>
                    </a:p>
                  </a:txBody>
                  <a:tcPr/>
                </a:tc>
                <a:tc>
                  <a:txBody>
                    <a:bodyPr/>
                    <a:lstStyle/>
                    <a:p>
                      <a:r>
                        <a:rPr lang="cs-CZ" sz="2000" dirty="0">
                          <a:latin typeface="Calibri" panose="020F0502020204030204" pitchFamily="34" charset="0"/>
                          <a:cs typeface="Calibri" panose="020F0502020204030204" pitchFamily="34" charset="0"/>
                        </a:rPr>
                        <a:t>Unit</a:t>
                      </a:r>
                    </a:p>
                  </a:txBody>
                  <a:tcPr marL="91437" marR="91437" marT="45721" marB="45721"/>
                </a:tc>
                <a:extLst>
                  <a:ext uri="{0D108BD9-81ED-4DB2-BD59-A6C34878D82A}">
                    <a16:rowId xmlns:a16="http://schemas.microsoft.com/office/drawing/2014/main" val="10000"/>
                  </a:ext>
                </a:extLst>
              </a:tr>
              <a:tr h="365807">
                <a:tc>
                  <a:txBody>
                    <a:bodyPr/>
                    <a:lstStyle/>
                    <a:p>
                      <a:r>
                        <a:rPr lang="cs-CZ" sz="2000" baseline="0" dirty="0">
                          <a:latin typeface="Calibri" panose="020F0502020204030204" pitchFamily="34" charset="0"/>
                          <a:cs typeface="Calibri" panose="020F0502020204030204" pitchFamily="34" charset="0"/>
                        </a:rPr>
                        <a:t>pH</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7.23</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1"/>
                  </a:ext>
                </a:extLst>
              </a:tr>
              <a:tr h="365807">
                <a:tc>
                  <a:txBody>
                    <a:bodyPr/>
                    <a:lstStyle/>
                    <a:p>
                      <a:r>
                        <a:rPr lang="cs-CZ" sz="2000" dirty="0">
                          <a:latin typeface="Calibri" panose="020F0502020204030204" pitchFamily="34" charset="0"/>
                          <a:cs typeface="Calibri" panose="020F0502020204030204" pitchFamily="34" charset="0"/>
                        </a:rPr>
                        <a:t>pCO</a:t>
                      </a:r>
                      <a:r>
                        <a:rPr lang="cs-CZ" sz="2000" baseline="-25000" dirty="0">
                          <a:latin typeface="Calibri" panose="020F0502020204030204" pitchFamily="34" charset="0"/>
                          <a:cs typeface="Calibri" panose="020F0502020204030204" pitchFamily="34" charset="0"/>
                        </a:rPr>
                        <a:t>2</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4.5</a:t>
                      </a:r>
                    </a:p>
                  </a:txBody>
                  <a:tcPr marL="91437" marR="91437" marT="45721" marB="45721"/>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2"/>
                  </a:ext>
                </a:extLst>
              </a:tr>
              <a:tr h="365807">
                <a:tc>
                  <a:txBody>
                    <a:bodyPr/>
                    <a:lstStyle/>
                    <a:p>
                      <a:r>
                        <a:rPr lang="cs-CZ" sz="2000" dirty="0">
                          <a:latin typeface="Calibri" panose="020F0502020204030204" pitchFamily="34" charset="0"/>
                          <a:cs typeface="Calibri" panose="020F0502020204030204" pitchFamily="34" charset="0"/>
                        </a:rPr>
                        <a:t>BE</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-13.6</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3"/>
                  </a:ext>
                </a:extLst>
              </a:tr>
              <a:tr h="365807">
                <a:tc>
                  <a:txBody>
                    <a:bodyPr/>
                    <a:lstStyle/>
                    <a:p>
                      <a:r>
                        <a:rPr lang="cs-CZ" sz="2000" dirty="0">
                          <a:latin typeface="Calibri" panose="020F0502020204030204" pitchFamily="34" charset="0"/>
                          <a:cs typeface="Calibri" panose="020F0502020204030204" pitchFamily="34" charset="0"/>
                        </a:rPr>
                        <a:t>Lactate </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10.7</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4"/>
                  </a:ext>
                </a:extLst>
              </a:tr>
              <a:tr h="365807">
                <a:tc>
                  <a:txBody>
                    <a:bodyPr/>
                    <a:lstStyle/>
                    <a:p>
                      <a:r>
                        <a:rPr lang="cs-CZ" sz="200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138</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5"/>
                  </a:ext>
                </a:extLst>
              </a:tr>
              <a:tr h="365807">
                <a:tc>
                  <a:txBody>
                    <a:bodyPr/>
                    <a:lstStyle/>
                    <a:p>
                      <a:r>
                        <a:rPr lang="cs-CZ" sz="2000" dirty="0">
                          <a:latin typeface="Calibri" panose="020F0502020204030204" pitchFamily="34" charset="0"/>
                          <a:cs typeface="Calibri" panose="020F0502020204030204" pitchFamily="34" charset="0"/>
                        </a:rPr>
                        <a:t>Glucose</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5.7</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6"/>
                  </a:ext>
                </a:extLst>
              </a:tr>
              <a:tr h="365807">
                <a:tc>
                  <a:txBody>
                    <a:bodyPr/>
                    <a:lstStyle/>
                    <a:p>
                      <a:r>
                        <a:rPr lang="cs-CZ" sz="2000" dirty="0">
                          <a:latin typeface="Calibri" panose="020F0502020204030204" pitchFamily="34" charset="0"/>
                          <a:cs typeface="Calibri" panose="020F0502020204030204" pitchFamily="34" charset="0"/>
                        </a:rPr>
                        <a:t>Urea</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33</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7"/>
                  </a:ext>
                </a:extLst>
              </a:tr>
              <a:tr h="380758">
                <a:tc>
                  <a:txBody>
                    <a:bodyPr/>
                    <a:lstStyle/>
                    <a:p>
                      <a:r>
                        <a:rPr lang="cs-CZ" sz="2000" dirty="0">
                          <a:latin typeface="Calibri" panose="020F0502020204030204" pitchFamily="34" charset="0"/>
                          <a:cs typeface="Calibri" panose="020F0502020204030204" pitchFamily="34" charset="0"/>
                        </a:rPr>
                        <a:t>Osmolality</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338</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mmol/kg</a:t>
                      </a:r>
                    </a:p>
                  </a:txBody>
                  <a:tcPr marL="91437" marR="91437" marT="45721" marB="45721"/>
                </a:tc>
                <a:extLst>
                  <a:ext uri="{0D108BD9-81ED-4DB2-BD59-A6C34878D82A}">
                    <a16:rowId xmlns:a16="http://schemas.microsoft.com/office/drawing/2014/main" val="10008"/>
                  </a:ext>
                </a:extLst>
              </a:tr>
              <a:tr h="365807">
                <a:tc>
                  <a:txBody>
                    <a:bodyPr/>
                    <a:lstStyle/>
                    <a:p>
                      <a:r>
                        <a:rPr lang="cs-CZ" sz="2000" dirty="0">
                          <a:latin typeface="Calibri" panose="020F0502020204030204" pitchFamily="34" charset="0"/>
                          <a:cs typeface="Calibri" panose="020F0502020204030204" pitchFamily="34" charset="0"/>
                        </a:rPr>
                        <a:t>pO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228</a:t>
                      </a:r>
                    </a:p>
                  </a:txBody>
                  <a:tcPr marL="91437" marR="91437" marT="45721" marB="45721"/>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9"/>
                  </a:ext>
                </a:extLst>
              </a:tr>
              <a:tr h="365807">
                <a:tc>
                  <a:txBody>
                    <a:bodyPr/>
                    <a:lstStyle/>
                    <a:p>
                      <a:r>
                        <a:rPr lang="cs-CZ" sz="2000" dirty="0" err="1">
                          <a:latin typeface="Calibri" panose="020F0502020204030204" pitchFamily="34" charset="0"/>
                          <a:cs typeface="Calibri" panose="020F0502020204030204" pitchFamily="34" charset="0"/>
                        </a:rPr>
                        <a:t>COHb</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0357</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0"/>
                  </a:ext>
                </a:extLst>
              </a:tr>
              <a:tr h="365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O</a:t>
                      </a:r>
                      <a:r>
                        <a:rPr lang="cs-CZ" sz="2000" baseline="-25000" dirty="0">
                          <a:latin typeface="Calibri" panose="020F0502020204030204" pitchFamily="34" charset="0"/>
                          <a:cs typeface="Calibri" panose="020F0502020204030204" pitchFamily="34" charset="0"/>
                        </a:rPr>
                        <a:t>2</a:t>
                      </a:r>
                      <a:r>
                        <a:rPr lang="cs-CZ" sz="2000" dirty="0">
                          <a:latin typeface="Calibri" panose="020F0502020204030204" pitchFamily="34" charset="0"/>
                          <a:cs typeface="Calibri" panose="020F0502020204030204" pitchFamily="34" charset="0"/>
                        </a:rPr>
                        <a:t>Hb</a:t>
                      </a:r>
                      <a:endParaRPr lang="cs-CZ" sz="2000" baseline="-25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098</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1"/>
                  </a:ext>
                </a:extLst>
              </a:tr>
              <a:tr h="365807">
                <a:tc>
                  <a:txBody>
                    <a:bodyPr/>
                    <a:lstStyle/>
                    <a:p>
                      <a:r>
                        <a:rPr lang="cs-CZ" sz="2000" dirty="0">
                          <a:latin typeface="Calibri" panose="020F0502020204030204" pitchFamily="34" charset="0"/>
                          <a:cs typeface="Calibri" panose="020F0502020204030204" pitchFamily="34" charset="0"/>
                        </a:rPr>
                        <a:t>SO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062</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2"/>
                  </a:ext>
                </a:extLst>
              </a:tr>
            </a:tbl>
          </a:graphicData>
        </a:graphic>
      </p:graphicFrame>
      <p:sp>
        <p:nvSpPr>
          <p:cNvPr id="4" name="Obdélník 3"/>
          <p:cNvSpPr/>
          <p:nvPr/>
        </p:nvSpPr>
        <p:spPr>
          <a:xfrm>
            <a:off x="2328863" y="2018808"/>
            <a:ext cx="4465637" cy="115225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According to the results, it is the following disorder of acid-base balance:</a:t>
            </a:r>
          </a:p>
        </p:txBody>
      </p:sp>
      <p:sp>
        <p:nvSpPr>
          <p:cNvPr id="45059" name="TPAnswers"/>
          <p:cNvSpPr>
            <a:spLocks noGrp="1" noChangeArrowheads="1"/>
          </p:cNvSpPr>
          <p:nvPr>
            <p:ph type="body" idx="1"/>
            <p:custDataLst>
              <p:tags r:id="rId2"/>
            </p:custDataLst>
          </p:nvPr>
        </p:nvSpPr>
        <p:spPr>
          <a:xfrm>
            <a:off x="395288" y="1916113"/>
            <a:ext cx="4751387" cy="4681537"/>
          </a:xfrm>
        </p:spPr>
        <p:txBody>
          <a:bodyPr/>
          <a:lstStyle/>
          <a:p>
            <a:pPr marL="536575" indent="-422275">
              <a:spcBef>
                <a:spcPts val="12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Acute respiratory </a:t>
            </a:r>
            <a:br>
              <a:rPr lang="en-GB" sz="2800" noProof="0">
                <a:solidFill>
                  <a:schemeClr val="tx1"/>
                </a:solidFill>
                <a:latin typeface="Calibri" panose="020F0502020204030204" pitchFamily="34" charset="0"/>
                <a:cs typeface="Calibri" panose="020F0502020204030204" pitchFamily="34" charset="0"/>
              </a:rPr>
            </a:br>
            <a:r>
              <a:rPr lang="en-GB" sz="2800" noProof="0">
                <a:solidFill>
                  <a:schemeClr val="tx1"/>
                </a:solidFill>
                <a:latin typeface="Calibri" panose="020F0502020204030204" pitchFamily="34" charset="0"/>
                <a:cs typeface="Calibri" panose="020F0502020204030204" pitchFamily="34" charset="0"/>
              </a:rPr>
              <a:t>alkalosis</a:t>
            </a:r>
          </a:p>
          <a:p>
            <a:pPr marL="536575" indent="-422275">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Acute metabolic acidosis</a:t>
            </a:r>
          </a:p>
          <a:p>
            <a:pPr marL="536575" indent="-422275">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Partially compensated metabolic acidosis</a:t>
            </a:r>
          </a:p>
          <a:p>
            <a:pPr marL="536575" indent="-422275">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Fully compensated metabolic acidosis</a:t>
            </a:r>
          </a:p>
        </p:txBody>
      </p:sp>
      <p:graphicFrame>
        <p:nvGraphicFramePr>
          <p:cNvPr id="5" name="Tabulka 4"/>
          <p:cNvGraphicFramePr>
            <a:graphicFrameLocks noGrp="1"/>
          </p:cNvGraphicFramePr>
          <p:nvPr>
            <p:extLst>
              <p:ext uri="{D42A27DB-BD31-4B8C-83A1-F6EECF244321}">
                <p14:modId xmlns:p14="http://schemas.microsoft.com/office/powerpoint/2010/main" val="1312731898"/>
              </p:ext>
            </p:extLst>
          </p:nvPr>
        </p:nvGraphicFramePr>
        <p:xfrm>
          <a:off x="4941193" y="1598832"/>
          <a:ext cx="3951287" cy="5151224"/>
        </p:xfrm>
        <a:graphic>
          <a:graphicData uri="http://schemas.openxmlformats.org/drawingml/2006/table">
            <a:tbl>
              <a:tblPr firstRow="1" bandRow="1">
                <a:tableStyleId>{5C22544A-7EE6-4342-B048-85BDC9FD1C3A}</a:tableStyleId>
              </a:tblPr>
              <a:tblGrid>
                <a:gridCol w="1323880">
                  <a:extLst>
                    <a:ext uri="{9D8B030D-6E8A-4147-A177-3AD203B41FA5}">
                      <a16:colId xmlns:a16="http://schemas.microsoft.com/office/drawing/2014/main" val="20000"/>
                    </a:ext>
                  </a:extLst>
                </a:gridCol>
                <a:gridCol w="1199110">
                  <a:extLst>
                    <a:ext uri="{9D8B030D-6E8A-4147-A177-3AD203B41FA5}">
                      <a16:colId xmlns:a16="http://schemas.microsoft.com/office/drawing/2014/main" val="20001"/>
                    </a:ext>
                  </a:extLst>
                </a:gridCol>
                <a:gridCol w="1428297">
                  <a:extLst>
                    <a:ext uri="{9D8B030D-6E8A-4147-A177-3AD203B41FA5}">
                      <a16:colId xmlns:a16="http://schemas.microsoft.com/office/drawing/2014/main" val="20002"/>
                    </a:ext>
                  </a:extLst>
                </a:gridCol>
              </a:tblGrid>
              <a:tr h="375545">
                <a:tc gridSpan="2">
                  <a:txBody>
                    <a:bodyPr/>
                    <a:lstStyle/>
                    <a:p>
                      <a:r>
                        <a:rPr lang="cs-CZ" sz="2000" dirty="0">
                          <a:solidFill>
                            <a:schemeClr val="bg1"/>
                          </a:solidFill>
                          <a:latin typeface="Calibri" panose="020F0502020204030204" pitchFamily="34" charset="0"/>
                          <a:cs typeface="Calibri" panose="020F0502020204030204" pitchFamily="34" charset="0"/>
                        </a:rPr>
                        <a:t>Method and result</a:t>
                      </a:r>
                    </a:p>
                  </a:txBody>
                  <a:tcPr marL="91428" marR="91428" marT="45724" marB="45724"/>
                </a:tc>
                <a:tc hMerge="1">
                  <a:txBody>
                    <a:bodyPr/>
                    <a:lstStyle/>
                    <a:p>
                      <a:pPr algn="ctr"/>
                      <a:endParaRPr lang="cs-CZ" dirty="0"/>
                    </a:p>
                  </a:txBody>
                  <a:tcPr/>
                </a:tc>
                <a:tc>
                  <a:txBody>
                    <a:bodyPr/>
                    <a:lstStyle/>
                    <a:p>
                      <a:r>
                        <a:rPr lang="cs-CZ" sz="2000" dirty="0">
                          <a:latin typeface="Calibri" panose="020F0502020204030204" pitchFamily="34" charset="0"/>
                          <a:cs typeface="Calibri" panose="020F0502020204030204" pitchFamily="34" charset="0"/>
                        </a:rPr>
                        <a:t>Unit</a:t>
                      </a:r>
                    </a:p>
                  </a:txBody>
                  <a:tcPr marL="91428" marR="91428" marT="45724" marB="45724"/>
                </a:tc>
                <a:extLst>
                  <a:ext uri="{0D108BD9-81ED-4DB2-BD59-A6C34878D82A}">
                    <a16:rowId xmlns:a16="http://schemas.microsoft.com/office/drawing/2014/main" val="10000"/>
                  </a:ext>
                </a:extLst>
              </a:tr>
              <a:tr h="375545">
                <a:tc>
                  <a:txBody>
                    <a:bodyPr/>
                    <a:lstStyle/>
                    <a:p>
                      <a:r>
                        <a:rPr lang="cs-CZ" sz="2000" baseline="0" dirty="0">
                          <a:latin typeface="Calibri" panose="020F0502020204030204" pitchFamily="34" charset="0"/>
                          <a:cs typeface="Calibri" panose="020F0502020204030204" pitchFamily="34" charset="0"/>
                        </a:rPr>
                        <a:t>pH</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7.23</a:t>
                      </a:r>
                    </a:p>
                  </a:txBody>
                  <a:tcPr marL="91428" marR="91428" marT="45724" marB="45724"/>
                </a:tc>
                <a:tc>
                  <a:txBody>
                    <a:bodyPr/>
                    <a:lstStyle/>
                    <a:p>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01"/>
                  </a:ext>
                </a:extLst>
              </a:tr>
              <a:tr h="375545">
                <a:tc>
                  <a:txBody>
                    <a:bodyPr/>
                    <a:lstStyle/>
                    <a:p>
                      <a:r>
                        <a:rPr lang="cs-CZ" sz="2000" dirty="0">
                          <a:latin typeface="Calibri" panose="020F0502020204030204" pitchFamily="34" charset="0"/>
                          <a:cs typeface="Calibri" panose="020F0502020204030204" pitchFamily="34" charset="0"/>
                        </a:rPr>
                        <a:t>pCO</a:t>
                      </a:r>
                      <a:r>
                        <a:rPr lang="cs-CZ" sz="2000" baseline="-25000" dirty="0">
                          <a:latin typeface="Calibri" panose="020F0502020204030204" pitchFamily="34" charset="0"/>
                          <a:cs typeface="Calibri" panose="020F0502020204030204" pitchFamily="34" charset="0"/>
                        </a:rPr>
                        <a:t>2</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4.5</a:t>
                      </a:r>
                    </a:p>
                  </a:txBody>
                  <a:tcPr marL="91428" marR="91428" marT="45724" marB="45724"/>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02"/>
                  </a:ext>
                </a:extLst>
              </a:tr>
              <a:tr h="375545">
                <a:tc>
                  <a:txBody>
                    <a:bodyPr/>
                    <a:lstStyle/>
                    <a:p>
                      <a:r>
                        <a:rPr lang="cs-CZ" sz="2000" dirty="0">
                          <a:latin typeface="Calibri" panose="020F0502020204030204" pitchFamily="34" charset="0"/>
                          <a:cs typeface="Calibri" panose="020F0502020204030204" pitchFamily="34" charset="0"/>
                        </a:rPr>
                        <a:t>BE</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-13.6</a:t>
                      </a:r>
                    </a:p>
                  </a:txBody>
                  <a:tcPr marL="91428" marR="91428" marT="45724" marB="45724"/>
                </a:tc>
                <a:tc>
                  <a:txBody>
                    <a:bodyPr/>
                    <a:lstStyle/>
                    <a:p>
                      <a:r>
                        <a:rPr lang="cs-CZ" sz="2000" dirty="0">
                          <a:latin typeface="Calibri" panose="020F0502020204030204" pitchFamily="34" charset="0"/>
                          <a:cs typeface="Calibri" panose="020F0502020204030204" pitchFamily="34" charset="0"/>
                        </a:rPr>
                        <a:t>mmol/l</a:t>
                      </a:r>
                    </a:p>
                  </a:txBody>
                  <a:tcPr marL="91428" marR="91428" marT="45724" marB="45724"/>
                </a:tc>
                <a:extLst>
                  <a:ext uri="{0D108BD9-81ED-4DB2-BD59-A6C34878D82A}">
                    <a16:rowId xmlns:a16="http://schemas.microsoft.com/office/drawing/2014/main" val="10003"/>
                  </a:ext>
                </a:extLst>
              </a:tr>
              <a:tr h="375545">
                <a:tc>
                  <a:txBody>
                    <a:bodyPr/>
                    <a:lstStyle/>
                    <a:p>
                      <a:r>
                        <a:rPr lang="cs-CZ" sz="2000" dirty="0">
                          <a:latin typeface="Calibri" panose="020F0502020204030204" pitchFamily="34" charset="0"/>
                          <a:cs typeface="Calibri" panose="020F0502020204030204" pitchFamily="34" charset="0"/>
                        </a:rPr>
                        <a:t>Lactate </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10.7</a:t>
                      </a:r>
                    </a:p>
                  </a:txBody>
                  <a:tcPr marL="91428" marR="91428" marT="45724" marB="45724"/>
                </a:tc>
                <a:tc>
                  <a:txBody>
                    <a:bodyPr/>
                    <a:lstStyle/>
                    <a:p>
                      <a:r>
                        <a:rPr lang="cs-CZ" sz="2000" dirty="0">
                          <a:latin typeface="Calibri" panose="020F0502020204030204" pitchFamily="34" charset="0"/>
                          <a:cs typeface="Calibri" panose="020F0502020204030204" pitchFamily="34" charset="0"/>
                        </a:rPr>
                        <a:t>mmol/l</a:t>
                      </a:r>
                    </a:p>
                  </a:txBody>
                  <a:tcPr marL="91428" marR="91428" marT="45724" marB="45724"/>
                </a:tc>
                <a:extLst>
                  <a:ext uri="{0D108BD9-81ED-4DB2-BD59-A6C34878D82A}">
                    <a16:rowId xmlns:a16="http://schemas.microsoft.com/office/drawing/2014/main" val="10004"/>
                  </a:ext>
                </a:extLst>
              </a:tr>
              <a:tr h="375545">
                <a:tc>
                  <a:txBody>
                    <a:bodyPr/>
                    <a:lstStyle/>
                    <a:p>
                      <a:r>
                        <a:rPr lang="cs-CZ" sz="200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138</a:t>
                      </a:r>
                    </a:p>
                  </a:txBody>
                  <a:tcPr marL="91428" marR="91428"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28" marR="91428" marT="45724" marB="45724"/>
                </a:tc>
                <a:extLst>
                  <a:ext uri="{0D108BD9-81ED-4DB2-BD59-A6C34878D82A}">
                    <a16:rowId xmlns:a16="http://schemas.microsoft.com/office/drawing/2014/main" val="10005"/>
                  </a:ext>
                </a:extLst>
              </a:tr>
              <a:tr h="375545">
                <a:tc>
                  <a:txBody>
                    <a:bodyPr/>
                    <a:lstStyle/>
                    <a:p>
                      <a:r>
                        <a:rPr lang="cs-CZ" sz="2000" dirty="0">
                          <a:latin typeface="Calibri" panose="020F0502020204030204" pitchFamily="34" charset="0"/>
                          <a:cs typeface="Calibri" panose="020F0502020204030204" pitchFamily="34" charset="0"/>
                        </a:rPr>
                        <a:t>Glucose</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5.7</a:t>
                      </a:r>
                    </a:p>
                  </a:txBody>
                  <a:tcPr marL="91428" marR="91428"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28" marR="91428" marT="45724" marB="45724"/>
                </a:tc>
                <a:extLst>
                  <a:ext uri="{0D108BD9-81ED-4DB2-BD59-A6C34878D82A}">
                    <a16:rowId xmlns:a16="http://schemas.microsoft.com/office/drawing/2014/main" val="10006"/>
                  </a:ext>
                </a:extLst>
              </a:tr>
              <a:tr h="375545">
                <a:tc>
                  <a:txBody>
                    <a:bodyPr/>
                    <a:lstStyle/>
                    <a:p>
                      <a:r>
                        <a:rPr lang="cs-CZ" sz="2000" dirty="0">
                          <a:latin typeface="Calibri" panose="020F0502020204030204" pitchFamily="34" charset="0"/>
                          <a:cs typeface="Calibri" panose="020F0502020204030204" pitchFamily="34" charset="0"/>
                        </a:rPr>
                        <a:t>Urea</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3,3</a:t>
                      </a:r>
                    </a:p>
                  </a:txBody>
                  <a:tcPr marL="91428" marR="91428"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28" marR="91428" marT="45724" marB="45724"/>
                </a:tc>
                <a:extLst>
                  <a:ext uri="{0D108BD9-81ED-4DB2-BD59-A6C34878D82A}">
                    <a16:rowId xmlns:a16="http://schemas.microsoft.com/office/drawing/2014/main" val="10007"/>
                  </a:ext>
                </a:extLst>
              </a:tr>
              <a:tr h="390894">
                <a:tc>
                  <a:txBody>
                    <a:bodyPr/>
                    <a:lstStyle/>
                    <a:p>
                      <a:r>
                        <a:rPr lang="cs-CZ" sz="2000" dirty="0">
                          <a:latin typeface="Calibri" panose="020F0502020204030204" pitchFamily="34" charset="0"/>
                          <a:cs typeface="Calibri" panose="020F0502020204030204" pitchFamily="34" charset="0"/>
                        </a:rPr>
                        <a:t>Osmolality</a:t>
                      </a: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338</a:t>
                      </a:r>
                    </a:p>
                  </a:txBody>
                  <a:tcPr marL="91428" marR="91428" marT="45724" marB="45724"/>
                </a:tc>
                <a:tc>
                  <a:txBody>
                    <a:bodyPr/>
                    <a:lstStyle/>
                    <a:p>
                      <a:r>
                        <a:rPr lang="cs-CZ" sz="2000" dirty="0">
                          <a:latin typeface="Calibri" panose="020F0502020204030204" pitchFamily="34" charset="0"/>
                          <a:cs typeface="Calibri" panose="020F0502020204030204" pitchFamily="34" charset="0"/>
                        </a:rPr>
                        <a:t>mmol/kg</a:t>
                      </a:r>
                    </a:p>
                  </a:txBody>
                  <a:tcPr marL="91428" marR="91428" marT="45724" marB="45724"/>
                </a:tc>
                <a:extLst>
                  <a:ext uri="{0D108BD9-81ED-4DB2-BD59-A6C34878D82A}">
                    <a16:rowId xmlns:a16="http://schemas.microsoft.com/office/drawing/2014/main" val="10008"/>
                  </a:ext>
                </a:extLst>
              </a:tr>
              <a:tr h="375545">
                <a:tc>
                  <a:txBody>
                    <a:bodyPr/>
                    <a:lstStyle/>
                    <a:p>
                      <a:r>
                        <a:rPr lang="cs-CZ" sz="2000" dirty="0">
                          <a:latin typeface="Calibri" panose="020F0502020204030204" pitchFamily="34" charset="0"/>
                          <a:cs typeface="Calibri" panose="020F0502020204030204" pitchFamily="34" charset="0"/>
                        </a:rPr>
                        <a:t>pO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22.8</a:t>
                      </a:r>
                    </a:p>
                  </a:txBody>
                  <a:tcPr marL="91428" marR="91428" marT="45724" marB="45724"/>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09"/>
                  </a:ext>
                </a:extLst>
              </a:tr>
              <a:tr h="375545">
                <a:tc>
                  <a:txBody>
                    <a:bodyPr/>
                    <a:lstStyle/>
                    <a:p>
                      <a:r>
                        <a:rPr lang="cs-CZ" sz="2000" dirty="0" err="1">
                          <a:latin typeface="Calibri" panose="020F0502020204030204" pitchFamily="34" charset="0"/>
                          <a:cs typeface="Calibri" panose="020F0502020204030204" pitchFamily="34" charset="0"/>
                        </a:rPr>
                        <a:t>COHb</a:t>
                      </a:r>
                      <a:endParaRPr lang="cs-CZ" sz="2000" dirty="0">
                        <a:latin typeface="Calibri" panose="020F0502020204030204" pitchFamily="34" charset="0"/>
                        <a:cs typeface="Calibri" panose="020F0502020204030204" pitchFamily="34" charset="0"/>
                      </a:endParaRP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0.357</a:t>
                      </a:r>
                    </a:p>
                  </a:txBody>
                  <a:tcPr marL="91428" marR="91428" marT="45724" marB="45724"/>
                </a:tc>
                <a:tc>
                  <a:txBody>
                    <a:bodyPr/>
                    <a:lstStyle/>
                    <a:p>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10"/>
                  </a:ext>
                </a:extLst>
              </a:tr>
              <a:tr h="375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O</a:t>
                      </a:r>
                      <a:r>
                        <a:rPr lang="cs-CZ" sz="2000" baseline="-25000" dirty="0">
                          <a:latin typeface="Calibri" panose="020F0502020204030204" pitchFamily="34" charset="0"/>
                          <a:cs typeface="Calibri" panose="020F0502020204030204" pitchFamily="34" charset="0"/>
                        </a:rPr>
                        <a:t>2</a:t>
                      </a:r>
                      <a:r>
                        <a:rPr lang="cs-CZ" sz="2000" dirty="0">
                          <a:latin typeface="Calibri" panose="020F0502020204030204" pitchFamily="34" charset="0"/>
                          <a:cs typeface="Calibri" panose="020F0502020204030204" pitchFamily="34" charset="0"/>
                        </a:rPr>
                        <a:t>Hb</a:t>
                      </a:r>
                      <a:endParaRPr lang="cs-CZ" sz="2000" baseline="-25000" dirty="0">
                        <a:latin typeface="Calibri" panose="020F0502020204030204" pitchFamily="34" charset="0"/>
                        <a:cs typeface="Calibri" panose="020F0502020204030204" pitchFamily="34" charset="0"/>
                      </a:endParaRP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0.98</a:t>
                      </a:r>
                    </a:p>
                  </a:txBody>
                  <a:tcPr marL="91428" marR="91428" marT="45724" marB="45724"/>
                </a:tc>
                <a:tc>
                  <a:txBody>
                    <a:bodyPr/>
                    <a:lstStyle/>
                    <a:p>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11"/>
                  </a:ext>
                </a:extLst>
              </a:tr>
              <a:tr h="375545">
                <a:tc>
                  <a:txBody>
                    <a:bodyPr/>
                    <a:lstStyle/>
                    <a:p>
                      <a:r>
                        <a:rPr lang="cs-CZ" sz="2000" dirty="0">
                          <a:latin typeface="Calibri" panose="020F0502020204030204" pitchFamily="34" charset="0"/>
                          <a:cs typeface="Calibri" panose="020F0502020204030204" pitchFamily="34" charset="0"/>
                        </a:rPr>
                        <a:t>SO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28" marR="91428" marT="45724" marB="45724"/>
                </a:tc>
                <a:tc>
                  <a:txBody>
                    <a:bodyPr/>
                    <a:lstStyle/>
                    <a:p>
                      <a:pPr algn="ctr"/>
                      <a:r>
                        <a:rPr lang="cs-CZ" sz="2000" dirty="0">
                          <a:latin typeface="Calibri" panose="020F0502020204030204" pitchFamily="34" charset="0"/>
                          <a:cs typeface="Calibri" panose="020F0502020204030204" pitchFamily="34" charset="0"/>
                        </a:rPr>
                        <a:t>0.62</a:t>
                      </a:r>
                    </a:p>
                  </a:txBody>
                  <a:tcPr marL="91428" marR="91428" marT="45724" marB="45724"/>
                </a:tc>
                <a:tc>
                  <a:txBody>
                    <a:bodyPr/>
                    <a:lstStyle/>
                    <a:p>
                      <a:endParaRPr lang="cs-CZ" sz="2000" dirty="0">
                        <a:latin typeface="Calibri" panose="020F0502020204030204" pitchFamily="34" charset="0"/>
                        <a:cs typeface="Calibri" panose="020F0502020204030204" pitchFamily="34" charset="0"/>
                      </a:endParaRPr>
                    </a:p>
                  </a:txBody>
                  <a:tcPr marL="91428" marR="91428" marT="45724" marB="45724"/>
                </a:tc>
                <a:extLst>
                  <a:ext uri="{0D108BD9-81ED-4DB2-BD59-A6C34878D82A}">
                    <a16:rowId xmlns:a16="http://schemas.microsoft.com/office/drawing/2014/main" val="10012"/>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3" presetClass="emph" presetSubtype="1" nodeType="withEffect">
                                  <p:stCondLst>
                                    <p:cond delay="0"/>
                                  </p:stCondLst>
                                  <p:childTnLst>
                                    <p:set>
                                      <p:cBhvr override="childStyle">
                                        <p:cTn id="22" dur="indefinite"/>
                                        <p:tgtEl>
                                          <p:spTgt spid="45059">
                                            <p:txEl>
                                              <p:pRg st="2" end="2"/>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buFont typeface="Arial" charset="0"/>
              <a:buNone/>
              <a:defRPr/>
            </a:pPr>
            <a:r>
              <a:rPr lang="en-GB" sz="2800" noProof="0">
                <a:solidFill>
                  <a:schemeClr val="tx1"/>
                </a:solidFill>
                <a:latin typeface="Calibri" panose="020F0502020204030204" pitchFamily="34" charset="0"/>
                <a:cs typeface="Calibri" panose="020F0502020204030204" pitchFamily="34" charset="0"/>
              </a:rPr>
              <a:t>This is a partially compensated metabolic acidosis as seen in compensation diagnostic cross.</a:t>
            </a:r>
          </a:p>
          <a:p>
            <a:pPr marL="114300" indent="0">
              <a:spcBef>
                <a:spcPts val="1200"/>
              </a:spcBef>
              <a:buNone/>
              <a:defRPr/>
            </a:pPr>
            <a:endParaRPr lang="en-GB" sz="28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Evaluation of AB disorder</a:t>
            </a:r>
          </a:p>
        </p:txBody>
      </p:sp>
      <p:pic>
        <p:nvPicPr>
          <p:cNvPr id="4" name="Picture 2" descr="C:\Users\racek\Downloads\base ex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628775"/>
            <a:ext cx="77882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2536825" y="4929188"/>
            <a:ext cx="71438" cy="714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16000" y="1988840"/>
            <a:ext cx="8496300" cy="4392612"/>
          </a:xfrm>
        </p:spPr>
        <p:txBody>
          <a:bodyPr/>
          <a:lstStyle/>
          <a:p>
            <a:pPr marL="114300" indent="0">
              <a:spcBef>
                <a:spcPts val="24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It is possible and correct to repeat the measurement with diluted serum and multiply the result by the dilution, but it is unnecessary in terms of evaluating the result and we will therefore issue a triglyceride concentration &gt; 23 mmol/l.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en-GB" sz="4400" b="1" cap="none" noProof="0">
                <a:solidFill>
                  <a:schemeClr val="tx1"/>
                </a:solidFill>
                <a:latin typeface="Calibri Light" panose="020F0302020204030204" pitchFamily="34" charset="0"/>
                <a:cs typeface="Calibri Light" panose="020F0302020204030204" pitchFamily="34" charset="0"/>
              </a:rPr>
              <a:t>Initial laboratory finding</a:t>
            </a:r>
          </a:p>
        </p:txBody>
      </p:sp>
      <p:graphicFrame>
        <p:nvGraphicFramePr>
          <p:cNvPr id="3" name="Tabulka 2"/>
          <p:cNvGraphicFramePr>
            <a:graphicFrameLocks noGrp="1"/>
          </p:cNvGraphicFramePr>
          <p:nvPr>
            <p:extLst>
              <p:ext uri="{D42A27DB-BD31-4B8C-83A1-F6EECF244321}">
                <p14:modId xmlns:p14="http://schemas.microsoft.com/office/powerpoint/2010/main" val="3923892744"/>
              </p:ext>
            </p:extLst>
          </p:nvPr>
        </p:nvGraphicFramePr>
        <p:xfrm>
          <a:off x="2316163" y="1609342"/>
          <a:ext cx="4487862" cy="5151146"/>
        </p:xfrm>
        <a:graphic>
          <a:graphicData uri="http://schemas.openxmlformats.org/drawingml/2006/table">
            <a:tbl>
              <a:tblPr firstRow="1" bandRow="1">
                <a:tableStyleId>{5C22544A-7EE6-4342-B048-85BDC9FD1C3A}</a:tableStyleId>
              </a:tblPr>
              <a:tblGrid>
                <a:gridCol w="2054477">
                  <a:extLst>
                    <a:ext uri="{9D8B030D-6E8A-4147-A177-3AD203B41FA5}">
                      <a16:colId xmlns:a16="http://schemas.microsoft.com/office/drawing/2014/main" val="20000"/>
                    </a:ext>
                  </a:extLst>
                </a:gridCol>
                <a:gridCol w="811129">
                  <a:extLst>
                    <a:ext uri="{9D8B030D-6E8A-4147-A177-3AD203B41FA5}">
                      <a16:colId xmlns:a16="http://schemas.microsoft.com/office/drawing/2014/main" val="20001"/>
                    </a:ext>
                  </a:extLst>
                </a:gridCol>
                <a:gridCol w="1622256">
                  <a:extLst>
                    <a:ext uri="{9D8B030D-6E8A-4147-A177-3AD203B41FA5}">
                      <a16:colId xmlns:a16="http://schemas.microsoft.com/office/drawing/2014/main" val="20002"/>
                    </a:ext>
                  </a:extLst>
                </a:gridCol>
              </a:tblGrid>
              <a:tr h="365807">
                <a:tc gridSpan="2">
                  <a:txBody>
                    <a:bodyPr/>
                    <a:lstStyle/>
                    <a:p>
                      <a:r>
                        <a:rPr lang="cs-CZ" sz="2000" dirty="0">
                          <a:solidFill>
                            <a:schemeClr val="bg1"/>
                          </a:solidFill>
                          <a:latin typeface="Calibri" panose="020F0502020204030204" pitchFamily="34" charset="0"/>
                          <a:cs typeface="Calibri" panose="020F0502020204030204" pitchFamily="34" charset="0"/>
                        </a:rPr>
                        <a:t>Method and result</a:t>
                      </a:r>
                    </a:p>
                  </a:txBody>
                  <a:tcPr marL="91437" marR="91437" marT="45721" marB="45721"/>
                </a:tc>
                <a:tc hMerge="1">
                  <a:txBody>
                    <a:bodyPr/>
                    <a:lstStyle/>
                    <a:p>
                      <a:pPr algn="ctr"/>
                      <a:endParaRPr lang="cs-CZ" dirty="0"/>
                    </a:p>
                  </a:txBody>
                  <a:tcPr/>
                </a:tc>
                <a:tc>
                  <a:txBody>
                    <a:bodyPr/>
                    <a:lstStyle/>
                    <a:p>
                      <a:r>
                        <a:rPr lang="cs-CZ" sz="2000" dirty="0">
                          <a:latin typeface="Calibri" panose="020F0502020204030204" pitchFamily="34" charset="0"/>
                          <a:cs typeface="Calibri" panose="020F0502020204030204" pitchFamily="34" charset="0"/>
                        </a:rPr>
                        <a:t>Unit</a:t>
                      </a:r>
                    </a:p>
                  </a:txBody>
                  <a:tcPr marL="91437" marR="91437" marT="45721" marB="45721"/>
                </a:tc>
                <a:extLst>
                  <a:ext uri="{0D108BD9-81ED-4DB2-BD59-A6C34878D82A}">
                    <a16:rowId xmlns:a16="http://schemas.microsoft.com/office/drawing/2014/main" val="10000"/>
                  </a:ext>
                </a:extLst>
              </a:tr>
              <a:tr h="365807">
                <a:tc>
                  <a:txBody>
                    <a:bodyPr/>
                    <a:lstStyle/>
                    <a:p>
                      <a:r>
                        <a:rPr lang="cs-CZ" sz="2000" baseline="0" dirty="0">
                          <a:latin typeface="Calibri" panose="020F0502020204030204" pitchFamily="34" charset="0"/>
                          <a:cs typeface="Calibri" panose="020F0502020204030204" pitchFamily="34" charset="0"/>
                        </a:rPr>
                        <a:t>pH</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7.23</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1"/>
                  </a:ext>
                </a:extLst>
              </a:tr>
              <a:tr h="365807">
                <a:tc>
                  <a:txBody>
                    <a:bodyPr/>
                    <a:lstStyle/>
                    <a:p>
                      <a:r>
                        <a:rPr lang="cs-CZ" sz="2000" dirty="0">
                          <a:latin typeface="Calibri" panose="020F0502020204030204" pitchFamily="34" charset="0"/>
                          <a:cs typeface="Calibri" panose="020F0502020204030204" pitchFamily="34" charset="0"/>
                        </a:rPr>
                        <a:t>pCO</a:t>
                      </a:r>
                      <a:r>
                        <a:rPr lang="cs-CZ" sz="2000" baseline="-25000" dirty="0">
                          <a:latin typeface="Calibri" panose="020F0502020204030204" pitchFamily="34" charset="0"/>
                          <a:cs typeface="Calibri" panose="020F0502020204030204" pitchFamily="34" charset="0"/>
                        </a:rPr>
                        <a:t>2</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4.5</a:t>
                      </a:r>
                    </a:p>
                  </a:txBody>
                  <a:tcPr marL="91437" marR="91437" marT="45721" marB="45721"/>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2"/>
                  </a:ext>
                </a:extLst>
              </a:tr>
              <a:tr h="365807">
                <a:tc>
                  <a:txBody>
                    <a:bodyPr/>
                    <a:lstStyle/>
                    <a:p>
                      <a:r>
                        <a:rPr lang="cs-CZ" sz="2000" dirty="0">
                          <a:latin typeface="Calibri" panose="020F0502020204030204" pitchFamily="34" charset="0"/>
                          <a:cs typeface="Calibri" panose="020F0502020204030204" pitchFamily="34" charset="0"/>
                        </a:rPr>
                        <a:t>BE</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- 13.6</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3"/>
                  </a:ext>
                </a:extLst>
              </a:tr>
              <a:tr h="365807">
                <a:tc>
                  <a:txBody>
                    <a:bodyPr/>
                    <a:lstStyle/>
                    <a:p>
                      <a:r>
                        <a:rPr lang="cs-CZ" sz="2000" dirty="0">
                          <a:latin typeface="Calibri" panose="020F0502020204030204" pitchFamily="34" charset="0"/>
                          <a:cs typeface="Calibri" panose="020F0502020204030204" pitchFamily="34" charset="0"/>
                        </a:rPr>
                        <a:t>Lactate </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10.7</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4"/>
                  </a:ext>
                </a:extLst>
              </a:tr>
              <a:tr h="365807">
                <a:tc>
                  <a:txBody>
                    <a:bodyPr/>
                    <a:lstStyle/>
                    <a:p>
                      <a:r>
                        <a:rPr lang="cs-CZ" sz="200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138</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5"/>
                  </a:ext>
                </a:extLst>
              </a:tr>
              <a:tr h="365807">
                <a:tc>
                  <a:txBody>
                    <a:bodyPr/>
                    <a:lstStyle/>
                    <a:p>
                      <a:r>
                        <a:rPr lang="cs-CZ" sz="2000" dirty="0">
                          <a:latin typeface="Calibri" panose="020F0502020204030204" pitchFamily="34" charset="0"/>
                          <a:cs typeface="Calibri" panose="020F0502020204030204" pitchFamily="34" charset="0"/>
                        </a:rPr>
                        <a:t>Glucose</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5.7</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6"/>
                  </a:ext>
                </a:extLst>
              </a:tr>
              <a:tr h="365807">
                <a:tc>
                  <a:txBody>
                    <a:bodyPr/>
                    <a:lstStyle/>
                    <a:p>
                      <a:r>
                        <a:rPr lang="cs-CZ" sz="2000" dirty="0">
                          <a:latin typeface="Calibri" panose="020F0502020204030204" pitchFamily="34" charset="0"/>
                          <a:cs typeface="Calibri" panose="020F0502020204030204" pitchFamily="34" charset="0"/>
                        </a:rPr>
                        <a:t>Urea</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3.3</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37" marR="91437" marT="45721" marB="45721"/>
                </a:tc>
                <a:extLst>
                  <a:ext uri="{0D108BD9-81ED-4DB2-BD59-A6C34878D82A}">
                    <a16:rowId xmlns:a16="http://schemas.microsoft.com/office/drawing/2014/main" val="10007"/>
                  </a:ext>
                </a:extLst>
              </a:tr>
              <a:tr h="380758">
                <a:tc>
                  <a:txBody>
                    <a:bodyPr/>
                    <a:lstStyle/>
                    <a:p>
                      <a:r>
                        <a:rPr lang="cs-CZ" sz="2000" dirty="0">
                          <a:latin typeface="Calibri" panose="020F0502020204030204" pitchFamily="34" charset="0"/>
                          <a:cs typeface="Calibri" panose="020F0502020204030204" pitchFamily="34" charset="0"/>
                        </a:rPr>
                        <a:t>Osmolality</a:t>
                      </a: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338</a:t>
                      </a:r>
                    </a:p>
                  </a:txBody>
                  <a:tcPr marL="91437" marR="91437" marT="45721" marB="45721"/>
                </a:tc>
                <a:tc>
                  <a:txBody>
                    <a:bodyPr/>
                    <a:lstStyle/>
                    <a:p>
                      <a:r>
                        <a:rPr lang="cs-CZ" sz="2000" dirty="0">
                          <a:latin typeface="Calibri" panose="020F0502020204030204" pitchFamily="34" charset="0"/>
                          <a:cs typeface="Calibri" panose="020F0502020204030204" pitchFamily="34" charset="0"/>
                        </a:rPr>
                        <a:t>mmol/kg</a:t>
                      </a:r>
                    </a:p>
                  </a:txBody>
                  <a:tcPr marL="91437" marR="91437" marT="45721" marB="45721"/>
                </a:tc>
                <a:extLst>
                  <a:ext uri="{0D108BD9-81ED-4DB2-BD59-A6C34878D82A}">
                    <a16:rowId xmlns:a16="http://schemas.microsoft.com/office/drawing/2014/main" val="10008"/>
                  </a:ext>
                </a:extLst>
              </a:tr>
              <a:tr h="365807">
                <a:tc>
                  <a:txBody>
                    <a:bodyPr/>
                    <a:lstStyle/>
                    <a:p>
                      <a:r>
                        <a:rPr lang="cs-CZ" sz="2000" dirty="0">
                          <a:latin typeface="Calibri" panose="020F0502020204030204" pitchFamily="34" charset="0"/>
                          <a:cs typeface="Calibri" panose="020F0502020204030204" pitchFamily="34" charset="0"/>
                        </a:rPr>
                        <a:t>pO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22.8</a:t>
                      </a:r>
                    </a:p>
                  </a:txBody>
                  <a:tcPr marL="91437" marR="91437" marT="45721" marB="45721"/>
                </a:tc>
                <a:tc>
                  <a:txBody>
                    <a:bodyPr/>
                    <a:lstStyle/>
                    <a:p>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09"/>
                  </a:ext>
                </a:extLst>
              </a:tr>
              <a:tr h="365807">
                <a:tc>
                  <a:txBody>
                    <a:bodyPr/>
                    <a:lstStyle/>
                    <a:p>
                      <a:r>
                        <a:rPr lang="cs-CZ" sz="2000" dirty="0" err="1">
                          <a:latin typeface="Calibri" panose="020F0502020204030204" pitchFamily="34" charset="0"/>
                          <a:cs typeface="Calibri" panose="020F0502020204030204" pitchFamily="34" charset="0"/>
                        </a:rPr>
                        <a:t>COHb</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0.357</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0"/>
                  </a:ext>
                </a:extLst>
              </a:tr>
              <a:tr h="365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O</a:t>
                      </a:r>
                      <a:r>
                        <a:rPr lang="cs-CZ" sz="2000" baseline="-25000" dirty="0">
                          <a:latin typeface="Calibri" panose="020F0502020204030204" pitchFamily="34" charset="0"/>
                          <a:cs typeface="Calibri" panose="020F0502020204030204" pitchFamily="34" charset="0"/>
                        </a:rPr>
                        <a:t>2</a:t>
                      </a:r>
                      <a:r>
                        <a:rPr lang="cs-CZ" sz="2000" dirty="0">
                          <a:latin typeface="Calibri" panose="020F0502020204030204" pitchFamily="34" charset="0"/>
                          <a:cs typeface="Calibri" panose="020F0502020204030204" pitchFamily="34" charset="0"/>
                        </a:rPr>
                        <a:t>Hb</a:t>
                      </a:r>
                      <a:endParaRPr lang="cs-CZ" sz="2000" baseline="-25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0.98</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1"/>
                  </a:ext>
                </a:extLst>
              </a:tr>
              <a:tr h="365807">
                <a:tc>
                  <a:txBody>
                    <a:bodyPr/>
                    <a:lstStyle/>
                    <a:p>
                      <a:r>
                        <a:rPr lang="cs-CZ" sz="2000" dirty="0">
                          <a:latin typeface="Calibri" panose="020F0502020204030204" pitchFamily="34" charset="0"/>
                          <a:cs typeface="Calibri" panose="020F0502020204030204" pitchFamily="34" charset="0"/>
                        </a:rPr>
                        <a:t>SO</a:t>
                      </a:r>
                      <a:r>
                        <a:rPr lang="cs-CZ" sz="2000" baseline="-25000" dirty="0">
                          <a:latin typeface="Calibri" panose="020F0502020204030204" pitchFamily="34" charset="0"/>
                          <a:cs typeface="Calibri" panose="020F0502020204030204" pitchFamily="34" charset="0"/>
                        </a:rPr>
                        <a:t>2</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2000" dirty="0">
                          <a:latin typeface="Calibri" panose="020F0502020204030204" pitchFamily="34" charset="0"/>
                          <a:cs typeface="Calibri" panose="020F0502020204030204" pitchFamily="34" charset="0"/>
                        </a:rPr>
                        <a:t>0.62</a:t>
                      </a:r>
                    </a:p>
                  </a:txBody>
                  <a:tcPr marL="91437" marR="91437" marT="45721" marB="45721"/>
                </a:tc>
                <a:tc>
                  <a:txBody>
                    <a:bodyPr/>
                    <a:lstStyle/>
                    <a:p>
                      <a:endParaRPr lang="cs-CZ" sz="2000" dirty="0">
                        <a:latin typeface="Calibri" panose="020F0502020204030204" pitchFamily="34" charset="0"/>
                        <a:cs typeface="Calibri" panose="020F0502020204030204" pitchFamily="34" charset="0"/>
                      </a:endParaRPr>
                    </a:p>
                  </a:txBody>
                  <a:tcPr marL="91437" marR="91437" marT="45721" marB="45721"/>
                </a:tc>
                <a:extLst>
                  <a:ext uri="{0D108BD9-81ED-4DB2-BD59-A6C34878D82A}">
                    <a16:rowId xmlns:a16="http://schemas.microsoft.com/office/drawing/2014/main" val="10012"/>
                  </a:ext>
                </a:extLst>
              </a:tr>
            </a:tbl>
          </a:graphicData>
        </a:graphic>
      </p:graphicFrame>
      <p:sp>
        <p:nvSpPr>
          <p:cNvPr id="4" name="Obdélník 3"/>
          <p:cNvSpPr/>
          <p:nvPr/>
        </p:nvSpPr>
        <p:spPr>
          <a:xfrm>
            <a:off x="2328863" y="5592868"/>
            <a:ext cx="4465637" cy="36036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 name="Obdélník 4"/>
          <p:cNvSpPr/>
          <p:nvPr/>
        </p:nvSpPr>
        <p:spPr>
          <a:xfrm>
            <a:off x="2328863" y="3202466"/>
            <a:ext cx="4465637" cy="360363"/>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Obdélník 5"/>
          <p:cNvSpPr/>
          <p:nvPr/>
        </p:nvSpPr>
        <p:spPr>
          <a:xfrm>
            <a:off x="2339975" y="6371508"/>
            <a:ext cx="4465638" cy="36036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pPr>
              <a:defRPr/>
            </a:pPr>
            <a:r>
              <a:rPr lang="en-GB" sz="3200" b="1" cap="none" noProof="0" dirty="0">
                <a:solidFill>
                  <a:schemeClr val="tx1"/>
                </a:solidFill>
                <a:latin typeface="Calibri Light" panose="020F0302020204030204" pitchFamily="34" charset="0"/>
                <a:cs typeface="Calibri Light" panose="020F0302020204030204" pitchFamily="34" charset="0"/>
              </a:rPr>
              <a:t>The patient had lactate metabolic acidosis due to tissue hypoxia. It was hypoxia:</a:t>
            </a:r>
          </a:p>
        </p:txBody>
      </p:sp>
      <p:sp>
        <p:nvSpPr>
          <p:cNvPr id="45059" name="TPAnswers"/>
          <p:cNvSpPr>
            <a:spLocks noGrp="1" noChangeArrowheads="1"/>
          </p:cNvSpPr>
          <p:nvPr>
            <p:ph type="body" idx="1"/>
            <p:custDataLst>
              <p:tags r:id="rId2"/>
            </p:custDataLst>
          </p:nvPr>
        </p:nvSpPr>
        <p:spPr>
          <a:xfrm>
            <a:off x="468313" y="2205038"/>
            <a:ext cx="6119812" cy="4176712"/>
          </a:xfrm>
        </p:spPr>
        <p:txBody>
          <a:bodyPr/>
          <a:lstStyle/>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Hypoxic (</a:t>
            </a:r>
            <a:r>
              <a:rPr lang="en-GB" sz="2800" noProof="0" dirty="0" err="1">
                <a:solidFill>
                  <a:schemeClr val="tx1"/>
                </a:solidFill>
                <a:latin typeface="Calibri" panose="020F0502020204030204" pitchFamily="34" charset="0"/>
                <a:cs typeface="Calibri" panose="020F0502020204030204" pitchFamily="34" charset="0"/>
              </a:rPr>
              <a:t>hypoxaemic</a:t>
            </a:r>
            <a:r>
              <a:rPr lang="en-GB" sz="2800" noProof="0" dirty="0">
                <a:solidFill>
                  <a:schemeClr val="tx1"/>
                </a:solidFill>
                <a:latin typeface="Calibri" panose="020F0502020204030204" pitchFamily="34" charset="0"/>
                <a:cs typeface="Calibri" panose="020F0502020204030204" pitchFamily="34" charset="0"/>
              </a:rPr>
              <a:t>)</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Anaemic</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Circulation</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Histotoxic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45059">
                                            <p:txEl>
                                              <p:pRg st="1" end="1"/>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buFont typeface="Arial" panose="020B0604020202020204" pitchFamily="34" charset="0"/>
              <a:buNone/>
            </a:pPr>
            <a:r>
              <a:rPr lang="en-GB" sz="2800" noProof="0">
                <a:solidFill>
                  <a:schemeClr val="tx1"/>
                </a:solidFill>
                <a:latin typeface="Calibri" panose="020F0502020204030204" pitchFamily="34" charset="0"/>
                <a:cs typeface="Calibri" panose="020F0502020204030204" pitchFamily="34" charset="0"/>
              </a:rPr>
              <a:t>It was anaemic hypoxia, blood was unable to supply oxygen to the tissues, almost 36 % of haemoglobin was occupied by carbon monoxide, haemoglobin saturation dropped to 62 %.</a:t>
            </a:r>
          </a:p>
          <a:p>
            <a:pPr marL="114300" indent="0">
              <a:spcBef>
                <a:spcPts val="18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As we will see later, there was simultaneously present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acute alcohol intoxication, which probably also contributed to the rise in lactate concentration and </a:t>
            </a:r>
            <a:r>
              <a:rPr lang="en-GB" sz="2800" noProof="0" dirty="0" err="1">
                <a:solidFill>
                  <a:schemeClr val="tx1"/>
                </a:solidFill>
                <a:latin typeface="Calibri" panose="020F0502020204030204" pitchFamily="34" charset="0"/>
                <a:cs typeface="Calibri" panose="020F0502020204030204" pitchFamily="34" charset="0"/>
              </a:rPr>
              <a:t>MAc</a:t>
            </a:r>
            <a:r>
              <a:rPr lang="en-GB" sz="2800" noProof="0" dirty="0">
                <a:solidFill>
                  <a:schemeClr val="tx1"/>
                </a:solidFill>
                <a:latin typeface="Calibri" panose="020F0502020204030204" pitchFamily="34" charset="0"/>
                <a:cs typeface="Calibri" panose="020F050202020403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en-GB" sz="4400" b="1" cap="none" noProof="0">
                <a:solidFill>
                  <a:schemeClr val="tx1"/>
                </a:solidFill>
                <a:latin typeface="Calibri Light" panose="020F0302020204030204" pitchFamily="34" charset="0"/>
                <a:cs typeface="Calibri Light" panose="020F0302020204030204" pitchFamily="34" charset="0"/>
              </a:rPr>
              <a:t>Initial laboratory finding</a:t>
            </a:r>
          </a:p>
        </p:txBody>
      </p:sp>
      <p:graphicFrame>
        <p:nvGraphicFramePr>
          <p:cNvPr id="3" name="Tabulka 2"/>
          <p:cNvGraphicFramePr>
            <a:graphicFrameLocks noGrp="1"/>
          </p:cNvGraphicFramePr>
          <p:nvPr>
            <p:extLst>
              <p:ext uri="{D42A27DB-BD31-4B8C-83A1-F6EECF244321}">
                <p14:modId xmlns:p14="http://schemas.microsoft.com/office/powerpoint/2010/main" val="2062843450"/>
              </p:ext>
            </p:extLst>
          </p:nvPr>
        </p:nvGraphicFramePr>
        <p:xfrm>
          <a:off x="2316163" y="1598613"/>
          <a:ext cx="4487862" cy="5151440"/>
        </p:xfrm>
        <a:graphic>
          <a:graphicData uri="http://schemas.openxmlformats.org/drawingml/2006/table">
            <a:tbl>
              <a:tblPr firstRow="1" bandRow="1">
                <a:tableStyleId>{5C22544A-7EE6-4342-B048-85BDC9FD1C3A}</a:tableStyleId>
              </a:tblPr>
              <a:tblGrid>
                <a:gridCol w="2054477">
                  <a:extLst>
                    <a:ext uri="{9D8B030D-6E8A-4147-A177-3AD203B41FA5}">
                      <a16:colId xmlns:a16="http://schemas.microsoft.com/office/drawing/2014/main" val="20000"/>
                    </a:ext>
                  </a:extLst>
                </a:gridCol>
                <a:gridCol w="811129">
                  <a:extLst>
                    <a:ext uri="{9D8B030D-6E8A-4147-A177-3AD203B41FA5}">
                      <a16:colId xmlns:a16="http://schemas.microsoft.com/office/drawing/2014/main" val="20001"/>
                    </a:ext>
                  </a:extLst>
                </a:gridCol>
                <a:gridCol w="1622256">
                  <a:extLst>
                    <a:ext uri="{9D8B030D-6E8A-4147-A177-3AD203B41FA5}">
                      <a16:colId xmlns:a16="http://schemas.microsoft.com/office/drawing/2014/main" val="20002"/>
                    </a:ext>
                  </a:extLst>
                </a:gridCol>
              </a:tblGrid>
              <a:tr h="365824">
                <a:tc gridSpan="2">
                  <a:txBody>
                    <a:bodyPr/>
                    <a:lstStyle/>
                    <a:p>
                      <a:r>
                        <a:rPr lang="cs-CZ" sz="1800" dirty="0">
                          <a:solidFill>
                            <a:schemeClr val="bg1"/>
                          </a:solidFill>
                          <a:latin typeface="Calibri" panose="020F0502020204030204" pitchFamily="34" charset="0"/>
                          <a:cs typeface="Calibri" panose="020F0502020204030204" pitchFamily="34" charset="0"/>
                        </a:rPr>
                        <a:t>Method and result</a:t>
                      </a:r>
                    </a:p>
                  </a:txBody>
                  <a:tcPr marL="91437" marR="91437" marT="45723" marB="45723"/>
                </a:tc>
                <a:tc hMerge="1">
                  <a:txBody>
                    <a:bodyPr/>
                    <a:lstStyle/>
                    <a:p>
                      <a:pPr algn="ctr"/>
                      <a:endParaRPr lang="cs-CZ" dirty="0"/>
                    </a:p>
                  </a:txBody>
                  <a:tcPr/>
                </a:tc>
                <a:tc>
                  <a:txBody>
                    <a:bodyPr/>
                    <a:lstStyle/>
                    <a:p>
                      <a:r>
                        <a:rPr lang="cs-CZ" sz="1800" dirty="0">
                          <a:latin typeface="Calibri" panose="020F0502020204030204" pitchFamily="34" charset="0"/>
                          <a:cs typeface="Calibri" panose="020F0502020204030204" pitchFamily="34" charset="0"/>
                        </a:rPr>
                        <a:t>Unit</a:t>
                      </a:r>
                    </a:p>
                  </a:txBody>
                  <a:tcPr marL="91437" marR="91437" marT="45723" marB="45723"/>
                </a:tc>
                <a:extLst>
                  <a:ext uri="{0D108BD9-81ED-4DB2-BD59-A6C34878D82A}">
                    <a16:rowId xmlns:a16="http://schemas.microsoft.com/office/drawing/2014/main" val="10000"/>
                  </a:ext>
                </a:extLst>
              </a:tr>
              <a:tr h="365824">
                <a:tc>
                  <a:txBody>
                    <a:bodyPr/>
                    <a:lstStyle/>
                    <a:p>
                      <a:r>
                        <a:rPr lang="cs-CZ" sz="1800" baseline="0" dirty="0">
                          <a:latin typeface="Calibri" panose="020F0502020204030204" pitchFamily="34" charset="0"/>
                          <a:cs typeface="Calibri" panose="020F0502020204030204" pitchFamily="34" charset="0"/>
                        </a:rPr>
                        <a:t>pH</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7,23</a:t>
                      </a:r>
                    </a:p>
                  </a:txBody>
                  <a:tcPr marL="91437" marR="91437" marT="45723" marB="45723"/>
                </a:tc>
                <a:tc>
                  <a:txBody>
                    <a:bodyPr/>
                    <a:lstStyle/>
                    <a:p>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01"/>
                  </a:ext>
                </a:extLst>
              </a:tr>
              <a:tr h="365824">
                <a:tc>
                  <a:txBody>
                    <a:bodyPr/>
                    <a:lstStyle/>
                    <a:p>
                      <a:r>
                        <a:rPr lang="cs-CZ" sz="1800" dirty="0">
                          <a:latin typeface="Calibri" panose="020F0502020204030204" pitchFamily="34" charset="0"/>
                          <a:cs typeface="Calibri" panose="020F0502020204030204" pitchFamily="34" charset="0"/>
                        </a:rPr>
                        <a:t>pCO</a:t>
                      </a:r>
                      <a:r>
                        <a:rPr lang="cs-CZ" sz="1800" baseline="-25000" dirty="0">
                          <a:latin typeface="Calibri" panose="020F0502020204030204" pitchFamily="34" charset="0"/>
                          <a:cs typeface="Calibri" panose="020F0502020204030204" pitchFamily="34" charset="0"/>
                        </a:rPr>
                        <a:t>2</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4.5</a:t>
                      </a:r>
                    </a:p>
                  </a:txBody>
                  <a:tcPr marL="91437" marR="91437" marT="45723" marB="45723"/>
                </a:tc>
                <a:tc>
                  <a:txBody>
                    <a:bodyPr/>
                    <a:lstStyle/>
                    <a:p>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02"/>
                  </a:ext>
                </a:extLst>
              </a:tr>
              <a:tr h="365824">
                <a:tc>
                  <a:txBody>
                    <a:bodyPr/>
                    <a:lstStyle/>
                    <a:p>
                      <a:r>
                        <a:rPr lang="cs-CZ" sz="1800" dirty="0">
                          <a:latin typeface="Calibri" panose="020F0502020204030204" pitchFamily="34" charset="0"/>
                          <a:cs typeface="Calibri" panose="020F0502020204030204" pitchFamily="34" charset="0"/>
                        </a:rPr>
                        <a:t>BE</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- 13.6</a:t>
                      </a:r>
                    </a:p>
                  </a:txBody>
                  <a:tcPr marL="91437" marR="91437" marT="45723" marB="45723"/>
                </a:tc>
                <a:tc>
                  <a:txBody>
                    <a:bodyPr/>
                    <a:lstStyle/>
                    <a:p>
                      <a:r>
                        <a:rPr lang="cs-CZ" sz="1800" dirty="0">
                          <a:latin typeface="Calibri" panose="020F0502020204030204" pitchFamily="34" charset="0"/>
                          <a:cs typeface="Calibri" panose="020F0502020204030204" pitchFamily="34" charset="0"/>
                        </a:rPr>
                        <a:t>mmol/l</a:t>
                      </a:r>
                    </a:p>
                  </a:txBody>
                  <a:tcPr marL="91437" marR="91437" marT="45723" marB="45723"/>
                </a:tc>
                <a:extLst>
                  <a:ext uri="{0D108BD9-81ED-4DB2-BD59-A6C34878D82A}">
                    <a16:rowId xmlns:a16="http://schemas.microsoft.com/office/drawing/2014/main" val="10003"/>
                  </a:ext>
                </a:extLst>
              </a:tr>
              <a:tr h="365824">
                <a:tc>
                  <a:txBody>
                    <a:bodyPr/>
                    <a:lstStyle/>
                    <a:p>
                      <a:r>
                        <a:rPr lang="cs-CZ" sz="1800" dirty="0">
                          <a:latin typeface="Calibri" panose="020F0502020204030204" pitchFamily="34" charset="0"/>
                          <a:cs typeface="Calibri" panose="020F0502020204030204" pitchFamily="34" charset="0"/>
                        </a:rPr>
                        <a:t>Lactate </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10.7</a:t>
                      </a:r>
                    </a:p>
                  </a:txBody>
                  <a:tcPr marL="91437" marR="91437" marT="45723" marB="45723"/>
                </a:tc>
                <a:tc>
                  <a:txBody>
                    <a:bodyPr/>
                    <a:lstStyle/>
                    <a:p>
                      <a:r>
                        <a:rPr lang="cs-CZ" sz="1800" dirty="0">
                          <a:latin typeface="Calibri" panose="020F0502020204030204" pitchFamily="34" charset="0"/>
                          <a:cs typeface="Calibri" panose="020F0502020204030204" pitchFamily="34" charset="0"/>
                        </a:rPr>
                        <a:t>mmol/l</a:t>
                      </a:r>
                    </a:p>
                  </a:txBody>
                  <a:tcPr marL="91437" marR="91437" marT="45723" marB="45723"/>
                </a:tc>
                <a:extLst>
                  <a:ext uri="{0D108BD9-81ED-4DB2-BD59-A6C34878D82A}">
                    <a16:rowId xmlns:a16="http://schemas.microsoft.com/office/drawing/2014/main" val="10004"/>
                  </a:ext>
                </a:extLst>
              </a:tr>
              <a:tr h="365824">
                <a:tc>
                  <a:txBody>
                    <a:bodyPr/>
                    <a:lstStyle/>
                    <a:p>
                      <a:r>
                        <a:rPr lang="cs-CZ" sz="1800" dirty="0">
                          <a:latin typeface="Calibri" panose="020F0502020204030204" pitchFamily="34" charset="0"/>
                          <a:cs typeface="Calibri" panose="020F0502020204030204" pitchFamily="34" charset="0"/>
                        </a:rPr>
                        <a:t>Na</a:t>
                      </a:r>
                      <a:r>
                        <a:rPr lang="cs-CZ" sz="1800" baseline="30000" dirty="0">
                          <a:latin typeface="Calibri" panose="020F0502020204030204" pitchFamily="34" charset="0"/>
                          <a:cs typeface="Calibri" panose="020F0502020204030204" pitchFamily="34" charset="0"/>
                        </a:rPr>
                        <a:t>+</a:t>
                      </a:r>
                      <a:endParaRPr lang="cs-CZ" sz="1800" dirty="0">
                        <a:latin typeface="Calibri" panose="020F0502020204030204" pitchFamily="34" charset="0"/>
                        <a:cs typeface="Calibri" panose="020F0502020204030204" pitchFamily="34" charset="0"/>
                      </a:endParaRP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138</a:t>
                      </a:r>
                    </a:p>
                  </a:txBody>
                  <a:tcPr marL="91437" marR="9143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37" marR="91437" marT="45723" marB="45723"/>
                </a:tc>
                <a:extLst>
                  <a:ext uri="{0D108BD9-81ED-4DB2-BD59-A6C34878D82A}">
                    <a16:rowId xmlns:a16="http://schemas.microsoft.com/office/drawing/2014/main" val="10005"/>
                  </a:ext>
                </a:extLst>
              </a:tr>
              <a:tr h="365824">
                <a:tc>
                  <a:txBody>
                    <a:bodyPr/>
                    <a:lstStyle/>
                    <a:p>
                      <a:r>
                        <a:rPr lang="cs-CZ" sz="1800" dirty="0">
                          <a:latin typeface="Calibri" panose="020F0502020204030204" pitchFamily="34" charset="0"/>
                          <a:cs typeface="Calibri" panose="020F0502020204030204" pitchFamily="34" charset="0"/>
                        </a:rPr>
                        <a:t>Glucose</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5.7</a:t>
                      </a:r>
                    </a:p>
                  </a:txBody>
                  <a:tcPr marL="91437" marR="9143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37" marR="91437" marT="45723" marB="45723"/>
                </a:tc>
                <a:extLst>
                  <a:ext uri="{0D108BD9-81ED-4DB2-BD59-A6C34878D82A}">
                    <a16:rowId xmlns:a16="http://schemas.microsoft.com/office/drawing/2014/main" val="10006"/>
                  </a:ext>
                </a:extLst>
              </a:tr>
              <a:tr h="365824">
                <a:tc>
                  <a:txBody>
                    <a:bodyPr/>
                    <a:lstStyle/>
                    <a:p>
                      <a:r>
                        <a:rPr lang="cs-CZ" sz="1800" dirty="0">
                          <a:latin typeface="Calibri" panose="020F0502020204030204" pitchFamily="34" charset="0"/>
                          <a:cs typeface="Calibri" panose="020F0502020204030204" pitchFamily="34" charset="0"/>
                        </a:rPr>
                        <a:t>Urea</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3.3</a:t>
                      </a:r>
                    </a:p>
                  </a:txBody>
                  <a:tcPr marL="91437" marR="91437"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mmol/l</a:t>
                      </a:r>
                    </a:p>
                  </a:txBody>
                  <a:tcPr marL="91437" marR="91437" marT="45723" marB="45723"/>
                </a:tc>
                <a:extLst>
                  <a:ext uri="{0D108BD9-81ED-4DB2-BD59-A6C34878D82A}">
                    <a16:rowId xmlns:a16="http://schemas.microsoft.com/office/drawing/2014/main" val="10007"/>
                  </a:ext>
                </a:extLst>
              </a:tr>
              <a:tr h="380776">
                <a:tc>
                  <a:txBody>
                    <a:bodyPr/>
                    <a:lstStyle/>
                    <a:p>
                      <a:r>
                        <a:rPr lang="cs-CZ" sz="1800" dirty="0">
                          <a:latin typeface="Calibri" panose="020F0502020204030204" pitchFamily="34" charset="0"/>
                          <a:cs typeface="Calibri" panose="020F0502020204030204" pitchFamily="34" charset="0"/>
                        </a:rPr>
                        <a:t>Osmolality</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338</a:t>
                      </a:r>
                    </a:p>
                  </a:txBody>
                  <a:tcPr marL="91437" marR="91437" marT="45723" marB="45723"/>
                </a:tc>
                <a:tc>
                  <a:txBody>
                    <a:bodyPr/>
                    <a:lstStyle/>
                    <a:p>
                      <a:r>
                        <a:rPr lang="cs-CZ" sz="1800" dirty="0">
                          <a:latin typeface="Calibri" panose="020F0502020204030204" pitchFamily="34" charset="0"/>
                          <a:cs typeface="Calibri" panose="020F0502020204030204" pitchFamily="34" charset="0"/>
                        </a:rPr>
                        <a:t>mmol/kg</a:t>
                      </a:r>
                    </a:p>
                  </a:txBody>
                  <a:tcPr marL="91437" marR="91437" marT="45723" marB="45723"/>
                </a:tc>
                <a:extLst>
                  <a:ext uri="{0D108BD9-81ED-4DB2-BD59-A6C34878D82A}">
                    <a16:rowId xmlns:a16="http://schemas.microsoft.com/office/drawing/2014/main" val="10008"/>
                  </a:ext>
                </a:extLst>
              </a:tr>
              <a:tr h="380776">
                <a:tc>
                  <a:txBody>
                    <a:bodyPr/>
                    <a:lstStyle/>
                    <a:p>
                      <a:r>
                        <a:rPr lang="cs-CZ" sz="1800" dirty="0">
                          <a:latin typeface="Calibri" panose="020F0502020204030204" pitchFamily="34" charset="0"/>
                          <a:cs typeface="Calibri" panose="020F0502020204030204" pitchFamily="34" charset="0"/>
                        </a:rPr>
                        <a:t>Ethanol</a:t>
                      </a: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2.5</a:t>
                      </a:r>
                    </a:p>
                  </a:txBody>
                  <a:tcPr marL="91437" marR="91437" marT="45723" marB="45723"/>
                </a:tc>
                <a:tc>
                  <a:txBody>
                    <a:bodyPr/>
                    <a:lstStyle/>
                    <a:p>
                      <a:r>
                        <a:rPr lang="cs-CZ" sz="1800" dirty="0">
                          <a:latin typeface="Calibri" panose="020F0502020204030204" pitchFamily="34" charset="0"/>
                          <a:cs typeface="Calibri" panose="020F0502020204030204" pitchFamily="34" charset="0"/>
                        </a:rPr>
                        <a:t>g/l</a:t>
                      </a:r>
                    </a:p>
                  </a:txBody>
                  <a:tcPr marL="91437" marR="91437" marT="45723" marB="45723"/>
                </a:tc>
                <a:extLst>
                  <a:ext uri="{0D108BD9-81ED-4DB2-BD59-A6C34878D82A}">
                    <a16:rowId xmlns:a16="http://schemas.microsoft.com/office/drawing/2014/main" val="10009"/>
                  </a:ext>
                </a:extLst>
              </a:tr>
              <a:tr h="365824">
                <a:tc>
                  <a:txBody>
                    <a:bodyPr/>
                    <a:lstStyle/>
                    <a:p>
                      <a:r>
                        <a:rPr lang="cs-CZ" sz="1800" dirty="0">
                          <a:latin typeface="Calibri" panose="020F0502020204030204" pitchFamily="34" charset="0"/>
                          <a:cs typeface="Calibri" panose="020F0502020204030204" pitchFamily="34" charset="0"/>
                        </a:rPr>
                        <a:t>pO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22.8</a:t>
                      </a:r>
                    </a:p>
                  </a:txBody>
                  <a:tcPr marL="91437" marR="91437" marT="45723" marB="45723"/>
                </a:tc>
                <a:tc>
                  <a:txBody>
                    <a:bodyPr/>
                    <a:lstStyle/>
                    <a:p>
                      <a:r>
                        <a:rPr lang="cs-CZ" sz="1800" dirty="0" err="1">
                          <a:latin typeface="Calibri" panose="020F0502020204030204" pitchFamily="34" charset="0"/>
                          <a:cs typeface="Calibri" panose="020F0502020204030204" pitchFamily="34" charset="0"/>
                        </a:rPr>
                        <a:t>kPa</a:t>
                      </a:r>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10"/>
                  </a:ext>
                </a:extLst>
              </a:tr>
              <a:tr h="365824">
                <a:tc>
                  <a:txBody>
                    <a:bodyPr/>
                    <a:lstStyle/>
                    <a:p>
                      <a:r>
                        <a:rPr lang="cs-CZ" sz="1800" dirty="0" err="1">
                          <a:latin typeface="Calibri" panose="020F0502020204030204" pitchFamily="34" charset="0"/>
                          <a:cs typeface="Calibri" panose="020F0502020204030204" pitchFamily="34" charset="0"/>
                        </a:rPr>
                        <a:t>COHb</a:t>
                      </a:r>
                      <a:endParaRPr lang="cs-CZ" sz="1800" dirty="0">
                        <a:latin typeface="Calibri" panose="020F0502020204030204" pitchFamily="34" charset="0"/>
                        <a:cs typeface="Calibri" panose="020F0502020204030204" pitchFamily="34" charset="0"/>
                      </a:endParaRP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0.357</a:t>
                      </a:r>
                    </a:p>
                  </a:txBody>
                  <a:tcPr marL="91437" marR="91437" marT="45723" marB="45723"/>
                </a:tc>
                <a:tc>
                  <a:txBody>
                    <a:bodyPr/>
                    <a:lstStyle/>
                    <a:p>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11"/>
                  </a:ext>
                </a:extLst>
              </a:tr>
              <a:tr h="36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latin typeface="Calibri" panose="020F0502020204030204" pitchFamily="34" charset="0"/>
                          <a:cs typeface="Calibri" panose="020F0502020204030204" pitchFamily="34" charset="0"/>
                        </a:rPr>
                        <a:t>O</a:t>
                      </a:r>
                      <a:r>
                        <a:rPr lang="cs-CZ" sz="1800" baseline="-25000" dirty="0">
                          <a:latin typeface="Calibri" panose="020F0502020204030204" pitchFamily="34" charset="0"/>
                          <a:cs typeface="Calibri" panose="020F0502020204030204" pitchFamily="34" charset="0"/>
                        </a:rPr>
                        <a:t>2</a:t>
                      </a:r>
                      <a:r>
                        <a:rPr lang="cs-CZ" sz="1800" dirty="0">
                          <a:latin typeface="Calibri" panose="020F0502020204030204" pitchFamily="34" charset="0"/>
                          <a:cs typeface="Calibri" panose="020F0502020204030204" pitchFamily="34" charset="0"/>
                        </a:rPr>
                        <a:t>Hb</a:t>
                      </a:r>
                      <a:endParaRPr lang="cs-CZ" sz="1800" baseline="-25000" dirty="0">
                        <a:latin typeface="Calibri" panose="020F0502020204030204" pitchFamily="34" charset="0"/>
                        <a:cs typeface="Calibri" panose="020F0502020204030204" pitchFamily="34" charset="0"/>
                      </a:endParaRP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0.98</a:t>
                      </a:r>
                    </a:p>
                  </a:txBody>
                  <a:tcPr marL="91437" marR="91437" marT="45723" marB="45723"/>
                </a:tc>
                <a:tc>
                  <a:txBody>
                    <a:bodyPr/>
                    <a:lstStyle/>
                    <a:p>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12"/>
                  </a:ext>
                </a:extLst>
              </a:tr>
              <a:tr h="365824">
                <a:tc>
                  <a:txBody>
                    <a:bodyPr/>
                    <a:lstStyle/>
                    <a:p>
                      <a:r>
                        <a:rPr lang="cs-CZ" sz="1800" dirty="0">
                          <a:latin typeface="Calibri" panose="020F0502020204030204" pitchFamily="34" charset="0"/>
                          <a:cs typeface="Calibri" panose="020F0502020204030204" pitchFamily="34" charset="0"/>
                        </a:rPr>
                        <a:t>SO</a:t>
                      </a:r>
                      <a:r>
                        <a:rPr lang="cs-CZ" sz="1800" baseline="-25000" dirty="0">
                          <a:latin typeface="Calibri" panose="020F0502020204030204" pitchFamily="34" charset="0"/>
                          <a:cs typeface="Calibri" panose="020F0502020204030204" pitchFamily="34" charset="0"/>
                        </a:rPr>
                        <a:t>2</a:t>
                      </a:r>
                      <a:endParaRPr lang="cs-CZ" sz="1800" dirty="0">
                        <a:latin typeface="Calibri" panose="020F0502020204030204" pitchFamily="34" charset="0"/>
                        <a:cs typeface="Calibri" panose="020F0502020204030204" pitchFamily="34" charset="0"/>
                      </a:endParaRPr>
                    </a:p>
                  </a:txBody>
                  <a:tcPr marL="91437" marR="91437" marT="45723" marB="45723"/>
                </a:tc>
                <a:tc>
                  <a:txBody>
                    <a:bodyPr/>
                    <a:lstStyle/>
                    <a:p>
                      <a:pPr algn="ctr"/>
                      <a:r>
                        <a:rPr lang="cs-CZ" sz="1800" dirty="0">
                          <a:latin typeface="Calibri" panose="020F0502020204030204" pitchFamily="34" charset="0"/>
                          <a:cs typeface="Calibri" panose="020F0502020204030204" pitchFamily="34" charset="0"/>
                        </a:rPr>
                        <a:t>0.62</a:t>
                      </a:r>
                    </a:p>
                  </a:txBody>
                  <a:tcPr marL="91437" marR="91437" marT="45723" marB="45723"/>
                </a:tc>
                <a:tc>
                  <a:txBody>
                    <a:bodyPr/>
                    <a:lstStyle/>
                    <a:p>
                      <a:endParaRPr lang="cs-CZ" sz="1800" dirty="0">
                        <a:latin typeface="Calibri" panose="020F0502020204030204" pitchFamily="34" charset="0"/>
                        <a:cs typeface="Calibri" panose="020F0502020204030204" pitchFamily="34" charset="0"/>
                      </a:endParaRPr>
                    </a:p>
                  </a:txBody>
                  <a:tcPr marL="91437" marR="91437" marT="45723" marB="45723"/>
                </a:tc>
                <a:extLst>
                  <a:ext uri="{0D108BD9-81ED-4DB2-BD59-A6C34878D82A}">
                    <a16:rowId xmlns:a16="http://schemas.microsoft.com/office/drawing/2014/main" val="10013"/>
                  </a:ext>
                </a:extLst>
              </a:tr>
            </a:tbl>
          </a:graphicData>
        </a:graphic>
      </p:graphicFrame>
      <p:sp>
        <p:nvSpPr>
          <p:cNvPr id="4" name="Obdélník 3"/>
          <p:cNvSpPr/>
          <p:nvPr/>
        </p:nvSpPr>
        <p:spPr>
          <a:xfrm>
            <a:off x="2328863" y="3429000"/>
            <a:ext cx="4465637" cy="1871663"/>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2400" b="1" cap="none" dirty="0">
                <a:solidFill>
                  <a:schemeClr val="tx1"/>
                </a:solidFill>
                <a:latin typeface="Calibri Light" panose="020F0302020204030204" pitchFamily="34" charset="0"/>
                <a:cs typeface="Calibri Light" panose="020F0302020204030204" pitchFamily="34" charset="0"/>
              </a:rPr>
              <a:t>The patient's breath smelled of alcohol. Is it possible, according to the results, to assume poisoning by alcohol other than ethanol </a:t>
            </a:r>
            <a:br>
              <a:rPr lang="cs-CZ" altLang="cs-CZ" sz="2400" b="1" cap="none" dirty="0">
                <a:solidFill>
                  <a:schemeClr val="tx1"/>
                </a:solidFill>
                <a:latin typeface="Calibri Light" panose="020F0302020204030204" pitchFamily="34" charset="0"/>
                <a:cs typeface="Calibri Light" panose="020F0302020204030204" pitchFamily="34" charset="0"/>
              </a:rPr>
            </a:br>
            <a:r>
              <a:rPr lang="cs-CZ" altLang="cs-CZ" sz="2400" b="1" cap="none" dirty="0">
                <a:solidFill>
                  <a:schemeClr val="tx1"/>
                </a:solidFill>
                <a:latin typeface="Calibri Light" panose="020F0302020204030204" pitchFamily="34" charset="0"/>
                <a:cs typeface="Calibri Light" panose="020F0302020204030204" pitchFamily="34" charset="0"/>
              </a:rPr>
              <a:t>(ethylene </a:t>
            </a:r>
            <a:r>
              <a:rPr lang="cs-CZ" altLang="cs-CZ" sz="2400" b="1" cap="none" dirty="0" err="1">
                <a:solidFill>
                  <a:schemeClr val="tx1"/>
                </a:solidFill>
                <a:latin typeface="Calibri Light" panose="020F0302020204030204" pitchFamily="34" charset="0"/>
                <a:cs typeface="Calibri Light" panose="020F0302020204030204" pitchFamily="34" charset="0"/>
              </a:rPr>
              <a:t>glycol</a:t>
            </a:r>
            <a:r>
              <a:rPr lang="cs-CZ" altLang="cs-CZ" sz="2400" b="1" cap="none" dirty="0">
                <a:solidFill>
                  <a:schemeClr val="tx1"/>
                </a:solidFill>
                <a:latin typeface="Calibri Light" panose="020F0302020204030204" pitchFamily="34" charset="0"/>
                <a:cs typeface="Calibri Light" panose="020F0302020204030204" pitchFamily="34" charset="0"/>
              </a:rPr>
              <a:t>, methanol)? </a:t>
            </a:r>
          </a:p>
        </p:txBody>
      </p:sp>
      <p:sp>
        <p:nvSpPr>
          <p:cNvPr id="45059" name="TPAnswers"/>
          <p:cNvSpPr>
            <a:spLocks noGrp="1" noChangeArrowheads="1"/>
          </p:cNvSpPr>
          <p:nvPr>
            <p:ph type="body" idx="1"/>
            <p:custDataLst>
              <p:tags r:id="rId2"/>
            </p:custDataLst>
          </p:nvPr>
        </p:nvSpPr>
        <p:spPr>
          <a:xfrm>
            <a:off x="900113" y="2133600"/>
            <a:ext cx="2879725" cy="4175125"/>
          </a:xfrm>
        </p:spPr>
        <p:txBody>
          <a:bodyPr/>
          <a:lstStyle/>
          <a:p>
            <a:pPr marL="536575" indent="-422275">
              <a:spcBef>
                <a:spcPts val="1800"/>
              </a:spcBef>
              <a:buFont typeface="+mj-lt"/>
              <a:buAutoNum type="arabicPeriod"/>
              <a:defRPr/>
            </a:pPr>
            <a:r>
              <a:rPr lang="cs-CZ" altLang="cs-CZ" sz="2800" dirty="0">
                <a:solidFill>
                  <a:schemeClr val="tx1"/>
                </a:solidFill>
                <a:latin typeface="Calibri" panose="020F0502020204030204" pitchFamily="34" charset="0"/>
                <a:cs typeface="Calibri" panose="020F0502020204030204" pitchFamily="34" charset="0"/>
              </a:rPr>
              <a:t>Yes</a:t>
            </a:r>
            <a:endParaRPr lang="cs-CZ" altLang="cs-CZ" sz="2800" cap="all" dirty="0">
              <a:solidFill>
                <a:schemeClr val="tx1"/>
              </a:solidFill>
              <a:latin typeface="Calibri" panose="020F0502020204030204" pitchFamily="34" charset="0"/>
              <a:cs typeface="Calibri" panose="020F0502020204030204" pitchFamily="34" charset="0"/>
            </a:endParaRPr>
          </a:p>
          <a:p>
            <a:pPr marL="536575" indent="-422275">
              <a:spcBef>
                <a:spcPts val="1800"/>
              </a:spcBef>
              <a:buFont typeface="+mj-lt"/>
              <a:buAutoNum type="arabicPeriod"/>
              <a:defRPr/>
            </a:pPr>
            <a:r>
              <a:rPr lang="cs-CZ" altLang="cs-CZ" sz="2800" dirty="0">
                <a:solidFill>
                  <a:schemeClr val="tx1"/>
                </a:solidFill>
                <a:latin typeface="Calibri" panose="020F0502020204030204" pitchFamily="34" charset="0"/>
                <a:cs typeface="Calibri" panose="020F0502020204030204" pitchFamily="34" charset="0"/>
              </a:rPr>
              <a:t>No</a:t>
            </a:r>
            <a:r>
              <a:rPr lang="cs-CZ" altLang="cs-CZ" sz="2800" cap="all" dirty="0">
                <a:solidFill>
                  <a:schemeClr val="tx1"/>
                </a:solidFill>
                <a:latin typeface="Calibri" panose="020F0502020204030204" pitchFamily="34" charset="0"/>
                <a:cs typeface="Calibri" panose="020F0502020204030204" pitchFamily="34"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45059">
                                            <p:txEl>
                                              <p:pRg st="1" end="1"/>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3</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Estimation of osmolality from serum Na</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glucose and urea concentrations is: </a:t>
            </a:r>
          </a:p>
          <a:p>
            <a:pPr marL="114300" indent="0">
              <a:spcBef>
                <a:spcPts val="3000"/>
              </a:spcBef>
              <a:spcAft>
                <a:spcPts val="1800"/>
              </a:spcAft>
              <a:buNone/>
            </a:pPr>
            <a:r>
              <a:rPr lang="en-GB" sz="2800" noProof="0" dirty="0">
                <a:solidFill>
                  <a:schemeClr val="tx1"/>
                </a:solidFill>
                <a:latin typeface="Calibri" panose="020F0502020204030204" pitchFamily="34" charset="0"/>
                <a:cs typeface="Calibri" panose="020F0502020204030204" pitchFamily="34" charset="0"/>
              </a:rPr>
              <a:t>2 Na</a:t>
            </a:r>
            <a:r>
              <a:rPr lang="en-GB" sz="2800" baseline="30000" noProof="0" dirty="0">
                <a:solidFill>
                  <a:schemeClr val="tx1"/>
                </a:solidFill>
                <a:latin typeface="Calibri" panose="020F0502020204030204" pitchFamily="34" charset="0"/>
                <a:cs typeface="Calibri" panose="020F0502020204030204" pitchFamily="34" charset="0"/>
              </a:rPr>
              <a:t>+</a:t>
            </a:r>
            <a:r>
              <a:rPr lang="en-GB" sz="2800" noProof="0" dirty="0">
                <a:solidFill>
                  <a:schemeClr val="tx1"/>
                </a:solidFill>
                <a:latin typeface="Calibri" panose="020F0502020204030204" pitchFamily="34" charset="0"/>
                <a:cs typeface="Calibri" panose="020F0502020204030204" pitchFamily="34" charset="0"/>
              </a:rPr>
              <a:t> + glucose + urea = 2 × 138 + 5.7 + 3.3 = 285</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osmolality gap is therefore: 338 285 = 53, which corresponds to an ethanol concentration of 2.3 g/l (53/23).</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Since an ethanol concentration of 2.5 g/l was measured, the presence of other alcohol can be excluded.</a:t>
            </a:r>
          </a:p>
        </p:txBody>
      </p:sp>
      <p:sp>
        <p:nvSpPr>
          <p:cNvPr id="2" name="Obdélník 1"/>
          <p:cNvSpPr/>
          <p:nvPr/>
        </p:nvSpPr>
        <p:spPr>
          <a:xfrm>
            <a:off x="611953" y="3089275"/>
            <a:ext cx="3311975" cy="649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395288" y="449263"/>
            <a:ext cx="8353425"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Initial laboratory finding</a:t>
            </a:r>
          </a:p>
        </p:txBody>
      </p:sp>
      <p:graphicFrame>
        <p:nvGraphicFramePr>
          <p:cNvPr id="3" name="Tabulka 2"/>
          <p:cNvGraphicFramePr>
            <a:graphicFrameLocks noGrp="1"/>
          </p:cNvGraphicFramePr>
          <p:nvPr>
            <p:extLst>
              <p:ext uri="{D42A27DB-BD31-4B8C-83A1-F6EECF244321}">
                <p14:modId xmlns:p14="http://schemas.microsoft.com/office/powerpoint/2010/main" val="1473238316"/>
              </p:ext>
            </p:extLst>
          </p:nvPr>
        </p:nvGraphicFramePr>
        <p:xfrm>
          <a:off x="2316163" y="1800225"/>
          <a:ext cx="4487862" cy="4831312"/>
        </p:xfrm>
        <a:graphic>
          <a:graphicData uri="http://schemas.openxmlformats.org/drawingml/2006/table">
            <a:tbl>
              <a:tblPr firstRow="1" bandRow="1">
                <a:tableStyleId>{5C22544A-7EE6-4342-B048-85BDC9FD1C3A}</a:tableStyleId>
              </a:tblPr>
              <a:tblGrid>
                <a:gridCol w="2054477">
                  <a:extLst>
                    <a:ext uri="{9D8B030D-6E8A-4147-A177-3AD203B41FA5}">
                      <a16:colId xmlns:a16="http://schemas.microsoft.com/office/drawing/2014/main" val="20000"/>
                    </a:ext>
                  </a:extLst>
                </a:gridCol>
                <a:gridCol w="811129">
                  <a:extLst>
                    <a:ext uri="{9D8B030D-6E8A-4147-A177-3AD203B41FA5}">
                      <a16:colId xmlns:a16="http://schemas.microsoft.com/office/drawing/2014/main" val="20001"/>
                    </a:ext>
                  </a:extLst>
                </a:gridCol>
                <a:gridCol w="1622256">
                  <a:extLst>
                    <a:ext uri="{9D8B030D-6E8A-4147-A177-3AD203B41FA5}">
                      <a16:colId xmlns:a16="http://schemas.microsoft.com/office/drawing/2014/main" val="20002"/>
                    </a:ext>
                  </a:extLst>
                </a:gridCol>
              </a:tblGrid>
              <a:tr h="365807">
                <a:tc gridSpan="2">
                  <a:txBody>
                    <a:bodyPr/>
                    <a:lstStyle/>
                    <a:p>
                      <a:r>
                        <a:rPr lang="cs-CZ" sz="1800" dirty="0">
                          <a:solidFill>
                            <a:schemeClr val="bg1"/>
                          </a:solidFill>
                        </a:rPr>
                        <a:t>Method and result</a:t>
                      </a:r>
                    </a:p>
                  </a:txBody>
                  <a:tcPr marL="91437" marR="91437" marT="45721" marB="45721"/>
                </a:tc>
                <a:tc hMerge="1">
                  <a:txBody>
                    <a:bodyPr/>
                    <a:lstStyle/>
                    <a:p>
                      <a:pPr algn="ctr"/>
                      <a:endParaRPr lang="cs-CZ" dirty="0"/>
                    </a:p>
                  </a:txBody>
                  <a:tcPr/>
                </a:tc>
                <a:tc>
                  <a:txBody>
                    <a:bodyPr/>
                    <a:lstStyle/>
                    <a:p>
                      <a:r>
                        <a:rPr lang="cs-CZ" sz="1800" dirty="0"/>
                        <a:t>Unit</a:t>
                      </a:r>
                    </a:p>
                  </a:txBody>
                  <a:tcPr marL="91437" marR="91437" marT="45721" marB="45721"/>
                </a:tc>
                <a:extLst>
                  <a:ext uri="{0D108BD9-81ED-4DB2-BD59-A6C34878D82A}">
                    <a16:rowId xmlns:a16="http://schemas.microsoft.com/office/drawing/2014/main" val="10000"/>
                  </a:ext>
                </a:extLst>
              </a:tr>
              <a:tr h="365807">
                <a:tc>
                  <a:txBody>
                    <a:bodyPr/>
                    <a:lstStyle/>
                    <a:p>
                      <a:r>
                        <a:rPr lang="cs-CZ" sz="1800" baseline="0" dirty="0"/>
                        <a:t>pH</a:t>
                      </a:r>
                    </a:p>
                  </a:txBody>
                  <a:tcPr marL="91437" marR="91437" marT="45721" marB="45721"/>
                </a:tc>
                <a:tc>
                  <a:txBody>
                    <a:bodyPr/>
                    <a:lstStyle/>
                    <a:p>
                      <a:pPr algn="ctr"/>
                      <a:r>
                        <a:rPr lang="cs-CZ" sz="1800" dirty="0"/>
                        <a:t>7.23</a:t>
                      </a:r>
                    </a:p>
                  </a:txBody>
                  <a:tcPr marL="91437" marR="91437" marT="45721" marB="45721"/>
                </a:tc>
                <a:tc>
                  <a:txBody>
                    <a:bodyPr/>
                    <a:lstStyle/>
                    <a:p>
                      <a:endParaRPr lang="cs-CZ" sz="1800" dirty="0"/>
                    </a:p>
                  </a:txBody>
                  <a:tcPr marL="91437" marR="91437" marT="45721" marB="45721"/>
                </a:tc>
                <a:extLst>
                  <a:ext uri="{0D108BD9-81ED-4DB2-BD59-A6C34878D82A}">
                    <a16:rowId xmlns:a16="http://schemas.microsoft.com/office/drawing/2014/main" val="10001"/>
                  </a:ext>
                </a:extLst>
              </a:tr>
              <a:tr h="365807">
                <a:tc>
                  <a:txBody>
                    <a:bodyPr/>
                    <a:lstStyle/>
                    <a:p>
                      <a:r>
                        <a:rPr lang="cs-CZ" sz="1800" dirty="0"/>
                        <a:t>pCO</a:t>
                      </a:r>
                      <a:r>
                        <a:rPr lang="cs-CZ" sz="1800" baseline="-25000" dirty="0"/>
                        <a:t>2</a:t>
                      </a:r>
                    </a:p>
                  </a:txBody>
                  <a:tcPr marL="91437" marR="91437" marT="45721" marB="45721"/>
                </a:tc>
                <a:tc>
                  <a:txBody>
                    <a:bodyPr/>
                    <a:lstStyle/>
                    <a:p>
                      <a:pPr algn="ctr"/>
                      <a:r>
                        <a:rPr lang="cs-CZ" sz="1800" dirty="0"/>
                        <a:t>4.5</a:t>
                      </a:r>
                    </a:p>
                  </a:txBody>
                  <a:tcPr marL="91437" marR="91437" marT="45721" marB="45721"/>
                </a:tc>
                <a:tc>
                  <a:txBody>
                    <a:bodyPr/>
                    <a:lstStyle/>
                    <a:p>
                      <a:r>
                        <a:rPr lang="cs-CZ" sz="1800" dirty="0" err="1"/>
                        <a:t>kPa</a:t>
                      </a:r>
                      <a:endParaRPr lang="cs-CZ" sz="1800" dirty="0"/>
                    </a:p>
                  </a:txBody>
                  <a:tcPr marL="91437" marR="91437" marT="45721" marB="45721"/>
                </a:tc>
                <a:extLst>
                  <a:ext uri="{0D108BD9-81ED-4DB2-BD59-A6C34878D82A}">
                    <a16:rowId xmlns:a16="http://schemas.microsoft.com/office/drawing/2014/main" val="10002"/>
                  </a:ext>
                </a:extLst>
              </a:tr>
              <a:tr h="365807">
                <a:tc>
                  <a:txBody>
                    <a:bodyPr/>
                    <a:lstStyle/>
                    <a:p>
                      <a:r>
                        <a:rPr lang="cs-CZ" sz="1800" dirty="0"/>
                        <a:t>BE</a:t>
                      </a:r>
                    </a:p>
                  </a:txBody>
                  <a:tcPr marL="91437" marR="91437" marT="45721" marB="45721"/>
                </a:tc>
                <a:tc>
                  <a:txBody>
                    <a:bodyPr/>
                    <a:lstStyle/>
                    <a:p>
                      <a:pPr algn="ctr"/>
                      <a:r>
                        <a:rPr lang="cs-CZ" sz="1800" dirty="0"/>
                        <a:t>- 13.6</a:t>
                      </a:r>
                    </a:p>
                  </a:txBody>
                  <a:tcPr marL="91437" marR="91437" marT="45721" marB="45721"/>
                </a:tc>
                <a:tc>
                  <a:txBody>
                    <a:bodyPr/>
                    <a:lstStyle/>
                    <a:p>
                      <a:r>
                        <a:rPr lang="cs-CZ" sz="1800" dirty="0"/>
                        <a:t>mmol/l</a:t>
                      </a:r>
                    </a:p>
                  </a:txBody>
                  <a:tcPr marL="91437" marR="91437" marT="45721" marB="45721"/>
                </a:tc>
                <a:extLst>
                  <a:ext uri="{0D108BD9-81ED-4DB2-BD59-A6C34878D82A}">
                    <a16:rowId xmlns:a16="http://schemas.microsoft.com/office/drawing/2014/main" val="10003"/>
                  </a:ext>
                </a:extLst>
              </a:tr>
              <a:tr h="365807">
                <a:tc>
                  <a:txBody>
                    <a:bodyPr/>
                    <a:lstStyle/>
                    <a:p>
                      <a:r>
                        <a:rPr lang="cs-CZ" sz="1800" dirty="0"/>
                        <a:t>Lactate </a:t>
                      </a:r>
                    </a:p>
                  </a:txBody>
                  <a:tcPr marL="91437" marR="91437" marT="45721" marB="45721"/>
                </a:tc>
                <a:tc>
                  <a:txBody>
                    <a:bodyPr/>
                    <a:lstStyle/>
                    <a:p>
                      <a:pPr algn="ctr"/>
                      <a:r>
                        <a:rPr lang="cs-CZ" sz="1800" dirty="0"/>
                        <a:t>10.7</a:t>
                      </a:r>
                    </a:p>
                  </a:txBody>
                  <a:tcPr marL="91437" marR="91437" marT="45721" marB="45721"/>
                </a:tc>
                <a:tc>
                  <a:txBody>
                    <a:bodyPr/>
                    <a:lstStyle/>
                    <a:p>
                      <a:r>
                        <a:rPr lang="cs-CZ" sz="1800" dirty="0"/>
                        <a:t>mmol/l</a:t>
                      </a:r>
                    </a:p>
                  </a:txBody>
                  <a:tcPr marL="91437" marR="91437" marT="45721" marB="45721"/>
                </a:tc>
                <a:extLst>
                  <a:ext uri="{0D108BD9-81ED-4DB2-BD59-A6C34878D82A}">
                    <a16:rowId xmlns:a16="http://schemas.microsoft.com/office/drawing/2014/main" val="10004"/>
                  </a:ext>
                </a:extLst>
              </a:tr>
              <a:tr h="365807">
                <a:tc>
                  <a:txBody>
                    <a:bodyPr/>
                    <a:lstStyle/>
                    <a:p>
                      <a:r>
                        <a:rPr lang="cs-CZ" sz="200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1800" dirty="0"/>
                        <a:t>138</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37" marR="91437" marT="45721" marB="45721"/>
                </a:tc>
                <a:extLst>
                  <a:ext uri="{0D108BD9-81ED-4DB2-BD59-A6C34878D82A}">
                    <a16:rowId xmlns:a16="http://schemas.microsoft.com/office/drawing/2014/main" val="10005"/>
                  </a:ext>
                </a:extLst>
              </a:tr>
              <a:tr h="365807">
                <a:tc>
                  <a:txBody>
                    <a:bodyPr/>
                    <a:lstStyle/>
                    <a:p>
                      <a:r>
                        <a:rPr lang="cs-CZ" sz="1800" dirty="0"/>
                        <a:t>Glucose</a:t>
                      </a:r>
                    </a:p>
                  </a:txBody>
                  <a:tcPr marL="91437" marR="91437" marT="45721" marB="45721"/>
                </a:tc>
                <a:tc>
                  <a:txBody>
                    <a:bodyPr/>
                    <a:lstStyle/>
                    <a:p>
                      <a:pPr algn="ctr"/>
                      <a:r>
                        <a:rPr lang="cs-CZ" sz="1800" dirty="0"/>
                        <a:t>5.7</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37" marR="91437" marT="45721" marB="45721"/>
                </a:tc>
                <a:extLst>
                  <a:ext uri="{0D108BD9-81ED-4DB2-BD59-A6C34878D82A}">
                    <a16:rowId xmlns:a16="http://schemas.microsoft.com/office/drawing/2014/main" val="10006"/>
                  </a:ext>
                </a:extLst>
              </a:tr>
              <a:tr h="365807">
                <a:tc>
                  <a:txBody>
                    <a:bodyPr/>
                    <a:lstStyle/>
                    <a:p>
                      <a:r>
                        <a:rPr lang="cs-CZ" sz="1800" dirty="0"/>
                        <a:t>Urea</a:t>
                      </a:r>
                    </a:p>
                  </a:txBody>
                  <a:tcPr marL="91437" marR="91437" marT="45721" marB="45721"/>
                </a:tc>
                <a:tc>
                  <a:txBody>
                    <a:bodyPr/>
                    <a:lstStyle/>
                    <a:p>
                      <a:pPr algn="ctr"/>
                      <a:r>
                        <a:rPr lang="cs-CZ" sz="1800" dirty="0"/>
                        <a:t>3.3</a:t>
                      </a: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a:t>mmol/l</a:t>
                      </a:r>
                    </a:p>
                  </a:txBody>
                  <a:tcPr marL="91437" marR="91437" marT="45721" marB="45721"/>
                </a:tc>
                <a:extLst>
                  <a:ext uri="{0D108BD9-81ED-4DB2-BD59-A6C34878D82A}">
                    <a16:rowId xmlns:a16="http://schemas.microsoft.com/office/drawing/2014/main" val="10007"/>
                  </a:ext>
                </a:extLst>
              </a:tr>
              <a:tr h="380758">
                <a:tc>
                  <a:txBody>
                    <a:bodyPr/>
                    <a:lstStyle/>
                    <a:p>
                      <a:r>
                        <a:rPr lang="cs-CZ" sz="1800" dirty="0"/>
                        <a:t>Osmolality</a:t>
                      </a:r>
                    </a:p>
                  </a:txBody>
                  <a:tcPr marL="91437" marR="91437" marT="45721" marB="45721"/>
                </a:tc>
                <a:tc>
                  <a:txBody>
                    <a:bodyPr/>
                    <a:lstStyle/>
                    <a:p>
                      <a:pPr algn="ctr"/>
                      <a:r>
                        <a:rPr lang="cs-CZ" sz="1800" dirty="0"/>
                        <a:t>338</a:t>
                      </a:r>
                    </a:p>
                  </a:txBody>
                  <a:tcPr marL="91437" marR="91437" marT="45721" marB="45721"/>
                </a:tc>
                <a:tc>
                  <a:txBody>
                    <a:bodyPr/>
                    <a:lstStyle/>
                    <a:p>
                      <a:r>
                        <a:rPr lang="cs-CZ" sz="1800" dirty="0"/>
                        <a:t>mmol/kg</a:t>
                      </a:r>
                    </a:p>
                  </a:txBody>
                  <a:tcPr marL="91437" marR="91437" marT="45721" marB="45721"/>
                </a:tc>
                <a:extLst>
                  <a:ext uri="{0D108BD9-81ED-4DB2-BD59-A6C34878D82A}">
                    <a16:rowId xmlns:a16="http://schemas.microsoft.com/office/drawing/2014/main" val="10008"/>
                  </a:ext>
                </a:extLst>
              </a:tr>
              <a:tr h="365807">
                <a:tc>
                  <a:txBody>
                    <a:bodyPr/>
                    <a:lstStyle/>
                    <a:p>
                      <a:r>
                        <a:rPr lang="cs-CZ" sz="1800" dirty="0"/>
                        <a:t>pO</a:t>
                      </a:r>
                      <a:r>
                        <a:rPr lang="cs-CZ" sz="1800" baseline="-25000" dirty="0"/>
                        <a:t>2</a:t>
                      </a:r>
                      <a:endParaRPr lang="cs-CZ" sz="1800" dirty="0"/>
                    </a:p>
                  </a:txBody>
                  <a:tcPr marL="91437" marR="91437" marT="45721" marB="45721"/>
                </a:tc>
                <a:tc>
                  <a:txBody>
                    <a:bodyPr/>
                    <a:lstStyle/>
                    <a:p>
                      <a:pPr algn="ctr"/>
                      <a:r>
                        <a:rPr lang="cs-CZ" sz="1800" dirty="0"/>
                        <a:t>22.8</a:t>
                      </a:r>
                    </a:p>
                  </a:txBody>
                  <a:tcPr marL="91437" marR="91437" marT="45721" marB="45721"/>
                </a:tc>
                <a:tc>
                  <a:txBody>
                    <a:bodyPr/>
                    <a:lstStyle/>
                    <a:p>
                      <a:r>
                        <a:rPr lang="cs-CZ" sz="1800" dirty="0" err="1"/>
                        <a:t>kPa</a:t>
                      </a:r>
                      <a:endParaRPr lang="cs-CZ" sz="1800" dirty="0"/>
                    </a:p>
                  </a:txBody>
                  <a:tcPr marL="91437" marR="91437" marT="45721" marB="45721"/>
                </a:tc>
                <a:extLst>
                  <a:ext uri="{0D108BD9-81ED-4DB2-BD59-A6C34878D82A}">
                    <a16:rowId xmlns:a16="http://schemas.microsoft.com/office/drawing/2014/main" val="10009"/>
                  </a:ext>
                </a:extLst>
              </a:tr>
              <a:tr h="365807">
                <a:tc>
                  <a:txBody>
                    <a:bodyPr/>
                    <a:lstStyle/>
                    <a:p>
                      <a:r>
                        <a:rPr lang="cs-CZ" sz="1800" dirty="0" err="1"/>
                        <a:t>COHb</a:t>
                      </a:r>
                      <a:endParaRPr lang="cs-CZ" sz="1800" dirty="0"/>
                    </a:p>
                  </a:txBody>
                  <a:tcPr marL="91437" marR="91437" marT="45721" marB="45721"/>
                </a:tc>
                <a:tc>
                  <a:txBody>
                    <a:bodyPr/>
                    <a:lstStyle/>
                    <a:p>
                      <a:pPr algn="ctr"/>
                      <a:r>
                        <a:rPr lang="cs-CZ" sz="1800" dirty="0"/>
                        <a:t>0.357</a:t>
                      </a:r>
                    </a:p>
                  </a:txBody>
                  <a:tcPr marL="91437" marR="91437" marT="45721" marB="45721"/>
                </a:tc>
                <a:tc>
                  <a:txBody>
                    <a:bodyPr/>
                    <a:lstStyle/>
                    <a:p>
                      <a:endParaRPr lang="cs-CZ" sz="1800" dirty="0"/>
                    </a:p>
                  </a:txBody>
                  <a:tcPr marL="91437" marR="91437" marT="45721" marB="45721"/>
                </a:tc>
                <a:extLst>
                  <a:ext uri="{0D108BD9-81ED-4DB2-BD59-A6C34878D82A}">
                    <a16:rowId xmlns:a16="http://schemas.microsoft.com/office/drawing/2014/main" val="10010"/>
                  </a:ext>
                </a:extLst>
              </a:tr>
              <a:tr h="3658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O</a:t>
                      </a:r>
                      <a:r>
                        <a:rPr lang="cs-CZ" sz="2000" baseline="-25000" dirty="0">
                          <a:latin typeface="Calibri" panose="020F0502020204030204" pitchFamily="34" charset="0"/>
                          <a:cs typeface="Calibri" panose="020F0502020204030204" pitchFamily="34" charset="0"/>
                        </a:rPr>
                        <a:t>2</a:t>
                      </a:r>
                      <a:r>
                        <a:rPr lang="cs-CZ" sz="2000" dirty="0">
                          <a:latin typeface="Calibri" panose="020F0502020204030204" pitchFamily="34" charset="0"/>
                          <a:cs typeface="Calibri" panose="020F0502020204030204" pitchFamily="34" charset="0"/>
                        </a:rPr>
                        <a:t>Hb</a:t>
                      </a:r>
                      <a:endParaRPr lang="cs-CZ" sz="2000" baseline="-25000" dirty="0">
                        <a:latin typeface="Calibri" panose="020F0502020204030204" pitchFamily="34" charset="0"/>
                        <a:cs typeface="Calibri" panose="020F0502020204030204" pitchFamily="34" charset="0"/>
                      </a:endParaRPr>
                    </a:p>
                  </a:txBody>
                  <a:tcPr marL="91437" marR="91437" marT="45721" marB="45721"/>
                </a:tc>
                <a:tc>
                  <a:txBody>
                    <a:bodyPr/>
                    <a:lstStyle/>
                    <a:p>
                      <a:pPr algn="ctr"/>
                      <a:r>
                        <a:rPr lang="cs-CZ" sz="1800" dirty="0"/>
                        <a:t>0.98</a:t>
                      </a:r>
                    </a:p>
                  </a:txBody>
                  <a:tcPr marL="91437" marR="91437" marT="45721" marB="45721"/>
                </a:tc>
                <a:tc>
                  <a:txBody>
                    <a:bodyPr/>
                    <a:lstStyle/>
                    <a:p>
                      <a:endParaRPr lang="cs-CZ" sz="1800" dirty="0"/>
                    </a:p>
                  </a:txBody>
                  <a:tcPr marL="91437" marR="91437" marT="45721" marB="45721"/>
                </a:tc>
                <a:extLst>
                  <a:ext uri="{0D108BD9-81ED-4DB2-BD59-A6C34878D82A}">
                    <a16:rowId xmlns:a16="http://schemas.microsoft.com/office/drawing/2014/main" val="10011"/>
                  </a:ext>
                </a:extLst>
              </a:tr>
              <a:tr h="365807">
                <a:tc>
                  <a:txBody>
                    <a:bodyPr/>
                    <a:lstStyle/>
                    <a:p>
                      <a:r>
                        <a:rPr lang="cs-CZ" sz="1800" dirty="0"/>
                        <a:t>SO</a:t>
                      </a:r>
                      <a:r>
                        <a:rPr lang="cs-CZ" sz="1800" baseline="-25000" dirty="0"/>
                        <a:t>2</a:t>
                      </a:r>
                      <a:endParaRPr lang="cs-CZ" sz="1800" dirty="0"/>
                    </a:p>
                  </a:txBody>
                  <a:tcPr marL="91437" marR="91437" marT="45721" marB="45721"/>
                </a:tc>
                <a:tc>
                  <a:txBody>
                    <a:bodyPr/>
                    <a:lstStyle/>
                    <a:p>
                      <a:pPr algn="ctr"/>
                      <a:r>
                        <a:rPr lang="cs-CZ" sz="1800" dirty="0"/>
                        <a:t>0.62</a:t>
                      </a:r>
                    </a:p>
                  </a:txBody>
                  <a:tcPr marL="91437" marR="91437" marT="45721" marB="45721"/>
                </a:tc>
                <a:tc>
                  <a:txBody>
                    <a:bodyPr/>
                    <a:lstStyle/>
                    <a:p>
                      <a:endParaRPr lang="cs-CZ" sz="1800" dirty="0"/>
                    </a:p>
                  </a:txBody>
                  <a:tcPr marL="91437" marR="91437" marT="45721" marB="45721"/>
                </a:tc>
                <a:extLst>
                  <a:ext uri="{0D108BD9-81ED-4DB2-BD59-A6C34878D82A}">
                    <a16:rowId xmlns:a16="http://schemas.microsoft.com/office/drawing/2014/main" val="10012"/>
                  </a:ext>
                </a:extLst>
              </a:tr>
            </a:tbl>
          </a:graphicData>
        </a:graphic>
      </p:graphicFrame>
      <p:sp>
        <p:nvSpPr>
          <p:cNvPr id="4" name="Obdélník 3"/>
          <p:cNvSpPr/>
          <p:nvPr/>
        </p:nvSpPr>
        <p:spPr>
          <a:xfrm>
            <a:off x="2328863" y="5852510"/>
            <a:ext cx="4465637" cy="75565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 name="Obdélník 4"/>
          <p:cNvSpPr/>
          <p:nvPr/>
        </p:nvSpPr>
        <p:spPr>
          <a:xfrm>
            <a:off x="2328863" y="5116513"/>
            <a:ext cx="4465637" cy="358775"/>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ustDataLst>
      <p:tags r:id="rId1"/>
    </p:custData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7524" y="260649"/>
            <a:ext cx="8568952" cy="1656184"/>
          </a:xfrm>
          <a:prstGeom prst="rect">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noProof="0" dirty="0">
              <a:latin typeface="Calibri Light" panose="020F0302020204030204" pitchFamily="34" charset="0"/>
              <a:cs typeface="Calibri Light" panose="020F0302020204030204" pitchFamily="34" charset="0"/>
            </a:endParaRPr>
          </a:p>
        </p:txBody>
      </p:sp>
      <p:sp>
        <p:nvSpPr>
          <p:cNvPr id="48133" name="TPQuestion"/>
          <p:cNvSpPr>
            <a:spLocks noGrp="1" noChangeArrowheads="1"/>
          </p:cNvSpPr>
          <p:nvPr>
            <p:ph type="title"/>
          </p:nvPr>
        </p:nvSpPr>
        <p:spPr bwMode="auto">
          <a:xfrm>
            <a:off x="395288" y="333375"/>
            <a:ext cx="8353425" cy="1508125"/>
          </a:xfrm>
        </p:spPr>
        <p:txBody>
          <a:bodyPr wrap="square" numCol="1" anchorCtr="0" compatLnSpc="1">
            <a:prstTxWarp prst="textNoShape">
              <a:avLst/>
            </a:prstTxWarp>
            <a:normAutofit fontScale="90000"/>
          </a:bodyPr>
          <a:lstStyle/>
          <a:p>
            <a:pPr>
              <a:defRPr/>
            </a:pPr>
            <a:r>
              <a:rPr lang="cs-CZ" altLang="cs-CZ" sz="2000" b="1" cap="none" dirty="0">
                <a:solidFill>
                  <a:schemeClr val="tx1"/>
                </a:solidFill>
                <a:latin typeface="Calibri Light" panose="020F0302020204030204" pitchFamily="34" charset="0"/>
                <a:cs typeface="Calibri Light" panose="020F0302020204030204" pitchFamily="34" charset="0"/>
              </a:rPr>
              <a:t>The fractional saturation (the ratio of O</a:t>
            </a:r>
            <a:r>
              <a:rPr lang="cs-CZ" altLang="cs-CZ" sz="2000" b="1" cap="none" baseline="-25000" dirty="0">
                <a:solidFill>
                  <a:schemeClr val="tx1"/>
                </a:solidFill>
                <a:latin typeface="Calibri Light" panose="020F0302020204030204" pitchFamily="34" charset="0"/>
                <a:cs typeface="Calibri Light" panose="020F0302020204030204" pitchFamily="34" charset="0"/>
              </a:rPr>
              <a:t>2</a:t>
            </a:r>
            <a:r>
              <a:rPr lang="cs-CZ" altLang="cs-CZ" sz="2000" b="1" cap="none" dirty="0">
                <a:solidFill>
                  <a:schemeClr val="tx1"/>
                </a:solidFill>
                <a:latin typeface="Calibri Light" panose="020F0302020204030204" pitchFamily="34" charset="0"/>
                <a:cs typeface="Calibri Light" panose="020F0302020204030204" pitchFamily="34" charset="0"/>
              </a:rPr>
              <a:t> Hb to total </a:t>
            </a:r>
            <a:r>
              <a:rPr lang="cs-CZ" altLang="cs-CZ" sz="2000" b="1" cap="none" dirty="0" err="1">
                <a:solidFill>
                  <a:schemeClr val="tx1"/>
                </a:solidFill>
                <a:latin typeface="Calibri Light" panose="020F0302020204030204" pitchFamily="34" charset="0"/>
                <a:cs typeface="Calibri Light" panose="020F0302020204030204" pitchFamily="34" charset="0"/>
              </a:rPr>
              <a:t>Hb</a:t>
            </a:r>
            <a:r>
              <a:rPr lang="cs-CZ" altLang="cs-CZ" sz="2000" b="1" cap="none" dirty="0">
                <a:solidFill>
                  <a:schemeClr val="tx1"/>
                </a:solidFill>
                <a:latin typeface="Calibri Light" panose="020F0302020204030204" pitchFamily="34" charset="0"/>
                <a:cs typeface="Calibri Light" panose="020F0302020204030204" pitchFamily="34" charset="0"/>
              </a:rPr>
              <a:t>) was only 0.62, the partial pressure of oxygen (22 </a:t>
            </a:r>
            <a:r>
              <a:rPr lang="cs-CZ" altLang="cs-CZ" sz="2000" b="1" cap="none" dirty="0" err="1">
                <a:solidFill>
                  <a:schemeClr val="tx1"/>
                </a:solidFill>
                <a:latin typeface="Calibri Light" panose="020F0302020204030204" pitchFamily="34" charset="0"/>
                <a:cs typeface="Calibri Light" panose="020F0302020204030204" pitchFamily="34" charset="0"/>
              </a:rPr>
              <a:t>kPa</a:t>
            </a:r>
            <a:r>
              <a:rPr lang="cs-CZ" altLang="cs-CZ" sz="2000" b="1" cap="none" dirty="0">
                <a:solidFill>
                  <a:schemeClr val="tx1"/>
                </a:solidFill>
                <a:latin typeface="Calibri Light" panose="020F0302020204030204" pitchFamily="34" charset="0"/>
                <a:cs typeface="Calibri Light" panose="020F0302020204030204" pitchFamily="34" charset="0"/>
              </a:rPr>
              <a:t>) was higher than the upper reference limit (14.5 </a:t>
            </a:r>
            <a:r>
              <a:rPr lang="cs-CZ" altLang="cs-CZ" sz="2000" b="1" cap="none" dirty="0" err="1">
                <a:solidFill>
                  <a:schemeClr val="tx1"/>
                </a:solidFill>
                <a:latin typeface="Calibri Light" panose="020F0302020204030204" pitchFamily="34" charset="0"/>
                <a:cs typeface="Calibri Light" panose="020F0302020204030204" pitchFamily="34" charset="0"/>
              </a:rPr>
              <a:t>kPa</a:t>
            </a:r>
            <a:r>
              <a:rPr lang="cs-CZ" altLang="cs-CZ" sz="2000" b="1" cap="none" dirty="0">
                <a:solidFill>
                  <a:schemeClr val="tx1"/>
                </a:solidFill>
                <a:latin typeface="Calibri Light" panose="020F0302020204030204" pitchFamily="34" charset="0"/>
                <a:cs typeface="Calibri Light" panose="020F0302020204030204" pitchFamily="34" charset="0"/>
              </a:rPr>
              <a:t>), and the oxygen saturation of haemoglobin (functional saturation, i.e. the ratio of O</a:t>
            </a:r>
            <a:r>
              <a:rPr lang="cs-CZ" altLang="cs-CZ" sz="2000" b="1" cap="none" baseline="-25000" dirty="0">
                <a:solidFill>
                  <a:schemeClr val="tx1"/>
                </a:solidFill>
                <a:latin typeface="Calibri Light" panose="020F0302020204030204" pitchFamily="34" charset="0"/>
                <a:cs typeface="Calibri Light" panose="020F0302020204030204" pitchFamily="34" charset="0"/>
              </a:rPr>
              <a:t>2</a:t>
            </a:r>
            <a:r>
              <a:rPr lang="cs-CZ" altLang="cs-CZ" sz="2000" b="1" cap="none" dirty="0">
                <a:solidFill>
                  <a:schemeClr val="tx1"/>
                </a:solidFill>
                <a:latin typeface="Calibri Light" panose="020F0302020204030204" pitchFamily="34" charset="0"/>
                <a:cs typeface="Calibri Light" panose="020F0302020204030204" pitchFamily="34" charset="0"/>
              </a:rPr>
              <a:t> Hb to oxygen-carrying haemoglobin) was 0.98, i.e. normal. The pulse </a:t>
            </a:r>
            <a:r>
              <a:rPr lang="cs-CZ" altLang="cs-CZ" sz="2000" b="1" cap="none" dirty="0" err="1">
                <a:solidFill>
                  <a:schemeClr val="tx1"/>
                </a:solidFill>
                <a:latin typeface="Calibri Light" panose="020F0302020204030204" pitchFamily="34" charset="0"/>
                <a:cs typeface="Calibri Light" panose="020F0302020204030204" pitchFamily="34" charset="0"/>
              </a:rPr>
              <a:t>oxymeter</a:t>
            </a:r>
            <a:r>
              <a:rPr lang="cs-CZ" altLang="cs-CZ" sz="2000" b="1" cap="none" dirty="0">
                <a:solidFill>
                  <a:schemeClr val="tx1"/>
                </a:solidFill>
                <a:latin typeface="Calibri Light" panose="020F0302020204030204" pitchFamily="34" charset="0"/>
                <a:cs typeface="Calibri Light" panose="020F0302020204030204" pitchFamily="34" charset="0"/>
              </a:rPr>
              <a:t> showed the same value (0.98).</a:t>
            </a:r>
          </a:p>
        </p:txBody>
      </p:sp>
      <p:sp>
        <p:nvSpPr>
          <p:cNvPr id="45059" name="TPAnswers"/>
          <p:cNvSpPr>
            <a:spLocks noGrp="1" noChangeArrowheads="1"/>
          </p:cNvSpPr>
          <p:nvPr>
            <p:ph type="body" idx="1"/>
            <p:custDataLst>
              <p:tags r:id="rId2"/>
            </p:custDataLst>
          </p:nvPr>
        </p:nvSpPr>
        <p:spPr>
          <a:xfrm>
            <a:off x="468313" y="2636838"/>
            <a:ext cx="8388350" cy="3960812"/>
          </a:xfrm>
        </p:spPr>
        <p:txBody>
          <a:bodyPr/>
          <a:lstStyle/>
          <a:p>
            <a:pPr marL="536575" indent="-422275">
              <a:spcBef>
                <a:spcPts val="12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The partial pressure of oxygen cannot be higher than </a:t>
            </a:r>
            <a:br>
              <a:rPr lang="en-GB" noProof="0" dirty="0">
                <a:solidFill>
                  <a:schemeClr val="tx1"/>
                </a:solidFill>
                <a:latin typeface="Calibri" panose="020F0502020204030204" pitchFamily="34" charset="0"/>
                <a:cs typeface="Calibri" panose="020F0502020204030204" pitchFamily="34" charset="0"/>
              </a:rPr>
            </a:br>
            <a:r>
              <a:rPr lang="en-GB" noProof="0" dirty="0">
                <a:solidFill>
                  <a:schemeClr val="tx1"/>
                </a:solidFill>
                <a:latin typeface="Calibri" panose="020F0502020204030204" pitchFamily="34" charset="0"/>
                <a:cs typeface="Calibri" panose="020F0502020204030204" pitchFamily="34" charset="0"/>
              </a:rPr>
              <a:t>14.5 kPa, it must be a laboratory error.</a:t>
            </a:r>
          </a:p>
          <a:p>
            <a:pPr marL="536575" indent="-422275">
              <a:spcBef>
                <a:spcPts val="12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The ability of the blood to carry oxygen is expressed by fractional saturation not by functional saturation.</a:t>
            </a:r>
          </a:p>
          <a:p>
            <a:pPr marL="536575" indent="-422275">
              <a:spcBef>
                <a:spcPts val="12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The oxygen-carrying capacity of blood is better indicated by saturation measured by the direct method in the laboratory than by that calculated from pO</a:t>
            </a:r>
            <a:r>
              <a:rPr lang="en-GB" baseline="-25000" noProof="0" dirty="0">
                <a:solidFill>
                  <a:schemeClr val="tx1"/>
                </a:solidFill>
                <a:latin typeface="Calibri" panose="020F0502020204030204" pitchFamily="34" charset="0"/>
                <a:cs typeface="Calibri" panose="020F0502020204030204" pitchFamily="34" charset="0"/>
              </a:rPr>
              <a:t>2</a:t>
            </a:r>
            <a:r>
              <a:rPr lang="en-GB" noProof="0" dirty="0">
                <a:solidFill>
                  <a:schemeClr val="tx1"/>
                </a:solidFill>
                <a:latin typeface="Calibri" panose="020F0502020204030204" pitchFamily="34" charset="0"/>
                <a:cs typeface="Calibri" panose="020F0502020204030204" pitchFamily="34" charset="0"/>
              </a:rPr>
              <a:t>.</a:t>
            </a:r>
          </a:p>
          <a:p>
            <a:pPr marL="536575" indent="-422275">
              <a:spcBef>
                <a:spcPts val="1200"/>
              </a:spcBef>
              <a:buFont typeface="Arial" panose="020B0604020202020204" pitchFamily="34" charset="0"/>
              <a:buAutoNum type="arabicPeriod"/>
            </a:pPr>
            <a:r>
              <a:rPr lang="en-GB" noProof="0" dirty="0">
                <a:solidFill>
                  <a:schemeClr val="tx1"/>
                </a:solidFill>
                <a:latin typeface="Calibri" panose="020F0502020204030204" pitchFamily="34" charset="0"/>
                <a:cs typeface="Calibri" panose="020F0502020204030204" pitchFamily="34" charset="0"/>
              </a:rPr>
              <a:t>Pulse </a:t>
            </a:r>
            <a:r>
              <a:rPr lang="en-GB" noProof="0" dirty="0" err="1">
                <a:solidFill>
                  <a:schemeClr val="tx1"/>
                </a:solidFill>
                <a:latin typeface="Calibri" panose="020F0502020204030204" pitchFamily="34" charset="0"/>
                <a:cs typeface="Calibri" panose="020F0502020204030204" pitchFamily="34" charset="0"/>
              </a:rPr>
              <a:t>oxymeter</a:t>
            </a:r>
            <a:r>
              <a:rPr lang="en-GB" noProof="0" dirty="0">
                <a:solidFill>
                  <a:schemeClr val="tx1"/>
                </a:solidFill>
                <a:latin typeface="Calibri" panose="020F0502020204030204" pitchFamily="34" charset="0"/>
                <a:cs typeface="Calibri" panose="020F0502020204030204" pitchFamily="34" charset="0"/>
              </a:rPr>
              <a:t> shows falsely high saturation values in patients with carbon monoxide poisoning</a:t>
            </a:r>
            <a:r>
              <a:rPr lang="en-GB" sz="2300" noProof="0" dirty="0">
                <a:solidFill>
                  <a:schemeClr val="tx1"/>
                </a:solidFill>
                <a:latin typeface="Calibri" panose="020F0502020204030204" pitchFamily="34" charset="0"/>
                <a:cs typeface="Calibri" panose="020F0502020204030204" pitchFamily="34" charset="0"/>
              </a:rPr>
              <a:t>.</a:t>
            </a:r>
          </a:p>
        </p:txBody>
      </p:sp>
      <p:sp>
        <p:nvSpPr>
          <p:cNvPr id="107527" name="TextovéPole 3"/>
          <p:cNvSpPr txBox="1">
            <a:spLocks noChangeArrowheads="1"/>
          </p:cNvSpPr>
          <p:nvPr/>
        </p:nvSpPr>
        <p:spPr bwMode="auto">
          <a:xfrm>
            <a:off x="611188" y="2133600"/>
            <a:ext cx="396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cs-CZ" altLang="cs-CZ" sz="2200">
                <a:latin typeface="Calibri" panose="020F0502020204030204" pitchFamily="34" charset="0"/>
                <a:cs typeface="Calibri" panose="020F0502020204030204" pitchFamily="34" charset="0"/>
              </a:rPr>
              <a:t>Which statement is true?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45059">
                                            <p:txEl>
                                              <p:pRg st="1" end="1"/>
                                            </p:txEl>
                                          </p:spTgt>
                                        </p:tgtEl>
                                        <p:attrNameLst>
                                          <p:attrName>style.color</p:attrName>
                                        </p:attrNameLst>
                                      </p:cBhvr>
                                      <p:to>
                                        <p:clrVal>
                                          <a:srgbClr val="009900"/>
                                        </p:clrVal>
                                      </p:to>
                                    </p:set>
                                  </p:childTnLst>
                                </p:cTn>
                              </p:par>
                              <p:par>
                                <p:cTn id="23" presetID="3" presetClass="emph" presetSubtype="1" nodeType="withEffect">
                                  <p:stCondLst>
                                    <p:cond delay="0"/>
                                  </p:stCondLst>
                                  <p:childTnLst>
                                    <p:set>
                                      <p:cBhvr override="childStyle">
                                        <p:cTn id="24" dur="indefinite"/>
                                        <p:tgtEl>
                                          <p:spTgt spid="45059">
                                            <p:txEl>
                                              <p:pRg st="2" end="2"/>
                                            </p:txEl>
                                          </p:spTgt>
                                        </p:tgtEl>
                                        <p:attrNameLst>
                                          <p:attrName>style.color</p:attrName>
                                        </p:attrNameLst>
                                      </p:cBhvr>
                                      <p:to>
                                        <p:clrVal>
                                          <a:srgbClr val="009900"/>
                                        </p:clrVal>
                                      </p:to>
                                    </p:set>
                                  </p:childTnLst>
                                </p:cTn>
                              </p:par>
                              <p:par>
                                <p:cTn id="25" presetID="3" presetClass="emph" presetSubtype="1" nodeType="withEffect">
                                  <p:stCondLst>
                                    <p:cond delay="0"/>
                                  </p:stCondLst>
                                  <p:childTnLst>
                                    <p:set>
                                      <p:cBhvr override="childStyle">
                                        <p:cTn id="26" dur="indefinite"/>
                                        <p:tgtEl>
                                          <p:spTgt spid="45059">
                                            <p:txEl>
                                              <p:pRg st="3" end="3"/>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3</a:t>
            </a:r>
          </a:p>
        </p:txBody>
      </p:sp>
      <p:sp>
        <p:nvSpPr>
          <p:cNvPr id="45059" name="Rectangle 3"/>
          <p:cNvSpPr>
            <a:spLocks noGrp="1" noChangeArrowheads="1"/>
          </p:cNvSpPr>
          <p:nvPr>
            <p:ph type="body" idx="1"/>
          </p:nvPr>
        </p:nvSpPr>
        <p:spPr>
          <a:xfrm>
            <a:off x="468313" y="1772816"/>
            <a:ext cx="8496300" cy="4896544"/>
          </a:xfrm>
        </p:spPr>
        <p:txBody>
          <a:bodyPr/>
          <a:lstStyle/>
          <a:p>
            <a:pPr marL="114300" indent="0">
              <a:spcBef>
                <a:spcPts val="600"/>
              </a:spcBef>
              <a:buFont typeface="Arial" panose="020B0604020202020204" pitchFamily="34" charset="0"/>
              <a:buNone/>
            </a:pPr>
            <a:r>
              <a:rPr lang="en-GB" sz="2200" noProof="0">
                <a:solidFill>
                  <a:schemeClr val="tx1"/>
                </a:solidFill>
                <a:latin typeface="Calibri" panose="020F0502020204030204" pitchFamily="34" charset="0"/>
                <a:cs typeface="Calibri" panose="020F0502020204030204" pitchFamily="34" charset="0"/>
              </a:rPr>
              <a:t>The high oxygen partial pressure was caused by inhalation of gas with elevated oxygen concentration (FiO</a:t>
            </a:r>
            <a:r>
              <a:rPr lang="en-GB" sz="2200" baseline="-25000" noProof="0">
                <a:solidFill>
                  <a:schemeClr val="tx1"/>
                </a:solidFill>
                <a:latin typeface="Calibri" panose="020F0502020204030204" pitchFamily="34" charset="0"/>
                <a:cs typeface="Calibri" panose="020F0502020204030204" pitchFamily="34" charset="0"/>
              </a:rPr>
              <a:t>2</a:t>
            </a:r>
            <a:r>
              <a:rPr lang="en-GB" sz="2200" noProof="0">
                <a:solidFill>
                  <a:schemeClr val="tx1"/>
                </a:solidFill>
                <a:latin typeface="Calibri" panose="020F0502020204030204" pitchFamily="34" charset="0"/>
                <a:cs typeface="Calibri" panose="020F0502020204030204" pitchFamily="34" charset="0"/>
              </a:rPr>
              <a:t> = 0.35).</a:t>
            </a:r>
          </a:p>
          <a:p>
            <a:pPr marL="114300" indent="0">
              <a:spcBef>
                <a:spcPts val="1800"/>
              </a:spcBef>
              <a:buFont typeface="Arial" panose="020B0604020202020204" pitchFamily="34" charset="0"/>
              <a:buNone/>
            </a:pPr>
            <a:r>
              <a:rPr lang="en-GB" sz="2200" noProof="0" dirty="0">
                <a:solidFill>
                  <a:schemeClr val="tx1"/>
                </a:solidFill>
                <a:latin typeface="Calibri" panose="020F0502020204030204" pitchFamily="34" charset="0"/>
                <a:cs typeface="Calibri" panose="020F0502020204030204" pitchFamily="34" charset="0"/>
              </a:rPr>
              <a:t>The pulse </a:t>
            </a:r>
            <a:r>
              <a:rPr lang="en-GB" sz="2200" noProof="0" dirty="0" err="1">
                <a:solidFill>
                  <a:schemeClr val="tx1"/>
                </a:solidFill>
                <a:latin typeface="Calibri" panose="020F0502020204030204" pitchFamily="34" charset="0"/>
                <a:cs typeface="Calibri" panose="020F0502020204030204" pitchFamily="34" charset="0"/>
              </a:rPr>
              <a:t>oxymeter</a:t>
            </a:r>
            <a:r>
              <a:rPr lang="en-GB" sz="2200" noProof="0" dirty="0">
                <a:solidFill>
                  <a:schemeClr val="tx1"/>
                </a:solidFill>
                <a:latin typeface="Calibri" panose="020F0502020204030204" pitchFamily="34" charset="0"/>
                <a:cs typeface="Calibri" panose="020F0502020204030204" pitchFamily="34" charset="0"/>
              </a:rPr>
              <a:t> measures oxyhaemoglobin together with </a:t>
            </a:r>
            <a:r>
              <a:rPr lang="en-GB" sz="2200" noProof="0" dirty="0" err="1">
                <a:solidFill>
                  <a:schemeClr val="tx1"/>
                </a:solidFill>
                <a:latin typeface="Calibri" panose="020F0502020204030204" pitchFamily="34" charset="0"/>
                <a:cs typeface="Calibri" panose="020F0502020204030204" pitchFamily="34" charset="0"/>
              </a:rPr>
              <a:t>COHb</a:t>
            </a:r>
            <a:r>
              <a:rPr lang="en-GB" sz="2200" noProof="0" dirty="0">
                <a:solidFill>
                  <a:schemeClr val="tx1"/>
                </a:solidFill>
                <a:latin typeface="Calibri" panose="020F0502020204030204" pitchFamily="34" charset="0"/>
                <a:cs typeface="Calibri" panose="020F0502020204030204" pitchFamily="34" charset="0"/>
              </a:rPr>
              <a:t>, </a:t>
            </a:r>
            <a:br>
              <a:rPr lang="en-GB" sz="2200" noProof="0" dirty="0">
                <a:solidFill>
                  <a:schemeClr val="tx1"/>
                </a:solidFill>
                <a:latin typeface="Calibri" panose="020F0502020204030204" pitchFamily="34" charset="0"/>
                <a:cs typeface="Calibri" panose="020F0502020204030204" pitchFamily="34" charset="0"/>
              </a:rPr>
            </a:br>
            <a:r>
              <a:rPr lang="en-GB" sz="2200" noProof="0" dirty="0">
                <a:solidFill>
                  <a:schemeClr val="tx1"/>
                </a:solidFill>
                <a:latin typeface="Calibri" panose="020F0502020204030204" pitchFamily="34" charset="0"/>
                <a:cs typeface="Calibri" panose="020F0502020204030204" pitchFamily="34" charset="0"/>
              </a:rPr>
              <a:t>so in CO poisoning the haemoglobin saturation is falsely high. </a:t>
            </a:r>
          </a:p>
          <a:p>
            <a:pPr marL="114300" indent="0">
              <a:spcBef>
                <a:spcPts val="1800"/>
              </a:spcBef>
              <a:buFont typeface="Arial" panose="020B0604020202020204" pitchFamily="34" charset="0"/>
              <a:buNone/>
            </a:pPr>
            <a:r>
              <a:rPr lang="en-GB" sz="2200" noProof="0" dirty="0">
                <a:solidFill>
                  <a:schemeClr val="tx1"/>
                </a:solidFill>
                <a:latin typeface="Calibri" panose="020F0502020204030204" pitchFamily="34" charset="0"/>
                <a:cs typeface="Calibri" panose="020F0502020204030204" pitchFamily="34" charset="0"/>
              </a:rPr>
              <a:t>The saturation calculation from pO</a:t>
            </a:r>
            <a:r>
              <a:rPr lang="en-GB" sz="2200" baseline="-25000" noProof="0" dirty="0">
                <a:solidFill>
                  <a:schemeClr val="tx1"/>
                </a:solidFill>
                <a:latin typeface="Calibri" panose="020F0502020204030204" pitchFamily="34" charset="0"/>
                <a:cs typeface="Calibri" panose="020F0502020204030204" pitchFamily="34" charset="0"/>
              </a:rPr>
              <a:t>2</a:t>
            </a:r>
            <a:r>
              <a:rPr lang="en-GB" sz="2200" noProof="0" dirty="0">
                <a:solidFill>
                  <a:schemeClr val="tx1"/>
                </a:solidFill>
                <a:latin typeface="Calibri" panose="020F0502020204030204" pitchFamily="34" charset="0"/>
                <a:cs typeface="Calibri" panose="020F0502020204030204" pitchFamily="34" charset="0"/>
              </a:rPr>
              <a:t> gives a big error and does not work at all for CO poisoning. In contrast, the haemoglobin saturation measured in the lab by the direct method gives correct values.</a:t>
            </a:r>
          </a:p>
          <a:p>
            <a:pPr marL="114300" indent="0">
              <a:spcBef>
                <a:spcPts val="1800"/>
              </a:spcBef>
              <a:buFont typeface="Arial" panose="020B0604020202020204" pitchFamily="34" charset="0"/>
              <a:buNone/>
            </a:pPr>
            <a:r>
              <a:rPr lang="en-GB" sz="2200" noProof="0" dirty="0">
                <a:solidFill>
                  <a:schemeClr val="tx1"/>
                </a:solidFill>
                <a:latin typeface="Calibri" panose="020F0502020204030204" pitchFamily="34" charset="0"/>
                <a:cs typeface="Calibri" panose="020F0502020204030204" pitchFamily="34" charset="0"/>
              </a:rPr>
              <a:t>The fractional saturation, i.e. the ratio of oxyhaemoglobin to total haemoglobin, including the so-called </a:t>
            </a:r>
            <a:r>
              <a:rPr lang="en-GB" sz="2200" noProof="0" dirty="0" err="1">
                <a:solidFill>
                  <a:schemeClr val="tx1"/>
                </a:solidFill>
                <a:latin typeface="Calibri" panose="020F0502020204030204" pitchFamily="34" charset="0"/>
                <a:cs typeface="Calibri" panose="020F0502020204030204" pitchFamily="34" charset="0"/>
              </a:rPr>
              <a:t>dyshaemoglobins</a:t>
            </a:r>
            <a:r>
              <a:rPr lang="en-GB" sz="2200" noProof="0" dirty="0">
                <a:solidFill>
                  <a:schemeClr val="tx1"/>
                </a:solidFill>
                <a:latin typeface="Calibri" panose="020F0502020204030204" pitchFamily="34" charset="0"/>
                <a:cs typeface="Calibri" panose="020F0502020204030204" pitchFamily="34" charset="0"/>
              </a:rPr>
              <a:t> that are unable to carry oxygen (</a:t>
            </a:r>
            <a:r>
              <a:rPr lang="en-GB" sz="2200" noProof="0" dirty="0" err="1">
                <a:solidFill>
                  <a:schemeClr val="tx1"/>
                </a:solidFill>
                <a:latin typeface="Calibri" panose="020F0502020204030204" pitchFamily="34" charset="0"/>
                <a:cs typeface="Calibri" panose="020F0502020204030204" pitchFamily="34" charset="0"/>
              </a:rPr>
              <a:t>carbonylhaemoglobin</a:t>
            </a:r>
            <a:r>
              <a:rPr lang="en-GB" sz="2200" noProof="0" dirty="0">
                <a:solidFill>
                  <a:schemeClr val="tx1"/>
                </a:solidFill>
                <a:latin typeface="Calibri" panose="020F0502020204030204" pitchFamily="34" charset="0"/>
                <a:cs typeface="Calibri" panose="020F0502020204030204" pitchFamily="34" charset="0"/>
              </a:rPr>
              <a:t>, methaemoglobin), better indicates the oxygen-carrying capacity of the blood in patients with carbon monoxide poisoning and </a:t>
            </a:r>
            <a:r>
              <a:rPr lang="en-GB" sz="2200" noProof="0" dirty="0" err="1">
                <a:solidFill>
                  <a:schemeClr val="tx1"/>
                </a:solidFill>
                <a:latin typeface="Calibri" panose="020F0502020204030204" pitchFamily="34" charset="0"/>
                <a:cs typeface="Calibri" panose="020F0502020204030204" pitchFamily="34" charset="0"/>
              </a:rPr>
              <a:t>methaemoglobinaemia</a:t>
            </a:r>
            <a:r>
              <a:rPr lang="en-GB" sz="2200" noProof="0" dirty="0">
                <a:solidFill>
                  <a:schemeClr val="tx1"/>
                </a:solidFill>
                <a:latin typeface="Calibri" panose="020F0502020204030204" pitchFamily="34" charset="0"/>
                <a:cs typeface="Calibri" panose="020F050202020403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r>
              <a:rPr lang="en-GB" sz="4000" b="1" cap="none" noProof="0" dirty="0">
                <a:solidFill>
                  <a:schemeClr val="tx1"/>
                </a:solidFill>
                <a:latin typeface="Calibri Light" panose="020F0302020204030204" pitchFamily="34" charset="0"/>
                <a:cs typeface="Calibri Light" panose="020F0302020204030204" pitchFamily="34" charset="0"/>
              </a:rPr>
              <a:t>Oxygen saturation of h</a:t>
            </a:r>
            <a:r>
              <a:rPr lang="cs-CZ" sz="4000" b="1" cap="none" noProof="0" dirty="0">
                <a:solidFill>
                  <a:schemeClr val="tx1"/>
                </a:solidFill>
                <a:latin typeface="Calibri Light" panose="020F0302020204030204" pitchFamily="34" charset="0"/>
                <a:cs typeface="Calibri Light" panose="020F0302020204030204" pitchFamily="34" charset="0"/>
              </a:rPr>
              <a:t>a</a:t>
            </a:r>
            <a:r>
              <a:rPr lang="en-GB" sz="4000" b="1" cap="none" noProof="0" dirty="0" err="1">
                <a:solidFill>
                  <a:schemeClr val="tx1"/>
                </a:solidFill>
                <a:latin typeface="Calibri Light" panose="020F0302020204030204" pitchFamily="34" charset="0"/>
                <a:cs typeface="Calibri Light" panose="020F0302020204030204" pitchFamily="34" charset="0"/>
              </a:rPr>
              <a:t>emoglobin</a:t>
            </a:r>
            <a:r>
              <a:rPr lang="en-GB" sz="4000" b="1" cap="none" noProof="0" dirty="0">
                <a:solidFill>
                  <a:schemeClr val="tx1"/>
                </a:solidFill>
                <a:latin typeface="Calibri Light" panose="020F0302020204030204" pitchFamily="34" charset="0"/>
                <a:cs typeface="Calibri Light" panose="020F0302020204030204" pitchFamily="34" charset="0"/>
              </a:rPr>
              <a:t> </a:t>
            </a:r>
            <a:br>
              <a:rPr lang="en-GB" sz="4000" b="1" cap="none" noProof="0" dirty="0">
                <a:solidFill>
                  <a:schemeClr val="tx1"/>
                </a:solidFill>
                <a:latin typeface="Calibri Light" panose="020F0302020204030204" pitchFamily="34" charset="0"/>
                <a:cs typeface="Calibri Light" panose="020F0302020204030204" pitchFamily="34" charset="0"/>
              </a:rPr>
            </a:br>
            <a:r>
              <a:rPr lang="en-GB" sz="4000" b="1" cap="none" noProof="0" dirty="0">
                <a:solidFill>
                  <a:schemeClr val="tx1"/>
                </a:solidFill>
                <a:latin typeface="Calibri Light" panose="020F0302020204030204" pitchFamily="34" charset="0"/>
                <a:cs typeface="Calibri Light" panose="020F0302020204030204" pitchFamily="34" charset="0"/>
              </a:rPr>
              <a:t>in a healthy individual</a:t>
            </a:r>
            <a:endParaRPr lang="en-GB" sz="3200" b="1" cap="none" noProof="0" dirty="0">
              <a:solidFill>
                <a:schemeClr val="tx1"/>
              </a:solidFill>
              <a:latin typeface="Calibri Light" panose="020F0302020204030204" pitchFamily="34" charset="0"/>
              <a:cs typeface="Calibri Light" panose="020F0302020204030204" pitchFamily="34" charset="0"/>
            </a:endParaRPr>
          </a:p>
        </p:txBody>
      </p:sp>
      <p:sp>
        <p:nvSpPr>
          <p:cNvPr id="3" name="Obdélník 2"/>
          <p:cNvSpPr/>
          <p:nvPr/>
        </p:nvSpPr>
        <p:spPr>
          <a:xfrm>
            <a:off x="4067175" y="1912938"/>
            <a:ext cx="720725" cy="4537075"/>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TextovéPole 3"/>
          <p:cNvSpPr txBox="1">
            <a:spLocks noChangeArrowheads="1"/>
          </p:cNvSpPr>
          <p:nvPr/>
        </p:nvSpPr>
        <p:spPr bwMode="auto">
          <a:xfrm>
            <a:off x="323850" y="3995738"/>
            <a:ext cx="3024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a:latin typeface="Calibri" panose="020F0502020204030204" pitchFamily="34" charset="0"/>
                <a:cs typeface="Calibri" panose="020F0502020204030204" pitchFamily="34" charset="0"/>
              </a:rPr>
              <a:t>Total haemoglobin (Hb)</a:t>
            </a:r>
          </a:p>
        </p:txBody>
      </p:sp>
      <p:sp>
        <p:nvSpPr>
          <p:cNvPr id="9" name="TextovéPole 8"/>
          <p:cNvSpPr txBox="1">
            <a:spLocks noChangeArrowheads="1"/>
          </p:cNvSpPr>
          <p:nvPr/>
        </p:nvSpPr>
        <p:spPr bwMode="auto">
          <a:xfrm>
            <a:off x="323528" y="4377298"/>
            <a:ext cx="3024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 </a:t>
            </a:r>
            <a:r>
              <a:rPr lang="en-GB" sz="2000" b="0" noProof="0" dirty="0">
                <a:latin typeface="Calibri" panose="020F0502020204030204" pitchFamily="34" charset="0"/>
                <a:cs typeface="Calibri" panose="020F0502020204030204" pitchFamily="34" charset="0"/>
              </a:rPr>
              <a:t>= haemoglobin </a:t>
            </a:r>
          </a:p>
          <a:p>
            <a:pPr algn="ctr" eaLnBrk="1" hangingPunct="1"/>
            <a:r>
              <a:rPr lang="en-GB" sz="2000" b="0" noProof="0" dirty="0">
                <a:latin typeface="Calibri" panose="020F0502020204030204" pitchFamily="34" charset="0"/>
                <a:cs typeface="Calibri" panose="020F0502020204030204" pitchFamily="34" charset="0"/>
              </a:rPr>
              <a:t>capable of carrying oxygen</a:t>
            </a:r>
          </a:p>
        </p:txBody>
      </p:sp>
      <p:sp>
        <p:nvSpPr>
          <p:cNvPr id="6" name="Obdélník 5"/>
          <p:cNvSpPr/>
          <p:nvPr/>
        </p:nvSpPr>
        <p:spPr>
          <a:xfrm>
            <a:off x="4140200" y="1985963"/>
            <a:ext cx="719138" cy="44640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Pravá složená závorka 9"/>
          <p:cNvSpPr/>
          <p:nvPr/>
        </p:nvSpPr>
        <p:spPr>
          <a:xfrm flipH="1">
            <a:off x="3492500" y="1912938"/>
            <a:ext cx="255588" cy="4540250"/>
          </a:xfrm>
          <a:prstGeom prst="rightBrace">
            <a:avLst>
              <a:gd name="adj1" fmla="val 7558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 name="Pravá složená závorka 10"/>
          <p:cNvSpPr/>
          <p:nvPr/>
        </p:nvSpPr>
        <p:spPr>
          <a:xfrm>
            <a:off x="5076825" y="1985963"/>
            <a:ext cx="287338" cy="4464050"/>
          </a:xfrm>
          <a:prstGeom prst="rightBrace">
            <a:avLst>
              <a:gd name="adj1" fmla="val 10343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 name="TextovéPole 13"/>
          <p:cNvSpPr txBox="1">
            <a:spLocks noChangeArrowheads="1"/>
          </p:cNvSpPr>
          <p:nvPr/>
        </p:nvSpPr>
        <p:spPr bwMode="auto">
          <a:xfrm>
            <a:off x="5580063" y="4014788"/>
            <a:ext cx="2808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Oxyhaemoglobin (O</a:t>
            </a:r>
            <a:r>
              <a:rPr lang="en-GB" sz="2000" baseline="-25000" noProof="0" dirty="0">
                <a:latin typeface="Calibri" panose="020F0502020204030204" pitchFamily="34" charset="0"/>
                <a:cs typeface="Calibri" panose="020F0502020204030204" pitchFamily="34" charset="0"/>
              </a:rPr>
              <a:t>2</a:t>
            </a:r>
            <a:r>
              <a:rPr lang="en-GB" sz="2000" noProof="0" dirty="0">
                <a:latin typeface="Calibri" panose="020F0502020204030204" pitchFamily="34" charset="0"/>
                <a:cs typeface="Calibri" panose="020F0502020204030204" pitchFamily="34" charset="0"/>
              </a:rPr>
              <a:t>Hb)</a:t>
            </a:r>
          </a:p>
        </p:txBody>
      </p:sp>
      <p:sp>
        <p:nvSpPr>
          <p:cNvPr id="2" name="TextovéPole 1"/>
          <p:cNvSpPr txBox="1">
            <a:spLocks noChangeArrowheads="1"/>
          </p:cNvSpPr>
          <p:nvPr/>
        </p:nvSpPr>
        <p:spPr bwMode="auto">
          <a:xfrm>
            <a:off x="5292725" y="4984750"/>
            <a:ext cx="3743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800" noProof="0" dirty="0">
                <a:solidFill>
                  <a:srgbClr val="0066FF"/>
                </a:solidFill>
                <a:latin typeface="Calibri" panose="020F0502020204030204" pitchFamily="34" charset="0"/>
                <a:cs typeface="Calibri" panose="020F0502020204030204" pitchFamily="34" charset="0"/>
              </a:rPr>
              <a:t>Saturation = O</a:t>
            </a:r>
            <a:r>
              <a:rPr lang="en-GB" sz="2800" baseline="-25000" noProof="0" dirty="0">
                <a:solidFill>
                  <a:srgbClr val="0066FF"/>
                </a:solidFill>
                <a:latin typeface="Calibri" panose="020F0502020204030204" pitchFamily="34" charset="0"/>
                <a:cs typeface="Calibri" panose="020F0502020204030204" pitchFamily="34" charset="0"/>
              </a:rPr>
              <a:t>2</a:t>
            </a:r>
            <a:r>
              <a:rPr lang="en-GB" sz="2800" noProof="0" dirty="0">
                <a:solidFill>
                  <a:srgbClr val="0066FF"/>
                </a:solidFill>
                <a:latin typeface="Calibri" panose="020F0502020204030204" pitchFamily="34" charset="0"/>
                <a:cs typeface="Calibri" panose="020F0502020204030204" pitchFamily="34" charset="0"/>
              </a:rPr>
              <a:t>Hb/Hb</a:t>
            </a:r>
            <a:br>
              <a:rPr lang="en-GB" sz="2800" noProof="0" dirty="0">
                <a:solidFill>
                  <a:srgbClr val="0066FF"/>
                </a:solidFill>
                <a:latin typeface="Calibri" panose="020F0502020204030204" pitchFamily="34" charset="0"/>
                <a:cs typeface="Calibri" panose="020F0502020204030204" pitchFamily="34" charset="0"/>
              </a:rPr>
            </a:br>
            <a:r>
              <a:rPr lang="en-GB" sz="2400" b="0" noProof="0" dirty="0">
                <a:solidFill>
                  <a:srgbClr val="0066FF"/>
                </a:solidFill>
                <a:latin typeface="Calibri" panose="020F0502020204030204" pitchFamily="34" charset="0"/>
                <a:cs typeface="Calibri" panose="020F0502020204030204" pitchFamily="34" charset="0"/>
              </a:rPr>
              <a:t>(= 98 %)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9" grpId="1"/>
      <p:bldP spid="6" grpId="0" animBg="1"/>
      <p:bldP spid="10" grpId="0" animBg="1"/>
      <p:bldP spid="11" grpId="0" animBg="1"/>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Autofit/>
          </a:bodyPr>
          <a:lstStyle/>
          <a:p>
            <a:pPr>
              <a:defRPr/>
            </a:pPr>
            <a:r>
              <a:rPr lang="cs-CZ" altLang="cs-CZ" sz="4000" b="1" cap="none" dirty="0">
                <a:solidFill>
                  <a:schemeClr val="tx1"/>
                </a:solidFill>
                <a:latin typeface="Calibri Light" panose="020F0302020204030204" pitchFamily="34" charset="0"/>
                <a:cs typeface="Calibri Light" panose="020F0302020204030204" pitchFamily="34" charset="0"/>
              </a:rPr>
              <a:t>How do you get the correct mineral concentration result?</a:t>
            </a:r>
          </a:p>
        </p:txBody>
      </p:sp>
      <p:sp>
        <p:nvSpPr>
          <p:cNvPr id="45059" name="TPAnswers"/>
          <p:cNvSpPr>
            <a:spLocks noGrp="1" noChangeArrowheads="1"/>
          </p:cNvSpPr>
          <p:nvPr>
            <p:ph type="body" idx="1"/>
            <p:custDataLst>
              <p:tags r:id="rId2"/>
            </p:custDataLst>
          </p:nvPr>
        </p:nvSpPr>
        <p:spPr>
          <a:xfrm>
            <a:off x="468312" y="2060575"/>
            <a:ext cx="8352159" cy="4176713"/>
          </a:xfrm>
        </p:spPr>
        <p:txBody>
          <a:bodyPr/>
          <a:lstStyle/>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From the sample after cleaning with </a:t>
            </a:r>
            <a:r>
              <a:rPr lang="en-GB" sz="2800" noProof="0" dirty="0" err="1">
                <a:solidFill>
                  <a:schemeClr val="tx1"/>
                </a:solidFill>
                <a:latin typeface="Calibri" panose="020F0502020204030204" pitchFamily="34" charset="0"/>
                <a:cs typeface="Calibri" panose="020F0502020204030204" pitchFamily="34" charset="0"/>
              </a:rPr>
              <a:t>LipoClear</a:t>
            </a:r>
            <a:endParaRPr lang="en-GB" sz="2800" noProof="0" dirty="0">
              <a:solidFill>
                <a:schemeClr val="tx1"/>
              </a:solidFill>
              <a:latin typeface="Calibri" panose="020F0502020204030204" pitchFamily="34" charset="0"/>
              <a:cs typeface="Calibri" panose="020F0502020204030204" pitchFamily="34" charset="0"/>
            </a:endParaRP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Direct potentiometry on an acid-base and mineral testing device</a:t>
            </a:r>
          </a:p>
          <a:p>
            <a:pPr marL="628650" indent="-514350">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The correct result cannot be determined.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childTnLst>
                                    <p:set>
                                      <p:cBhvr override="childStyle">
                                        <p:cTn id="18" dur="500" fill="hold"/>
                                        <p:tgtEl>
                                          <p:spTgt spid="45059">
                                            <p:txEl>
                                              <p:pRg st="1" end="1"/>
                                            </p:txEl>
                                          </p:spTgt>
                                        </p:tgtEl>
                                        <p:attrNameLst>
                                          <p:attrName>style.color</p:attrName>
                                        </p:attrNameLst>
                                      </p:cBhvr>
                                      <p:to>
                                        <p:clrVal>
                                          <a:srgbClr val="009900"/>
                                        </p:clrVal>
                                      </p:to>
                                    </p:set>
                                    <p:set>
                                      <p:cBhvr>
                                        <p:cTn id="19" dur="500" fill="hold"/>
                                        <p:tgtEl>
                                          <p:spTgt spid="45059">
                                            <p:txEl>
                                              <p:pRg st="1" end="1"/>
                                            </p:txEl>
                                          </p:spTgt>
                                        </p:tgtEl>
                                        <p:attrNameLst>
                                          <p:attrName>fillcolor</p:attrName>
                                        </p:attrNameLst>
                                      </p:cBhvr>
                                      <p:to>
                                        <p:clrVal>
                                          <a:srgbClr val="009900"/>
                                        </p:clrVal>
                                      </p:to>
                                    </p:set>
                                    <p:set>
                                      <p:cBhvr>
                                        <p:cTn id="20" dur="500" fill="hold"/>
                                        <p:tgtEl>
                                          <p:spTgt spid="450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067175" y="1912938"/>
            <a:ext cx="720725" cy="4537075"/>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TextovéPole 3"/>
          <p:cNvSpPr txBox="1">
            <a:spLocks noChangeArrowheads="1"/>
          </p:cNvSpPr>
          <p:nvPr/>
        </p:nvSpPr>
        <p:spPr bwMode="auto">
          <a:xfrm>
            <a:off x="611188" y="3963988"/>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cs-CZ" altLang="cs-CZ" sz="2000">
                <a:latin typeface="Calibri" panose="020F0502020204030204" pitchFamily="34" charset="0"/>
                <a:cs typeface="Calibri" panose="020F0502020204030204" pitchFamily="34" charset="0"/>
              </a:rPr>
              <a:t>Total haemoglobin</a:t>
            </a:r>
          </a:p>
        </p:txBody>
      </p:sp>
      <p:sp>
        <p:nvSpPr>
          <p:cNvPr id="5" name="Obdélník 4"/>
          <p:cNvSpPr/>
          <p:nvPr/>
        </p:nvSpPr>
        <p:spPr>
          <a:xfrm>
            <a:off x="4140200" y="4868863"/>
            <a:ext cx="719138" cy="1584325"/>
          </a:xfrm>
          <a:prstGeom prst="rect">
            <a:avLst/>
          </a:prstGeom>
          <a:solidFill>
            <a:schemeClr val="tx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TextovéPole 7"/>
          <p:cNvSpPr txBox="1">
            <a:spLocks noChangeArrowheads="1"/>
          </p:cNvSpPr>
          <p:nvPr/>
        </p:nvSpPr>
        <p:spPr bwMode="auto">
          <a:xfrm>
            <a:off x="5292725" y="5241925"/>
            <a:ext cx="3600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Carbonyl haemoglobin (</a:t>
            </a:r>
            <a:r>
              <a:rPr lang="en-GB" sz="2000" noProof="0" dirty="0" err="1">
                <a:latin typeface="Calibri" panose="020F0502020204030204" pitchFamily="34" charset="0"/>
                <a:cs typeface="Calibri" panose="020F0502020204030204" pitchFamily="34" charset="0"/>
              </a:rPr>
              <a:t>COHb</a:t>
            </a:r>
            <a:r>
              <a:rPr lang="en-GB" sz="2000" noProof="0" dirty="0">
                <a:latin typeface="Calibri" panose="020F0502020204030204" pitchFamily="34" charset="0"/>
                <a:cs typeface="Calibri" panose="020F0502020204030204" pitchFamily="34" charset="0"/>
              </a:rPr>
              <a:t>)</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unable to carry oxygen</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(35.7 %)</a:t>
            </a:r>
          </a:p>
        </p:txBody>
      </p:sp>
      <p:sp>
        <p:nvSpPr>
          <p:cNvPr id="9" name="TextovéPole 8"/>
          <p:cNvSpPr txBox="1">
            <a:spLocks noChangeArrowheads="1"/>
          </p:cNvSpPr>
          <p:nvPr/>
        </p:nvSpPr>
        <p:spPr bwMode="auto">
          <a:xfrm>
            <a:off x="5283200" y="3068638"/>
            <a:ext cx="3816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Haemoglobin </a:t>
            </a:r>
          </a:p>
          <a:p>
            <a:pPr algn="ctr" eaLnBrk="1" hangingPunct="1"/>
            <a:r>
              <a:rPr lang="en-GB" sz="2000" noProof="0" dirty="0">
                <a:latin typeface="Calibri" panose="020F0502020204030204" pitchFamily="34" charset="0"/>
                <a:cs typeface="Calibri" panose="020F0502020204030204" pitchFamily="34" charset="0"/>
              </a:rPr>
              <a:t>capable of carrying oxygen </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(64.3 %)</a:t>
            </a:r>
          </a:p>
        </p:txBody>
      </p:sp>
      <p:sp>
        <p:nvSpPr>
          <p:cNvPr id="7" name="Obdélník 6"/>
          <p:cNvSpPr/>
          <p:nvPr/>
        </p:nvSpPr>
        <p:spPr>
          <a:xfrm>
            <a:off x="4138613" y="1912938"/>
            <a:ext cx="720725" cy="2946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p:cNvSpPr/>
          <p:nvPr/>
        </p:nvSpPr>
        <p:spPr>
          <a:xfrm>
            <a:off x="3995738" y="1974850"/>
            <a:ext cx="720725" cy="28844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Pravá složená závorka 10"/>
          <p:cNvSpPr/>
          <p:nvPr/>
        </p:nvSpPr>
        <p:spPr>
          <a:xfrm>
            <a:off x="5076825" y="1892300"/>
            <a:ext cx="206375" cy="2944813"/>
          </a:xfrm>
          <a:prstGeom prst="rightBrace">
            <a:avLst>
              <a:gd name="adj1" fmla="val 14001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 name="TextovéPole 13"/>
          <p:cNvSpPr txBox="1">
            <a:spLocks noChangeArrowheads="1"/>
          </p:cNvSpPr>
          <p:nvPr/>
        </p:nvSpPr>
        <p:spPr bwMode="auto">
          <a:xfrm>
            <a:off x="467544" y="3233738"/>
            <a:ext cx="2808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Oxyhaemoglobin (O</a:t>
            </a:r>
            <a:r>
              <a:rPr lang="en-GB" sz="2000" baseline="-25000" noProof="0" dirty="0">
                <a:latin typeface="Calibri" panose="020F0502020204030204" pitchFamily="34" charset="0"/>
                <a:cs typeface="Calibri" panose="020F0502020204030204" pitchFamily="34" charset="0"/>
              </a:rPr>
              <a:t>2</a:t>
            </a:r>
            <a:r>
              <a:rPr lang="en-GB" sz="2000" noProof="0" dirty="0">
                <a:latin typeface="Calibri" panose="020F0502020204030204" pitchFamily="34" charset="0"/>
                <a:cs typeface="Calibri" panose="020F0502020204030204" pitchFamily="34" charset="0"/>
              </a:rPr>
              <a:t>Hb)</a:t>
            </a:r>
          </a:p>
        </p:txBody>
      </p:sp>
      <p:sp>
        <p:nvSpPr>
          <p:cNvPr id="15" name="Pravá složená závorka 14"/>
          <p:cNvSpPr/>
          <p:nvPr/>
        </p:nvSpPr>
        <p:spPr>
          <a:xfrm>
            <a:off x="5076825" y="4859338"/>
            <a:ext cx="206375" cy="1593850"/>
          </a:xfrm>
          <a:prstGeom prst="rightBrace">
            <a:avLst>
              <a:gd name="adj1" fmla="val 1656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367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000" b="1" cap="none" noProof="0" dirty="0">
                <a:solidFill>
                  <a:schemeClr val="tx1"/>
                </a:solidFill>
                <a:latin typeface="Calibri Light" panose="020F0302020204030204" pitchFamily="34" charset="0"/>
                <a:cs typeface="Calibri Light" panose="020F0302020204030204" pitchFamily="34" charset="0"/>
              </a:rPr>
              <a:t>Saturation of </a:t>
            </a:r>
            <a:r>
              <a:rPr lang="en-GB" sz="3600" b="1" cap="none" noProof="0" dirty="0">
                <a:solidFill>
                  <a:schemeClr val="tx1"/>
                </a:solidFill>
                <a:latin typeface="Calibri Light" panose="020F0302020204030204" pitchFamily="34" charset="0"/>
                <a:cs typeface="Calibri Light" panose="020F0302020204030204" pitchFamily="34" charset="0"/>
              </a:rPr>
              <a:t>haemoglobin with oxygen </a:t>
            </a:r>
            <a:r>
              <a:rPr lang="en-GB" sz="2800" b="1" cap="none" noProof="0" dirty="0">
                <a:solidFill>
                  <a:schemeClr val="tx1"/>
                </a:solidFill>
                <a:latin typeface="Calibri Light" panose="020F0302020204030204" pitchFamily="34" charset="0"/>
                <a:cs typeface="Calibri Light" panose="020F0302020204030204" pitchFamily="34" charset="0"/>
              </a:rPr>
              <a:t>person poisoned with carbon monoxide</a:t>
            </a:r>
          </a:p>
        </p:txBody>
      </p:sp>
      <p:sp>
        <p:nvSpPr>
          <p:cNvPr id="16" name="Pravá složená závorka 15"/>
          <p:cNvSpPr/>
          <p:nvPr/>
        </p:nvSpPr>
        <p:spPr>
          <a:xfrm flipH="1">
            <a:off x="3132138" y="1912938"/>
            <a:ext cx="206375" cy="4537075"/>
          </a:xfrm>
          <a:prstGeom prst="rightBrace">
            <a:avLst>
              <a:gd name="adj1" fmla="val 14001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7" name="Pravá složená závorka 16"/>
          <p:cNvSpPr/>
          <p:nvPr/>
        </p:nvSpPr>
        <p:spPr>
          <a:xfrm flipH="1">
            <a:off x="3511550" y="2009775"/>
            <a:ext cx="206375" cy="2827338"/>
          </a:xfrm>
          <a:prstGeom prst="rightBrace">
            <a:avLst>
              <a:gd name="adj1" fmla="val 14001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animBg="1"/>
      <p:bldP spid="8" grpId="0"/>
      <p:bldP spid="9" grpId="0"/>
      <p:bldP spid="7" grpId="0" animBg="1"/>
      <p:bldP spid="6" grpId="0" animBg="1"/>
      <p:bldP spid="11" grpId="0" animBg="1"/>
      <p:bldP spid="14" grpId="0"/>
      <p:bldP spid="14" grpId="1"/>
      <p:bldP spid="15" grpId="0" animBg="1"/>
      <p:bldP spid="15" grpId="1" animBg="1"/>
      <p:bldP spid="16" grpId="0" animBg="1"/>
      <p:bldP spid="16" grpId="1"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r>
              <a:rPr lang="en-GB" sz="3600" b="1" cap="none" noProof="0" dirty="0">
                <a:solidFill>
                  <a:schemeClr val="tx1"/>
                </a:solidFill>
                <a:latin typeface="Calibri Light" panose="020F0302020204030204" pitchFamily="34" charset="0"/>
                <a:cs typeface="Calibri Light" panose="020F0302020204030204" pitchFamily="34" charset="0"/>
              </a:rPr>
              <a:t>The concept of functional and fractional saturation</a:t>
            </a:r>
          </a:p>
        </p:txBody>
      </p:sp>
      <p:sp>
        <p:nvSpPr>
          <p:cNvPr id="3" name="Obdélník 2"/>
          <p:cNvSpPr/>
          <p:nvPr/>
        </p:nvSpPr>
        <p:spPr>
          <a:xfrm>
            <a:off x="4067175" y="1912938"/>
            <a:ext cx="720725" cy="4537075"/>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TextovéPole 3"/>
          <p:cNvSpPr txBox="1">
            <a:spLocks noChangeArrowheads="1"/>
          </p:cNvSpPr>
          <p:nvPr/>
        </p:nvSpPr>
        <p:spPr bwMode="auto">
          <a:xfrm>
            <a:off x="817421" y="3995738"/>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Total haemoglobin</a:t>
            </a:r>
          </a:p>
        </p:txBody>
      </p:sp>
      <p:sp>
        <p:nvSpPr>
          <p:cNvPr id="5" name="Obdélník 4"/>
          <p:cNvSpPr/>
          <p:nvPr/>
        </p:nvSpPr>
        <p:spPr>
          <a:xfrm>
            <a:off x="3995738" y="4868863"/>
            <a:ext cx="720725" cy="1584325"/>
          </a:xfrm>
          <a:prstGeom prst="rect">
            <a:avLst/>
          </a:prstGeom>
          <a:solidFill>
            <a:schemeClr val="tx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TextovéPole 7"/>
          <p:cNvSpPr txBox="1">
            <a:spLocks noChangeArrowheads="1"/>
          </p:cNvSpPr>
          <p:nvPr/>
        </p:nvSpPr>
        <p:spPr bwMode="auto">
          <a:xfrm>
            <a:off x="5292030" y="5262563"/>
            <a:ext cx="3600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Carbonyl haemoglobin (</a:t>
            </a:r>
            <a:r>
              <a:rPr lang="en-GB" sz="2000" noProof="0" dirty="0" err="1">
                <a:latin typeface="Calibri" panose="020F0502020204030204" pitchFamily="34" charset="0"/>
                <a:cs typeface="Calibri" panose="020F0502020204030204" pitchFamily="34" charset="0"/>
              </a:rPr>
              <a:t>COHb</a:t>
            </a:r>
            <a:r>
              <a:rPr lang="en-GB" sz="2000" noProof="0" dirty="0">
                <a:latin typeface="Calibri" panose="020F0502020204030204" pitchFamily="34" charset="0"/>
                <a:cs typeface="Calibri" panose="020F0502020204030204" pitchFamily="34" charset="0"/>
              </a:rPr>
              <a:t>)</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unable to carry oxygen</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(35.7 %)</a:t>
            </a:r>
          </a:p>
        </p:txBody>
      </p:sp>
      <p:sp>
        <p:nvSpPr>
          <p:cNvPr id="9" name="TextovéPole 8"/>
          <p:cNvSpPr txBox="1">
            <a:spLocks noChangeArrowheads="1"/>
          </p:cNvSpPr>
          <p:nvPr/>
        </p:nvSpPr>
        <p:spPr bwMode="auto">
          <a:xfrm>
            <a:off x="5251450" y="2708920"/>
            <a:ext cx="36607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Haemoglobin </a:t>
            </a:r>
          </a:p>
          <a:p>
            <a:pPr algn="ctr" eaLnBrk="1" hangingPunct="1"/>
            <a:r>
              <a:rPr lang="en-GB" sz="2000" noProof="0" dirty="0">
                <a:latin typeface="Calibri" panose="020F0502020204030204" pitchFamily="34" charset="0"/>
                <a:cs typeface="Calibri" panose="020F0502020204030204" pitchFamily="34" charset="0"/>
              </a:rPr>
              <a:t>capable of carrying oxygen </a:t>
            </a:r>
            <a:br>
              <a:rPr lang="en-GB" sz="2000" noProof="0" dirty="0">
                <a:latin typeface="Calibri" panose="020F0502020204030204" pitchFamily="34" charset="0"/>
                <a:cs typeface="Calibri" panose="020F0502020204030204" pitchFamily="34" charset="0"/>
              </a:rPr>
            </a:br>
            <a:r>
              <a:rPr lang="en-GB" sz="2000" noProof="0" dirty="0">
                <a:latin typeface="Calibri" panose="020F0502020204030204" pitchFamily="34" charset="0"/>
                <a:cs typeface="Calibri" panose="020F0502020204030204" pitchFamily="34" charset="0"/>
              </a:rPr>
              <a:t>(64.3 %)</a:t>
            </a:r>
          </a:p>
        </p:txBody>
      </p:sp>
      <p:sp>
        <p:nvSpPr>
          <p:cNvPr id="7" name="Obdélník 6"/>
          <p:cNvSpPr/>
          <p:nvPr/>
        </p:nvSpPr>
        <p:spPr>
          <a:xfrm>
            <a:off x="4067175" y="1912938"/>
            <a:ext cx="720725" cy="295592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p:cNvSpPr/>
          <p:nvPr/>
        </p:nvSpPr>
        <p:spPr>
          <a:xfrm>
            <a:off x="3995738" y="1985963"/>
            <a:ext cx="720725" cy="28829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Pravá složená závorka 10"/>
          <p:cNvSpPr/>
          <p:nvPr/>
        </p:nvSpPr>
        <p:spPr>
          <a:xfrm>
            <a:off x="5045075" y="1874838"/>
            <a:ext cx="176213" cy="2973387"/>
          </a:xfrm>
          <a:prstGeom prst="rightBrace">
            <a:avLst>
              <a:gd name="adj1" fmla="val 6320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 name="TextovéPole 13"/>
          <p:cNvSpPr txBox="1">
            <a:spLocks noChangeArrowheads="1"/>
          </p:cNvSpPr>
          <p:nvPr/>
        </p:nvSpPr>
        <p:spPr bwMode="auto">
          <a:xfrm>
            <a:off x="231776" y="3254375"/>
            <a:ext cx="2971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000" noProof="0" dirty="0">
                <a:latin typeface="Calibri" panose="020F0502020204030204" pitchFamily="34" charset="0"/>
                <a:cs typeface="Calibri" panose="020F0502020204030204" pitchFamily="34" charset="0"/>
              </a:rPr>
              <a:t>Oxyhaemoglobin (O</a:t>
            </a:r>
            <a:r>
              <a:rPr lang="en-GB" sz="2000" baseline="-25000" noProof="0" dirty="0">
                <a:latin typeface="Calibri" panose="020F0502020204030204" pitchFamily="34" charset="0"/>
                <a:cs typeface="Calibri" panose="020F0502020204030204" pitchFamily="34" charset="0"/>
              </a:rPr>
              <a:t>2</a:t>
            </a:r>
            <a:r>
              <a:rPr lang="en-GB" sz="2000" noProof="0" dirty="0">
                <a:latin typeface="Calibri" panose="020F0502020204030204" pitchFamily="34" charset="0"/>
                <a:cs typeface="Calibri" panose="020F0502020204030204" pitchFamily="34" charset="0"/>
              </a:rPr>
              <a:t>Hb)</a:t>
            </a:r>
          </a:p>
        </p:txBody>
      </p:sp>
      <p:sp>
        <p:nvSpPr>
          <p:cNvPr id="15" name="Pravá složená závorka 14"/>
          <p:cNvSpPr/>
          <p:nvPr/>
        </p:nvSpPr>
        <p:spPr>
          <a:xfrm>
            <a:off x="5033963" y="4868863"/>
            <a:ext cx="217487" cy="1584325"/>
          </a:xfrm>
          <a:prstGeom prst="rightBrace">
            <a:avLst>
              <a:gd name="adj1" fmla="val 8149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2" name="Levá složená závorka 11"/>
          <p:cNvSpPr/>
          <p:nvPr/>
        </p:nvSpPr>
        <p:spPr>
          <a:xfrm>
            <a:off x="3203575" y="2047875"/>
            <a:ext cx="215900" cy="2800350"/>
          </a:xfrm>
          <a:prstGeom prst="leftBrace">
            <a:avLst>
              <a:gd name="adj1" fmla="val 4238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6" name="TextovéPole 15"/>
          <p:cNvSpPr txBox="1">
            <a:spLocks noChangeArrowheads="1"/>
          </p:cNvSpPr>
          <p:nvPr/>
        </p:nvSpPr>
        <p:spPr bwMode="auto">
          <a:xfrm>
            <a:off x="158750" y="4770438"/>
            <a:ext cx="39306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400" noProof="0" dirty="0">
                <a:solidFill>
                  <a:srgbClr val="0066FF"/>
                </a:solidFill>
                <a:latin typeface="Calibri" panose="020F0502020204030204" pitchFamily="34" charset="0"/>
                <a:cs typeface="Calibri" panose="020F0502020204030204" pitchFamily="34" charset="0"/>
              </a:rPr>
              <a:t>Functional saturation </a:t>
            </a:r>
            <a:br>
              <a:rPr lang="en-GB" sz="2400" noProof="0" dirty="0">
                <a:solidFill>
                  <a:srgbClr val="0066FF"/>
                </a:solidFill>
                <a:latin typeface="Calibri" panose="020F0502020204030204" pitchFamily="34" charset="0"/>
                <a:cs typeface="Calibri" panose="020F0502020204030204" pitchFamily="34" charset="0"/>
              </a:rPr>
            </a:br>
            <a:r>
              <a:rPr lang="en-GB" sz="2400" b="0" noProof="0" dirty="0">
                <a:solidFill>
                  <a:srgbClr val="0066FF"/>
                </a:solidFill>
                <a:latin typeface="Calibri" panose="020F0502020204030204" pitchFamily="34" charset="0"/>
                <a:cs typeface="Calibri" panose="020F0502020204030204" pitchFamily="34" charset="0"/>
              </a:rPr>
              <a:t>= O</a:t>
            </a:r>
            <a:r>
              <a:rPr lang="en-GB" sz="2400" b="0" baseline="-25000" noProof="0" dirty="0">
                <a:solidFill>
                  <a:srgbClr val="0066FF"/>
                </a:solidFill>
                <a:latin typeface="Calibri" panose="020F0502020204030204" pitchFamily="34" charset="0"/>
                <a:cs typeface="Calibri" panose="020F0502020204030204" pitchFamily="34" charset="0"/>
              </a:rPr>
              <a:t>2</a:t>
            </a:r>
            <a:r>
              <a:rPr lang="en-GB" sz="2400" b="0" noProof="0" dirty="0">
                <a:solidFill>
                  <a:srgbClr val="0066FF"/>
                </a:solidFill>
                <a:latin typeface="Calibri" panose="020F0502020204030204" pitchFamily="34" charset="0"/>
                <a:cs typeface="Calibri" panose="020F0502020204030204" pitchFamily="34" charset="0"/>
              </a:rPr>
              <a:t>Hb/Hb capable of carrying oxygen </a:t>
            </a:r>
            <a:br>
              <a:rPr lang="en-GB" sz="2400" b="0" noProof="0" dirty="0">
                <a:solidFill>
                  <a:srgbClr val="0066FF"/>
                </a:solidFill>
                <a:latin typeface="Calibri" panose="020F0502020204030204" pitchFamily="34" charset="0"/>
                <a:cs typeface="Calibri" panose="020F0502020204030204" pitchFamily="34" charset="0"/>
              </a:rPr>
            </a:br>
            <a:r>
              <a:rPr lang="en-GB" sz="2400" b="0" noProof="0" dirty="0">
                <a:solidFill>
                  <a:srgbClr val="0066FF"/>
                </a:solidFill>
                <a:latin typeface="Calibri" panose="020F0502020204030204" pitchFamily="34" charset="0"/>
                <a:cs typeface="Calibri" panose="020F0502020204030204" pitchFamily="34" charset="0"/>
              </a:rPr>
              <a:t>(= 98 %)</a:t>
            </a:r>
            <a:endParaRPr lang="en-GB" sz="2000" b="0" noProof="0" dirty="0">
              <a:solidFill>
                <a:srgbClr val="0066FF"/>
              </a:solidFill>
              <a:latin typeface="Calibri" panose="020F0502020204030204" pitchFamily="34" charset="0"/>
              <a:cs typeface="Calibri" panose="020F0502020204030204" pitchFamily="34" charset="0"/>
            </a:endParaRPr>
          </a:p>
        </p:txBody>
      </p:sp>
      <p:sp>
        <p:nvSpPr>
          <p:cNvPr id="17" name="TextovéPole 16"/>
          <p:cNvSpPr txBox="1">
            <a:spLocks noChangeArrowheads="1"/>
          </p:cNvSpPr>
          <p:nvPr/>
        </p:nvSpPr>
        <p:spPr bwMode="auto">
          <a:xfrm>
            <a:off x="5054600" y="3689350"/>
            <a:ext cx="3930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sz="2800" noProof="0" dirty="0">
                <a:solidFill>
                  <a:srgbClr val="0066FF"/>
                </a:solidFill>
                <a:latin typeface="Calibri" panose="020F0502020204030204" pitchFamily="34" charset="0"/>
                <a:cs typeface="Calibri" panose="020F0502020204030204" pitchFamily="34" charset="0"/>
              </a:rPr>
              <a:t>Fractional saturation </a:t>
            </a:r>
            <a:br>
              <a:rPr lang="en-GB" sz="2800" noProof="0" dirty="0">
                <a:solidFill>
                  <a:srgbClr val="0066FF"/>
                </a:solidFill>
                <a:latin typeface="Calibri" panose="020F0502020204030204" pitchFamily="34" charset="0"/>
                <a:cs typeface="Calibri" panose="020F0502020204030204" pitchFamily="34" charset="0"/>
              </a:rPr>
            </a:br>
            <a:r>
              <a:rPr lang="en-GB" sz="2800" b="0" noProof="0" dirty="0">
                <a:solidFill>
                  <a:srgbClr val="0066FF"/>
                </a:solidFill>
                <a:latin typeface="Calibri" panose="020F0502020204030204" pitchFamily="34" charset="0"/>
                <a:cs typeface="Calibri" panose="020F0502020204030204" pitchFamily="34" charset="0"/>
              </a:rPr>
              <a:t>= O</a:t>
            </a:r>
            <a:r>
              <a:rPr lang="en-GB" sz="2800" b="0" baseline="-25000" noProof="0" dirty="0">
                <a:solidFill>
                  <a:srgbClr val="0066FF"/>
                </a:solidFill>
                <a:latin typeface="Calibri" panose="020F0502020204030204" pitchFamily="34" charset="0"/>
                <a:cs typeface="Calibri" panose="020F0502020204030204" pitchFamily="34" charset="0"/>
              </a:rPr>
              <a:t>2</a:t>
            </a:r>
            <a:r>
              <a:rPr lang="en-GB" sz="2800" b="0" noProof="0" dirty="0">
                <a:solidFill>
                  <a:srgbClr val="0066FF"/>
                </a:solidFill>
                <a:latin typeface="Calibri" panose="020F0502020204030204" pitchFamily="34" charset="0"/>
                <a:cs typeface="Calibri" panose="020F0502020204030204" pitchFamily="34" charset="0"/>
              </a:rPr>
              <a:t>Hb/Hb total</a:t>
            </a:r>
            <a:br>
              <a:rPr lang="en-GB" sz="2800" b="0" noProof="0" dirty="0">
                <a:solidFill>
                  <a:srgbClr val="0066FF"/>
                </a:solidFill>
                <a:latin typeface="Calibri" panose="020F0502020204030204" pitchFamily="34" charset="0"/>
                <a:cs typeface="Calibri" panose="020F0502020204030204" pitchFamily="34" charset="0"/>
              </a:rPr>
            </a:br>
            <a:r>
              <a:rPr lang="en-GB" sz="2400" b="0" noProof="0" dirty="0">
                <a:solidFill>
                  <a:srgbClr val="0066FF"/>
                </a:solidFill>
                <a:latin typeface="Calibri" panose="020F0502020204030204" pitchFamily="34" charset="0"/>
                <a:cs typeface="Calibri" panose="020F0502020204030204" pitchFamily="34" charset="0"/>
              </a:rPr>
              <a:t>(= 62 %)</a:t>
            </a:r>
          </a:p>
        </p:txBody>
      </p:sp>
      <p:sp>
        <p:nvSpPr>
          <p:cNvPr id="18" name="Pravá složená závorka 17"/>
          <p:cNvSpPr/>
          <p:nvPr/>
        </p:nvSpPr>
        <p:spPr>
          <a:xfrm flipH="1">
            <a:off x="3563938" y="1912938"/>
            <a:ext cx="215900" cy="4540250"/>
          </a:xfrm>
          <a:prstGeom prst="rightBrace">
            <a:avLst>
              <a:gd name="adj1" fmla="val 5701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2"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2"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5" grpId="2" animBg="1"/>
      <p:bldP spid="8" grpId="0"/>
      <p:bldP spid="8" grpId="1"/>
      <p:bldP spid="8" grpId="2"/>
      <p:bldP spid="9" grpId="0"/>
      <p:bldP spid="9" grpId="1"/>
      <p:bldP spid="7" grpId="0" animBg="1"/>
      <p:bldP spid="7" grpId="1" animBg="1"/>
      <p:bldP spid="6" grpId="0" animBg="1"/>
      <p:bldP spid="6" grpId="1" animBg="1"/>
      <p:bldP spid="6" grpId="2" animBg="1"/>
      <p:bldP spid="11" grpId="0" animBg="1"/>
      <p:bldP spid="11" grpId="1" animBg="1"/>
      <p:bldP spid="14" grpId="0"/>
      <p:bldP spid="14" grpId="1"/>
      <p:bldP spid="14" grpId="2"/>
      <p:bldP spid="15" grpId="0" animBg="1"/>
      <p:bldP spid="15" grpId="1" animBg="1"/>
      <p:bldP spid="15" grpId="2" animBg="1"/>
      <p:bldP spid="12" grpId="0" animBg="1"/>
      <p:bldP spid="12" grpId="1" animBg="1"/>
      <p:bldP spid="12" grpId="2" animBg="1"/>
      <p:bldP spid="16" grpId="0"/>
      <p:bldP spid="16" grpId="1"/>
      <p:bldP spid="17" grpId="0"/>
      <p:bldP spid="18" grpId="0" animBg="1"/>
      <p:bldP spid="18"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New type of pulse oximeter</a:t>
            </a:r>
          </a:p>
        </p:txBody>
      </p:sp>
      <p:sp>
        <p:nvSpPr>
          <p:cNvPr id="45059" name="Rectangle 3"/>
          <p:cNvSpPr>
            <a:spLocks noGrp="1" noChangeArrowheads="1"/>
          </p:cNvSpPr>
          <p:nvPr>
            <p:ph type="body" idx="1"/>
          </p:nvPr>
        </p:nvSpPr>
        <p:spPr>
          <a:xfrm>
            <a:off x="250825" y="1844824"/>
            <a:ext cx="8713788" cy="4608512"/>
          </a:xfrm>
        </p:spPr>
        <p:txBody>
          <a:bodyPr/>
          <a:lstStyle/>
          <a:p>
            <a:pPr marL="114300" indent="0">
              <a:spcBef>
                <a:spcPts val="2400"/>
              </a:spcBef>
              <a:buNone/>
            </a:pPr>
            <a:r>
              <a:rPr lang="en-GB" sz="2800" b="1" noProof="0">
                <a:latin typeface="Calibri" panose="020F0502020204030204" pitchFamily="34" charset="0"/>
                <a:cs typeface="Calibri" panose="020F0502020204030204" pitchFamily="34" charset="0"/>
              </a:rPr>
              <a:t>Masimo rainbow</a:t>
            </a:r>
            <a:r>
              <a:rPr lang="en-GB" sz="2800" b="1" baseline="30000" noProof="0">
                <a:latin typeface="Calibri" panose="020F0502020204030204" pitchFamily="34" charset="0"/>
                <a:cs typeface="Calibri" panose="020F0502020204030204" pitchFamily="34" charset="0"/>
              </a:rPr>
              <a:t>®</a:t>
            </a:r>
            <a:r>
              <a:rPr lang="en-GB" sz="2800" b="1" noProof="0">
                <a:latin typeface="Calibri" panose="020F0502020204030204" pitchFamily="34" charset="0"/>
                <a:cs typeface="Calibri" panose="020F0502020204030204" pitchFamily="34" charset="0"/>
              </a:rPr>
              <a:t> Pulse CO-Oximeters</a:t>
            </a:r>
            <a:r>
              <a:rPr lang="en-GB" sz="2800" b="1" baseline="30000" noProof="0">
                <a:latin typeface="Calibri" panose="020F0502020204030204" pitchFamily="34" charset="0"/>
                <a:cs typeface="Calibri" panose="020F0502020204030204" pitchFamily="34" charset="0"/>
              </a:rPr>
              <a:t>™</a:t>
            </a:r>
            <a:r>
              <a:rPr lang="en-GB" sz="2800" noProof="0">
                <a:solidFill>
                  <a:schemeClr val="tx1"/>
                </a:solidFill>
                <a:latin typeface="Calibri" panose="020F0502020204030204" pitchFamily="34" charset="0"/>
                <a:cs typeface="Calibri" panose="020F0502020204030204" pitchFamily="34" charset="0"/>
              </a:rPr>
              <a:t> – measures all fractions in addition to total Hb, i.e. </a:t>
            </a:r>
            <a:r>
              <a:rPr lang="en-GB" sz="2800" noProof="0" dirty="0">
                <a:solidFill>
                  <a:schemeClr val="tx1"/>
                </a:solidFill>
                <a:latin typeface="Calibri" panose="020F0502020204030204" pitchFamily="34" charset="0"/>
                <a:cs typeface="Calibri" panose="020F0502020204030204" pitchFamily="34" charset="0"/>
              </a:rPr>
              <a:t>O</a:t>
            </a:r>
            <a:r>
              <a:rPr lang="en-GB" sz="2800" baseline="-25000" noProof="0" dirty="0">
                <a:solidFill>
                  <a:schemeClr val="tx1"/>
                </a:solidFill>
                <a:latin typeface="Calibri" panose="020F0502020204030204" pitchFamily="34" charset="0"/>
                <a:cs typeface="Calibri" panose="020F0502020204030204" pitchFamily="34" charset="0"/>
              </a:rPr>
              <a:t>2</a:t>
            </a:r>
            <a:r>
              <a:rPr lang="en-GB" sz="2800" noProof="0" dirty="0">
                <a:solidFill>
                  <a:schemeClr val="tx1"/>
                </a:solidFill>
                <a:latin typeface="Calibri" panose="020F0502020204030204" pitchFamily="34" charset="0"/>
                <a:cs typeface="Calibri" panose="020F0502020204030204" pitchFamily="34" charset="0"/>
              </a:rPr>
              <a:t> Hb, </a:t>
            </a:r>
            <a:r>
              <a:rPr lang="en-GB" sz="2800" noProof="0" dirty="0" err="1">
                <a:solidFill>
                  <a:schemeClr val="tx1"/>
                </a:solidFill>
                <a:latin typeface="Calibri" panose="020F0502020204030204" pitchFamily="34" charset="0"/>
                <a:cs typeface="Calibri" panose="020F0502020204030204" pitchFamily="34" charset="0"/>
              </a:rPr>
              <a:t>COHb</a:t>
            </a:r>
            <a:r>
              <a:rPr lang="en-GB" sz="2800" noProof="0" dirty="0">
                <a:solidFill>
                  <a:schemeClr val="tx1"/>
                </a:solidFill>
                <a:latin typeface="Calibri" panose="020F0502020204030204" pitchFamily="34" charset="0"/>
                <a:cs typeface="Calibri" panose="020F0502020204030204" pitchFamily="34" charset="0"/>
              </a:rPr>
              <a:t> and methaemoglobin. Uses 7 wavelengths and special filters for measurement.</a:t>
            </a:r>
          </a:p>
        </p:txBody>
      </p:sp>
      <p:grpSp>
        <p:nvGrpSpPr>
          <p:cNvPr id="2" name="Skupina 1">
            <a:extLst>
              <a:ext uri="{FF2B5EF4-FFF2-40B4-BE49-F238E27FC236}">
                <a16:creationId xmlns:a16="http://schemas.microsoft.com/office/drawing/2014/main" id="{8EDCA557-BFEA-27E8-F9AA-90708EC75514}"/>
              </a:ext>
            </a:extLst>
          </p:cNvPr>
          <p:cNvGrpSpPr/>
          <p:nvPr/>
        </p:nvGrpSpPr>
        <p:grpSpPr>
          <a:xfrm>
            <a:off x="250825" y="3827463"/>
            <a:ext cx="8642350" cy="2724150"/>
            <a:chOff x="250825" y="3827463"/>
            <a:chExt cx="8642350" cy="272415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8175" y="3827463"/>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28880"/>
              <a:ext cx="316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18787"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Further fate of the patient</a:t>
            </a:r>
          </a:p>
        </p:txBody>
      </p:sp>
      <p:sp>
        <p:nvSpPr>
          <p:cNvPr id="4" name="Rectangle 3"/>
          <p:cNvSpPr txBox="1">
            <a:spLocks noChangeArrowheads="1"/>
          </p:cNvSpPr>
          <p:nvPr/>
        </p:nvSpPr>
        <p:spPr bwMode="auto">
          <a:xfrm>
            <a:off x="468313" y="1916113"/>
            <a:ext cx="84963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1200"/>
              </a:spcBef>
              <a:buClr>
                <a:schemeClr val="accent1"/>
              </a:buClr>
              <a:buFont typeface="Arial" panose="020B0604020202020204" pitchFamily="34" charset="0"/>
              <a:buNone/>
            </a:pPr>
            <a:r>
              <a:rPr lang="en-GB" sz="2800" b="0" noProof="0" dirty="0">
                <a:latin typeface="Calibri" panose="020F0502020204030204" pitchFamily="34" charset="0"/>
                <a:cs typeface="Calibri" panose="020F0502020204030204" pitchFamily="34" charset="0"/>
              </a:rPr>
              <a:t>The patient was treated with oxygen inhalation at normal pressure (</a:t>
            </a:r>
            <a:r>
              <a:rPr lang="en-GB" sz="2800" b="0" noProof="0" dirty="0" err="1">
                <a:latin typeface="Calibri" panose="020F0502020204030204" pitchFamily="34" charset="0"/>
                <a:cs typeface="Calibri" panose="020F0502020204030204" pitchFamily="34" charset="0"/>
              </a:rPr>
              <a:t>normobaric</a:t>
            </a:r>
            <a:r>
              <a:rPr lang="en-GB" sz="2800" b="0" noProof="0" dirty="0">
                <a:latin typeface="Calibri" panose="020F0502020204030204" pitchFamily="34" charset="0"/>
                <a:cs typeface="Calibri" panose="020F0502020204030204" pitchFamily="34" charset="0"/>
              </a:rPr>
              <a:t> oxygen therapy).</a:t>
            </a:r>
          </a:p>
          <a:p>
            <a:pPr>
              <a:spcBef>
                <a:spcPts val="1200"/>
              </a:spcBef>
              <a:buClr>
                <a:schemeClr val="accent1"/>
              </a:buClr>
              <a:buFont typeface="Arial" panose="020B0604020202020204" pitchFamily="34" charset="0"/>
              <a:buNone/>
            </a:pPr>
            <a:r>
              <a:rPr lang="en-GB" sz="2800" b="0" noProof="0" dirty="0">
                <a:latin typeface="Calibri" panose="020F0502020204030204" pitchFamily="34" charset="0"/>
                <a:cs typeface="Calibri" panose="020F0502020204030204" pitchFamily="34" charset="0"/>
              </a:rPr>
              <a:t>Control sampling 5 h after admission showed a decrease in </a:t>
            </a:r>
            <a:r>
              <a:rPr lang="en-GB" sz="2800" b="0" noProof="0" dirty="0" err="1">
                <a:latin typeface="Calibri" panose="020F0502020204030204" pitchFamily="34" charset="0"/>
                <a:cs typeface="Calibri" panose="020F0502020204030204" pitchFamily="34" charset="0"/>
              </a:rPr>
              <a:t>COHb</a:t>
            </a:r>
            <a:r>
              <a:rPr lang="en-GB" sz="2800" b="0" noProof="0" dirty="0">
                <a:latin typeface="Calibri" panose="020F0502020204030204" pitchFamily="34" charset="0"/>
                <a:cs typeface="Calibri" panose="020F0502020204030204" pitchFamily="34" charset="0"/>
              </a:rPr>
              <a:t> to 0.007, SO</a:t>
            </a:r>
            <a:r>
              <a:rPr lang="en-GB" sz="2800" b="0" baseline="-25000" noProof="0" dirty="0">
                <a:latin typeface="Calibri" panose="020F0502020204030204" pitchFamily="34" charset="0"/>
                <a:cs typeface="Calibri" panose="020F0502020204030204" pitchFamily="34" charset="0"/>
              </a:rPr>
              <a:t>2</a:t>
            </a:r>
            <a:r>
              <a:rPr lang="en-GB" sz="2800" b="0" noProof="0" dirty="0">
                <a:latin typeface="Calibri" panose="020F0502020204030204" pitchFamily="34" charset="0"/>
                <a:cs typeface="Calibri" panose="020F0502020204030204" pitchFamily="34" charset="0"/>
              </a:rPr>
              <a:t> increased to 0.94.</a:t>
            </a:r>
          </a:p>
          <a:p>
            <a:pPr>
              <a:spcBef>
                <a:spcPts val="1200"/>
              </a:spcBef>
              <a:buClr>
                <a:schemeClr val="accent1"/>
              </a:buClr>
              <a:buFont typeface="Arial" panose="020B0604020202020204" pitchFamily="34" charset="0"/>
              <a:buNone/>
            </a:pPr>
            <a:r>
              <a:rPr lang="en-GB" sz="2800" b="0" noProof="0" dirty="0">
                <a:latin typeface="Calibri" panose="020F0502020204030204" pitchFamily="34" charset="0"/>
                <a:cs typeface="Calibri" panose="020F0502020204030204" pitchFamily="34" charset="0"/>
              </a:rPr>
              <a:t>Baseline </a:t>
            </a:r>
            <a:r>
              <a:rPr lang="en-GB" sz="2800" b="0" noProof="0" dirty="0" err="1">
                <a:latin typeface="Calibri" panose="020F0502020204030204" pitchFamily="34" charset="0"/>
                <a:cs typeface="Calibri" panose="020F0502020204030204" pitchFamily="34" charset="0"/>
              </a:rPr>
              <a:t>hs-cTnT</a:t>
            </a:r>
            <a:r>
              <a:rPr lang="en-GB" sz="2800" b="0" noProof="0" dirty="0">
                <a:latin typeface="Calibri" panose="020F0502020204030204" pitchFamily="34" charset="0"/>
                <a:cs typeface="Calibri" panose="020F0502020204030204" pitchFamily="34" charset="0"/>
              </a:rPr>
              <a:t> was 10 ng/l and rose to 110 ng/l in 5 h (99th percentile is 14 ng/l); serum myoglobin was </a:t>
            </a:r>
            <a:br>
              <a:rPr lang="en-GB" sz="2800" b="0" noProof="0" dirty="0">
                <a:latin typeface="Calibri" panose="020F0502020204030204" pitchFamily="34" charset="0"/>
                <a:cs typeface="Calibri" panose="020F0502020204030204" pitchFamily="34" charset="0"/>
              </a:rPr>
            </a:br>
            <a:r>
              <a:rPr lang="en-GB" sz="2800" b="0" noProof="0" dirty="0">
                <a:latin typeface="Calibri" panose="020F0502020204030204" pitchFamily="34" charset="0"/>
                <a:cs typeface="Calibri" panose="020F0502020204030204" pitchFamily="34" charset="0"/>
              </a:rPr>
              <a:t>141 µg/l (the upper reference limit for men is 72 µg/l). </a:t>
            </a:r>
          </a:p>
          <a:p>
            <a:pPr>
              <a:spcBef>
                <a:spcPts val="1200"/>
              </a:spcBef>
              <a:buClr>
                <a:schemeClr val="accent1"/>
              </a:buClr>
              <a:buFont typeface="Arial" panose="020B0604020202020204" pitchFamily="34" charset="0"/>
              <a:buNone/>
            </a:pPr>
            <a:r>
              <a:rPr lang="en-GB" sz="2800" b="0" noProof="0" dirty="0">
                <a:latin typeface="Calibri" panose="020F0502020204030204" pitchFamily="34" charset="0"/>
                <a:cs typeface="Calibri" panose="020F0502020204030204" pitchFamily="34" charset="0"/>
              </a:rPr>
              <a:t>The ECG curve was of no ischaemic changes.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3200" b="1" cap="none" dirty="0">
                <a:solidFill>
                  <a:schemeClr val="tx1"/>
                </a:solidFill>
                <a:latin typeface="Calibri Light" panose="020F0302020204030204" pitchFamily="34" charset="0"/>
                <a:cs typeface="Calibri Light" panose="020F0302020204030204" pitchFamily="34" charset="0"/>
              </a:rPr>
              <a:t>Increased cardiac troponin T (and myoglobin) indicates that the patient has had a myocardial infarction.</a:t>
            </a:r>
          </a:p>
        </p:txBody>
      </p:sp>
      <p:sp>
        <p:nvSpPr>
          <p:cNvPr id="45059" name="TPAnswers"/>
          <p:cNvSpPr>
            <a:spLocks noGrp="1" noChangeArrowheads="1"/>
          </p:cNvSpPr>
          <p:nvPr>
            <p:ph type="body" idx="1"/>
            <p:custDataLst>
              <p:tags r:id="rId2"/>
            </p:custDataLst>
          </p:nvPr>
        </p:nvSpPr>
        <p:spPr>
          <a:xfrm>
            <a:off x="755650" y="2132013"/>
            <a:ext cx="2663825" cy="3817937"/>
          </a:xfrm>
        </p:spPr>
        <p:txBody>
          <a:bodyPr/>
          <a:lstStyle/>
          <a:p>
            <a:pPr marL="536575" indent="-422275">
              <a:spcBef>
                <a:spcPts val="1800"/>
              </a:spcBef>
              <a:buFont typeface="Arial" panose="020B0604020202020204" pitchFamily="34" charset="0"/>
              <a:buAutoNum type="arabicPeriod"/>
            </a:pPr>
            <a:r>
              <a:rPr lang="en-GB" altLang="cs-CZ" sz="2800" dirty="0" smtClean="0">
                <a:solidFill>
                  <a:schemeClr val="tx1"/>
                </a:solidFill>
                <a:latin typeface="Calibri" panose="020F0502020204030204" pitchFamily="34" charset="0"/>
                <a:cs typeface="Calibri" panose="020F0502020204030204" pitchFamily="34" charset="0"/>
              </a:rPr>
              <a:t>Yes</a:t>
            </a:r>
          </a:p>
          <a:p>
            <a:pPr marL="536575" indent="-422275">
              <a:spcBef>
                <a:spcPts val="1800"/>
              </a:spcBef>
              <a:buFont typeface="Arial" panose="020B0604020202020204" pitchFamily="34" charset="0"/>
              <a:buAutoNum type="arabicPeriod"/>
            </a:pPr>
            <a:r>
              <a:rPr lang="cs-CZ" altLang="cs-CZ" sz="2800" dirty="0" smtClean="0">
                <a:solidFill>
                  <a:schemeClr val="tx1"/>
                </a:solidFill>
                <a:latin typeface="Calibri" panose="020F0502020204030204" pitchFamily="34" charset="0"/>
                <a:cs typeface="Calibri" panose="020F0502020204030204" pitchFamily="34" charset="0"/>
              </a:rPr>
              <a:t>No</a:t>
            </a:r>
            <a:endParaRPr lang="cs-CZ" altLang="cs-CZ" sz="280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45059">
                                            <p:txEl>
                                              <p:pRg st="0" end="0"/>
                                            </p:txEl>
                                          </p:spTgt>
                                        </p:tgtEl>
                                        <p:attrNameLst>
                                          <p:attrName>style.color</p:attrName>
                                        </p:attrNameLst>
                                      </p:cBhvr>
                                      <p:to>
                                        <p:clrVal>
                                          <a:srgbClr val="0099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4</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2400"/>
              </a:spcBef>
              <a:buNone/>
            </a:pPr>
            <a:r>
              <a:rPr lang="en-GB" sz="2800" noProof="0">
                <a:latin typeface="Calibri" panose="020F0502020204030204" pitchFamily="34" charset="0"/>
                <a:cs typeface="Calibri" panose="020F0502020204030204" pitchFamily="34" charset="0"/>
              </a:rPr>
              <a:t>The patient had an acute non-Q myocardial infarction </a:t>
            </a:r>
            <a:br>
              <a:rPr lang="en-GB" sz="2800" noProof="0">
                <a:latin typeface="Calibri" panose="020F0502020204030204" pitchFamily="34" charset="0"/>
                <a:cs typeface="Calibri" panose="020F0502020204030204" pitchFamily="34" charset="0"/>
              </a:rPr>
            </a:br>
            <a:r>
              <a:rPr lang="en-GB" sz="2800" noProof="0">
                <a:latin typeface="Calibri" panose="020F0502020204030204" pitchFamily="34" charset="0"/>
                <a:cs typeface="Calibri" panose="020F0502020204030204" pitchFamily="34" charset="0"/>
              </a:rPr>
              <a:t>Type 2 in the acute state, i.e. </a:t>
            </a:r>
            <a:r>
              <a:rPr lang="en-GB" sz="2800" noProof="0" dirty="0">
                <a:latin typeface="Calibri" panose="020F0502020204030204" pitchFamily="34" charset="0"/>
                <a:cs typeface="Calibri" panose="020F0502020204030204" pitchFamily="34" charset="0"/>
              </a:rPr>
              <a:t>infarction conditioned by ischemic imbalance – according to the 4th universal definition of MI (European Society of Cardiology Guidelines).</a:t>
            </a:r>
            <a:endParaRPr lang="en-GB" sz="28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The higher troponin level was caused by myocardial ischemia during carbon monoxide intoxication, not by occlusion of a large branch of the coronary artery.</a:t>
            </a: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en-GB" sz="2800" b="1" noProof="0">
                <a:latin typeface="Calibri Light" panose="020F0302020204030204" pitchFamily="34" charset="0"/>
                <a:cs typeface="Calibri Light" panose="020F0302020204030204" pitchFamily="34" charset="0"/>
              </a:rPr>
              <a:t>Primary hyperaldosteronism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539750" y="44926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Current disease</a:t>
            </a:r>
          </a:p>
        </p:txBody>
      </p:sp>
      <p:sp>
        <p:nvSpPr>
          <p:cNvPr id="13315" name="Rectangle 5"/>
          <p:cNvSpPr>
            <a:spLocks noGrp="1" noChangeArrowheads="1"/>
          </p:cNvSpPr>
          <p:nvPr>
            <p:ph type="body" idx="1"/>
          </p:nvPr>
        </p:nvSpPr>
        <p:spPr>
          <a:xfrm>
            <a:off x="468313" y="1988840"/>
            <a:ext cx="8567737" cy="4464348"/>
          </a:xfrm>
          <a:noFill/>
        </p:spPr>
        <p:txBody>
          <a:bodyPr/>
          <a:lstStyle/>
          <a:p>
            <a:pPr indent="-323850" eaLnBrk="1" hangingPunct="1">
              <a:spcBef>
                <a:spcPts val="1800"/>
              </a:spcBef>
            </a:pPr>
            <a:r>
              <a:rPr lang="en-GB" sz="2600" noProof="0" dirty="0">
                <a:solidFill>
                  <a:schemeClr val="tx1"/>
                </a:solidFill>
                <a:latin typeface="Calibri" panose="020F0502020204030204" pitchFamily="34" charset="0"/>
                <a:cs typeface="Calibri" panose="020F0502020204030204" pitchFamily="34" charset="0"/>
              </a:rPr>
              <a:t>The 24-year-old </a:t>
            </a:r>
            <a:r>
              <a:rPr lang="en-GB" sz="2600" dirty="0" smtClean="0">
                <a:solidFill>
                  <a:schemeClr val="tx1"/>
                </a:solidFill>
                <a:latin typeface="Calibri" panose="020F0502020204030204" pitchFamily="34" charset="0"/>
                <a:cs typeface="Calibri" panose="020F0502020204030204" pitchFamily="34" charset="0"/>
              </a:rPr>
              <a:t>woman had been treated for resistant arterial hypertension since February</a:t>
            </a:r>
            <a:r>
              <a:rPr lang="en-GB" sz="2600" noProof="0" dirty="0" smtClean="0">
                <a:solidFill>
                  <a:schemeClr val="tx1"/>
                </a:solidFill>
                <a:latin typeface="Calibri" panose="020F0502020204030204" pitchFamily="34" charset="0"/>
                <a:cs typeface="Calibri" panose="020F0502020204030204" pitchFamily="34" charset="0"/>
              </a:rPr>
              <a:t>.</a:t>
            </a:r>
            <a:endParaRPr lang="en-GB" sz="2600" noProof="0" dirty="0">
              <a:solidFill>
                <a:schemeClr val="tx1"/>
              </a:solidFill>
              <a:latin typeface="Calibri" panose="020F0502020204030204" pitchFamily="34" charset="0"/>
              <a:cs typeface="Calibri" panose="020F0502020204030204" pitchFamily="34" charset="0"/>
            </a:endParaRPr>
          </a:p>
          <a:p>
            <a:pPr indent="-323850" eaLnBrk="1" hangingPunct="1">
              <a:spcBef>
                <a:spcPts val="1800"/>
              </a:spcBef>
            </a:pPr>
            <a:r>
              <a:rPr lang="en-GB" sz="2600" noProof="0" dirty="0">
                <a:solidFill>
                  <a:schemeClr val="tx1"/>
                </a:solidFill>
                <a:latin typeface="Calibri" panose="020F0502020204030204" pitchFamily="34" charset="0"/>
                <a:cs typeface="Calibri" panose="020F0502020204030204" pitchFamily="34" charset="0"/>
              </a:rPr>
              <a:t>At the beginning of September, she stopped the medication and after a few days was brought to the central reception </a:t>
            </a:r>
            <a:br>
              <a:rPr lang="en-GB" sz="2600" noProof="0" dirty="0">
                <a:solidFill>
                  <a:schemeClr val="tx1"/>
                </a:solidFill>
                <a:latin typeface="Calibri" panose="020F0502020204030204" pitchFamily="34" charset="0"/>
                <a:cs typeface="Calibri" panose="020F0502020204030204" pitchFamily="34" charset="0"/>
              </a:rPr>
            </a:br>
            <a:r>
              <a:rPr lang="en-GB" sz="2600" noProof="0" dirty="0">
                <a:solidFill>
                  <a:schemeClr val="tx1"/>
                </a:solidFill>
                <a:latin typeface="Calibri" panose="020F0502020204030204" pitchFamily="34" charset="0"/>
                <a:cs typeface="Calibri" panose="020F0502020204030204" pitchFamily="34" charset="0"/>
              </a:rPr>
              <a:t>of the </a:t>
            </a:r>
            <a:r>
              <a:rPr lang="en-GB" sz="2600" dirty="0" smtClean="0">
                <a:solidFill>
                  <a:schemeClr val="tx1"/>
                </a:solidFill>
                <a:latin typeface="Calibri" panose="020F0502020204030204" pitchFamily="34" charset="0"/>
                <a:cs typeface="Calibri" panose="020F0502020204030204" pitchFamily="34" charset="0"/>
              </a:rPr>
              <a:t>University Hospital in Pilsen for vertigo, nausea, vomiting; blood pressure was 230/120 </a:t>
            </a:r>
            <a:r>
              <a:rPr lang="en-GB" sz="2600" dirty="0" err="1" smtClean="0">
                <a:solidFill>
                  <a:schemeClr val="tx1"/>
                </a:solidFill>
                <a:latin typeface="Calibri" panose="020F0502020204030204" pitchFamily="34" charset="0"/>
                <a:cs typeface="Calibri" panose="020F0502020204030204" pitchFamily="34" charset="0"/>
              </a:rPr>
              <a:t>torr</a:t>
            </a:r>
            <a:r>
              <a:rPr lang="en-GB" sz="2600" noProof="0" dirty="0" smtClean="0">
                <a:solidFill>
                  <a:schemeClr val="tx1"/>
                </a:solidFill>
                <a:latin typeface="Calibri" panose="020F0502020204030204" pitchFamily="34" charset="0"/>
                <a:cs typeface="Calibri" panose="020F0502020204030204" pitchFamily="34" charset="0"/>
              </a:rPr>
              <a:t>.</a:t>
            </a:r>
            <a:endParaRPr lang="en-GB" sz="2600" noProof="0" dirty="0">
              <a:solidFill>
                <a:schemeClr val="tx1"/>
              </a:solidFill>
              <a:latin typeface="Calibri" panose="020F0502020204030204" pitchFamily="34" charset="0"/>
              <a:cs typeface="Calibri" panose="020F0502020204030204" pitchFamily="34" charset="0"/>
            </a:endParaRPr>
          </a:p>
          <a:p>
            <a:pPr indent="-323850" eaLnBrk="1" hangingPunct="1">
              <a:spcBef>
                <a:spcPts val="1800"/>
              </a:spcBef>
            </a:pPr>
            <a:r>
              <a:rPr lang="en-GB" sz="2600" noProof="0" dirty="0">
                <a:solidFill>
                  <a:schemeClr val="tx1"/>
                </a:solidFill>
                <a:latin typeface="Calibri" panose="020F0502020204030204" pitchFamily="34" charset="0"/>
                <a:cs typeface="Calibri" panose="020F0502020204030204" pitchFamily="34" charset="0"/>
              </a:rPr>
              <a:t>After a combination of antihypertensives (</a:t>
            </a:r>
            <a:r>
              <a:rPr lang="en-GB" sz="2600" noProof="0" dirty="0" err="1">
                <a:solidFill>
                  <a:schemeClr val="tx1"/>
                </a:solidFill>
                <a:latin typeface="Calibri" panose="020F0502020204030204" pitchFamily="34" charset="0"/>
                <a:cs typeface="Calibri" panose="020F0502020204030204" pitchFamily="34" charset="0"/>
              </a:rPr>
              <a:t>Tensiomin</a:t>
            </a:r>
            <a:r>
              <a:rPr lang="en-GB" sz="2600" noProof="0" dirty="0">
                <a:solidFill>
                  <a:schemeClr val="tx1"/>
                </a:solidFill>
                <a:latin typeface="Calibri" panose="020F0502020204030204" pitchFamily="34" charset="0"/>
                <a:cs typeface="Calibri" panose="020F0502020204030204" pitchFamily="34" charset="0"/>
              </a:rPr>
              <a:t>, Agen, </a:t>
            </a:r>
            <a:r>
              <a:rPr lang="en-GB" sz="2600" noProof="0" dirty="0" err="1">
                <a:solidFill>
                  <a:schemeClr val="tx1"/>
                </a:solidFill>
                <a:latin typeface="Calibri" panose="020F0502020204030204" pitchFamily="34" charset="0"/>
                <a:cs typeface="Calibri" panose="020F0502020204030204" pitchFamily="34" charset="0"/>
              </a:rPr>
              <a:t>Deprazolin</a:t>
            </a:r>
            <a:r>
              <a:rPr lang="en-GB" sz="2600" noProof="0" dirty="0">
                <a:solidFill>
                  <a:schemeClr val="tx1"/>
                </a:solidFill>
                <a:latin typeface="Calibri" panose="020F0502020204030204" pitchFamily="34" charset="0"/>
                <a:cs typeface="Calibri" panose="020F0502020204030204" pitchFamily="34" charset="0"/>
              </a:rPr>
              <a:t>), BP dropped to 170/100 torr; she was discharged home and invited for follow-up the next day.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9750" y="449263"/>
            <a:ext cx="8070850" cy="1035050"/>
          </a:xfrm>
        </p:spPr>
        <p:txBody>
          <a:bodyPr wrap="square" numCol="1" anchorCtr="0" compatLnSpc="1">
            <a:prstTxWarp prst="textNoShape">
              <a:avLst/>
            </a:prstTxWarp>
            <a:normAutofit/>
          </a:bodyPr>
          <a:lstStyle/>
          <a:p>
            <a:pPr eaLnBrk="1" hangingPunct="1">
              <a:defRPr/>
            </a:pPr>
            <a:r>
              <a:rPr lang="en-GB" sz="4400" b="1" cap="none" noProof="0" dirty="0">
                <a:solidFill>
                  <a:schemeClr val="tx1"/>
                </a:solidFill>
                <a:latin typeface="Calibri Light" panose="020F0302020204030204" pitchFamily="34" charset="0"/>
                <a:cs typeface="Calibri Light" panose="020F0302020204030204" pitchFamily="34" charset="0"/>
              </a:rPr>
              <a:t>Current disease – continued </a:t>
            </a:r>
          </a:p>
        </p:txBody>
      </p:sp>
      <p:sp>
        <p:nvSpPr>
          <p:cNvPr id="13315" name="Rectangle 5"/>
          <p:cNvSpPr>
            <a:spLocks noGrp="1" noChangeArrowheads="1"/>
          </p:cNvSpPr>
          <p:nvPr>
            <p:ph type="body" idx="1"/>
          </p:nvPr>
        </p:nvSpPr>
        <p:spPr>
          <a:xfrm>
            <a:off x="468313" y="1843088"/>
            <a:ext cx="8567737" cy="4610100"/>
          </a:xfrm>
          <a:noFill/>
        </p:spPr>
        <p:txBody>
          <a:bodyPr/>
          <a:lstStyle/>
          <a:p>
            <a:pPr indent="-323850" eaLnBrk="1" hangingPunct="1">
              <a:spcBef>
                <a:spcPts val="1800"/>
              </a:spcBef>
            </a:pPr>
            <a:r>
              <a:rPr lang="en-GB" sz="2800" noProof="0" dirty="0">
                <a:solidFill>
                  <a:schemeClr val="tx1"/>
                </a:solidFill>
                <a:latin typeface="Calibri" panose="020F0502020204030204" pitchFamily="34" charset="0"/>
                <a:cs typeface="Calibri" panose="020F0502020204030204" pitchFamily="34" charset="0"/>
              </a:rPr>
              <a:t>On check-up the next day, BP was again 200/100 torr, so she was admitted to hospital.</a:t>
            </a:r>
          </a:p>
          <a:p>
            <a:pPr indent="-323850" eaLnBrk="1" hangingPunct="1">
              <a:spcBef>
                <a:spcPts val="1800"/>
              </a:spcBef>
            </a:pPr>
            <a:r>
              <a:rPr lang="en-GB" sz="2800" noProof="0" dirty="0">
                <a:solidFill>
                  <a:schemeClr val="tx1"/>
                </a:solidFill>
                <a:latin typeface="Calibri" panose="020F0502020204030204" pitchFamily="34" charset="0"/>
                <a:cs typeface="Calibri" panose="020F0502020204030204" pitchFamily="34" charset="0"/>
              </a:rPr>
              <a:t>Objective examination did not show any pathological findings.</a:t>
            </a:r>
          </a:p>
          <a:p>
            <a:pPr indent="-323850" eaLnBrk="1" hangingPunct="1">
              <a:spcBef>
                <a:spcPts val="1800"/>
              </a:spcBef>
            </a:pPr>
            <a:r>
              <a:rPr lang="en-GB" sz="2800" noProof="0" dirty="0">
                <a:solidFill>
                  <a:schemeClr val="tx1"/>
                </a:solidFill>
                <a:latin typeface="Calibri" panose="020F0502020204030204" pitchFamily="34" charset="0"/>
                <a:cs typeface="Calibri" panose="020F0502020204030204" pitchFamily="34" charset="0"/>
              </a:rPr>
              <a:t>Income laboratory tests are shown in the next table.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539750" y="449263"/>
            <a:ext cx="8070850" cy="1035050"/>
          </a:xfrm>
        </p:spPr>
        <p:txBody>
          <a:bodyPr wrap="square" numCol="1" anchorCtr="0" compatLnSpc="1">
            <a:prstTxWarp prst="textNoShape">
              <a:avLst/>
            </a:prstTxWarp>
            <a:normAutofit/>
          </a:bodyPr>
          <a:lstStyle/>
          <a:p>
            <a:pPr eaLnBrk="1" hangingPunct="1"/>
            <a:r>
              <a:rPr lang="cs-CZ" altLang="cs-CZ" sz="4400" b="1" cap="none">
                <a:solidFill>
                  <a:schemeClr val="tx1"/>
                </a:solidFill>
                <a:latin typeface="Calibri Light" panose="020F0302020204030204" pitchFamily="34" charset="0"/>
                <a:cs typeface="Calibri Light" panose="020F0302020204030204" pitchFamily="34" charset="0"/>
              </a:rPr>
              <a:t>Income laboratory tests</a:t>
            </a:r>
          </a:p>
        </p:txBody>
      </p:sp>
      <p:graphicFrame>
        <p:nvGraphicFramePr>
          <p:cNvPr id="5" name="Tabulka 4"/>
          <p:cNvGraphicFramePr>
            <a:graphicFrameLocks noGrp="1"/>
          </p:cNvGraphicFramePr>
          <p:nvPr>
            <p:extLst>
              <p:ext uri="{D42A27DB-BD31-4B8C-83A1-F6EECF244321}">
                <p14:modId xmlns:p14="http://schemas.microsoft.com/office/powerpoint/2010/main" val="1763594421"/>
              </p:ext>
            </p:extLst>
          </p:nvPr>
        </p:nvGraphicFramePr>
        <p:xfrm>
          <a:off x="2171700" y="2009775"/>
          <a:ext cx="4921250" cy="4374663"/>
        </p:xfrm>
        <a:graphic>
          <a:graphicData uri="http://schemas.openxmlformats.org/drawingml/2006/table">
            <a:tbl>
              <a:tblPr firstRow="1" bandRow="1">
                <a:tableStyleId>{5C22544A-7EE6-4342-B048-85BDC9FD1C3A}</a:tableStyleId>
              </a:tblPr>
              <a:tblGrid>
                <a:gridCol w="2252875">
                  <a:extLst>
                    <a:ext uri="{9D8B030D-6E8A-4147-A177-3AD203B41FA5}">
                      <a16:colId xmlns:a16="http://schemas.microsoft.com/office/drawing/2014/main" val="20000"/>
                    </a:ext>
                  </a:extLst>
                </a:gridCol>
                <a:gridCol w="1332801">
                  <a:extLst>
                    <a:ext uri="{9D8B030D-6E8A-4147-A177-3AD203B41FA5}">
                      <a16:colId xmlns:a16="http://schemas.microsoft.com/office/drawing/2014/main" val="20001"/>
                    </a:ext>
                  </a:extLst>
                </a:gridCol>
                <a:gridCol w="1335574">
                  <a:extLst>
                    <a:ext uri="{9D8B030D-6E8A-4147-A177-3AD203B41FA5}">
                      <a16:colId xmlns:a16="http://schemas.microsoft.com/office/drawing/2014/main" val="20002"/>
                    </a:ext>
                  </a:extLst>
                </a:gridCol>
              </a:tblGrid>
              <a:tr h="412343">
                <a:tc gridSpan="2">
                  <a:txBody>
                    <a:bodyPr/>
                    <a:lstStyle/>
                    <a:p>
                      <a:r>
                        <a:rPr lang="cs-CZ" sz="2000" dirty="0">
                          <a:solidFill>
                            <a:schemeClr val="bg1"/>
                          </a:solidFill>
                          <a:latin typeface="Calibri" panose="020F0502020204030204" pitchFamily="34" charset="0"/>
                          <a:cs typeface="Calibri" panose="020F0502020204030204" pitchFamily="34" charset="0"/>
                        </a:rPr>
                        <a:t>Method and result</a:t>
                      </a:r>
                    </a:p>
                  </a:txBody>
                  <a:tcPr marL="91463" marR="91463" marT="45716" marB="45716"/>
                </a:tc>
                <a:tc hMerge="1">
                  <a:txBody>
                    <a:bodyPr/>
                    <a:lstStyle/>
                    <a:p>
                      <a:pPr algn="ctr"/>
                      <a:endParaRPr lang="cs-CZ" dirty="0"/>
                    </a:p>
                  </a:txBody>
                  <a:tcPr/>
                </a:tc>
                <a:tc>
                  <a:txBody>
                    <a:bodyPr/>
                    <a:lstStyle/>
                    <a:p>
                      <a:r>
                        <a:rPr lang="cs-CZ" sz="2000" dirty="0">
                          <a:latin typeface="Calibri" panose="020F0502020204030204" pitchFamily="34" charset="0"/>
                          <a:cs typeface="Calibri" panose="020F0502020204030204" pitchFamily="34" charset="0"/>
                        </a:rPr>
                        <a:t>Unit</a:t>
                      </a:r>
                    </a:p>
                  </a:txBody>
                  <a:tcPr marL="91463" marR="91463" marT="45716" marB="45716"/>
                </a:tc>
                <a:extLst>
                  <a:ext uri="{0D108BD9-81ED-4DB2-BD59-A6C34878D82A}">
                    <a16:rowId xmlns:a16="http://schemas.microsoft.com/office/drawing/2014/main" val="10000"/>
                  </a:ext>
                </a:extLst>
              </a:tr>
              <a:tr h="395963">
                <a:tc>
                  <a:txBody>
                    <a:bodyPr/>
                    <a:lstStyle/>
                    <a:p>
                      <a:r>
                        <a:rPr lang="cs-CZ" sz="2000" baseline="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baseline="0" dirty="0">
                        <a:latin typeface="Calibri" panose="020F0502020204030204" pitchFamily="34" charset="0"/>
                        <a:cs typeface="Calibri" panose="020F0502020204030204" pitchFamily="34" charset="0"/>
                      </a:endParaRPr>
                    </a:p>
                  </a:txBody>
                  <a:tcPr marL="91463" marR="91463" marT="45716" marB="45716"/>
                </a:tc>
                <a:tc>
                  <a:txBody>
                    <a:bodyPr/>
                    <a:lstStyle/>
                    <a:p>
                      <a:pPr algn="ctr"/>
                      <a:r>
                        <a:rPr lang="cs-CZ" sz="2000" dirty="0">
                          <a:latin typeface="Calibri" panose="020F0502020204030204" pitchFamily="34" charset="0"/>
                          <a:cs typeface="Calibri" panose="020F0502020204030204" pitchFamily="34" charset="0"/>
                        </a:rPr>
                        <a:t>139</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1"/>
                  </a:ext>
                </a:extLst>
              </a:tr>
              <a:tr h="395963">
                <a:tc>
                  <a:txBody>
                    <a:bodyPr/>
                    <a:lstStyle/>
                    <a:p>
                      <a:r>
                        <a:rPr lang="cs-CZ" sz="2000" dirty="0">
                          <a:latin typeface="Calibri" panose="020F0502020204030204" pitchFamily="34" charset="0"/>
                          <a:cs typeface="Calibri" panose="020F0502020204030204" pitchFamily="34" charset="0"/>
                        </a:rPr>
                        <a:t>K</a:t>
                      </a:r>
                      <a:r>
                        <a:rPr lang="cs-CZ" sz="2000" baseline="30000" dirty="0">
                          <a:latin typeface="Calibri" panose="020F0502020204030204" pitchFamily="34" charset="0"/>
                          <a:cs typeface="Calibri" panose="020F0502020204030204" pitchFamily="34" charset="0"/>
                        </a:rPr>
                        <a:t>+</a:t>
                      </a:r>
                      <a:endParaRPr lang="cs-CZ" sz="2000" baseline="-25000" dirty="0">
                        <a:latin typeface="Calibri" panose="020F0502020204030204" pitchFamily="34" charset="0"/>
                        <a:cs typeface="Calibri" panose="020F0502020204030204" pitchFamily="34" charset="0"/>
                      </a:endParaRPr>
                    </a:p>
                  </a:txBody>
                  <a:tcPr marL="91463" marR="91463" marT="45716" marB="45716"/>
                </a:tc>
                <a:tc>
                  <a:txBody>
                    <a:bodyPr/>
                    <a:lstStyle/>
                    <a:p>
                      <a:pPr algn="ctr"/>
                      <a:r>
                        <a:rPr lang="cs-CZ" sz="2000" dirty="0">
                          <a:solidFill>
                            <a:srgbClr val="FF0000"/>
                          </a:solidFill>
                          <a:latin typeface="Calibri" panose="020F0502020204030204" pitchFamily="34" charset="0"/>
                          <a:cs typeface="Calibri" panose="020F0502020204030204" pitchFamily="34" charset="0"/>
                        </a:rPr>
                        <a:t>2.8</a:t>
                      </a:r>
                    </a:p>
                  </a:txBody>
                  <a:tcPr marL="91463" marR="9146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2"/>
                  </a:ext>
                </a:extLst>
              </a:tr>
              <a:tr h="395963">
                <a:tc>
                  <a:txBody>
                    <a:bodyPr/>
                    <a:lstStyle/>
                    <a:p>
                      <a:r>
                        <a:rPr lang="cs-CZ" sz="2000" dirty="0">
                          <a:latin typeface="Calibri" panose="020F0502020204030204" pitchFamily="34" charset="0"/>
                          <a:cs typeface="Calibri" panose="020F0502020204030204" pitchFamily="34" charset="0"/>
                        </a:rPr>
                        <a:t>Cl</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63" marR="91463" marT="45716" marB="45716"/>
                </a:tc>
                <a:tc>
                  <a:txBody>
                    <a:bodyPr/>
                    <a:lstStyle/>
                    <a:p>
                      <a:pPr algn="ctr"/>
                      <a:r>
                        <a:rPr lang="cs-CZ" sz="2000" dirty="0">
                          <a:latin typeface="Calibri" panose="020F0502020204030204" pitchFamily="34" charset="0"/>
                          <a:cs typeface="Calibri" panose="020F0502020204030204" pitchFamily="34" charset="0"/>
                        </a:rPr>
                        <a:t>100</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3"/>
                  </a:ext>
                </a:extLst>
              </a:tr>
              <a:tr h="395963">
                <a:tc>
                  <a:txBody>
                    <a:bodyPr/>
                    <a:lstStyle/>
                    <a:p>
                      <a:r>
                        <a:rPr lang="cs-CZ" sz="2000" dirty="0">
                          <a:latin typeface="Calibri" panose="020F0502020204030204" pitchFamily="34" charset="0"/>
                          <a:cs typeface="Calibri" panose="020F0502020204030204" pitchFamily="34" charset="0"/>
                        </a:rPr>
                        <a:t>Urea</a:t>
                      </a:r>
                    </a:p>
                  </a:txBody>
                  <a:tcPr marL="91463" marR="91463" marT="45716" marB="45716"/>
                </a:tc>
                <a:tc>
                  <a:txBody>
                    <a:bodyPr/>
                    <a:lstStyle/>
                    <a:p>
                      <a:pPr algn="ctr"/>
                      <a:r>
                        <a:rPr lang="cs-CZ" sz="2000" dirty="0">
                          <a:latin typeface="Calibri" panose="020F0502020204030204" pitchFamily="34" charset="0"/>
                          <a:cs typeface="Calibri" panose="020F0502020204030204" pitchFamily="34" charset="0"/>
                        </a:rPr>
                        <a:t>2.5</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4"/>
                  </a:ext>
                </a:extLst>
              </a:tr>
              <a:tr h="395963">
                <a:tc>
                  <a:txBody>
                    <a:bodyPr/>
                    <a:lstStyle/>
                    <a:p>
                      <a:r>
                        <a:rPr lang="cs-CZ" sz="2000" dirty="0">
                          <a:latin typeface="Calibri" panose="020F0502020204030204" pitchFamily="34" charset="0"/>
                          <a:cs typeface="Calibri" panose="020F0502020204030204" pitchFamily="34" charset="0"/>
                        </a:rPr>
                        <a:t>Creatinine</a:t>
                      </a:r>
                    </a:p>
                  </a:txBody>
                  <a:tcPr marL="91463" marR="91463" marT="45716" marB="45716"/>
                </a:tc>
                <a:tc>
                  <a:txBody>
                    <a:bodyPr/>
                    <a:lstStyle/>
                    <a:p>
                      <a:pPr algn="ctr"/>
                      <a:r>
                        <a:rPr lang="cs-CZ" sz="2000" dirty="0">
                          <a:latin typeface="Calibri" panose="020F0502020204030204" pitchFamily="34" charset="0"/>
                          <a:cs typeface="Calibri" panose="020F0502020204030204" pitchFamily="34" charset="0"/>
                        </a:rPr>
                        <a:t>66</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μmol/l</a:t>
                      </a:r>
                    </a:p>
                  </a:txBody>
                  <a:tcPr marL="91463" marR="91463" marT="45716" marB="45716"/>
                </a:tc>
                <a:extLst>
                  <a:ext uri="{0D108BD9-81ED-4DB2-BD59-A6C34878D82A}">
                    <a16:rowId xmlns:a16="http://schemas.microsoft.com/office/drawing/2014/main" val="10005"/>
                  </a:ext>
                </a:extLst>
              </a:tr>
              <a:tr h="395963">
                <a:tc>
                  <a:txBody>
                    <a:bodyPr/>
                    <a:lstStyle/>
                    <a:p>
                      <a:r>
                        <a:rPr lang="cs-CZ" sz="2000" dirty="0">
                          <a:latin typeface="Calibri" panose="020F0502020204030204" pitchFamily="34" charset="0"/>
                          <a:cs typeface="Calibri" panose="020F0502020204030204" pitchFamily="34" charset="0"/>
                        </a:rPr>
                        <a:t>pH </a:t>
                      </a:r>
                    </a:p>
                  </a:txBody>
                  <a:tcPr marL="91463" marR="91463" marT="45716" marB="45716"/>
                </a:tc>
                <a:tc>
                  <a:txBody>
                    <a:bodyPr/>
                    <a:lstStyle/>
                    <a:p>
                      <a:pPr algn="ctr"/>
                      <a:r>
                        <a:rPr lang="cs-CZ" sz="2000" dirty="0">
                          <a:solidFill>
                            <a:srgbClr val="FF0000"/>
                          </a:solidFill>
                          <a:latin typeface="Calibri" panose="020F0502020204030204" pitchFamily="34" charset="0"/>
                          <a:cs typeface="Calibri" panose="020F0502020204030204" pitchFamily="34" charset="0"/>
                        </a:rPr>
                        <a:t>7.51</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6"/>
                  </a:ext>
                </a:extLst>
              </a:tr>
              <a:tr h="395963">
                <a:tc>
                  <a:txBody>
                    <a:bodyPr/>
                    <a:lstStyle/>
                    <a:p>
                      <a:r>
                        <a:rPr lang="cs-CZ" sz="2000" dirty="0">
                          <a:latin typeface="Calibri" panose="020F0502020204030204" pitchFamily="34" charset="0"/>
                          <a:cs typeface="Calibri" panose="020F0502020204030204" pitchFamily="34" charset="0"/>
                        </a:rPr>
                        <a:t>pCO</a:t>
                      </a:r>
                      <a:r>
                        <a:rPr lang="cs-CZ" sz="2000" baseline="-25000" dirty="0">
                          <a:latin typeface="Calibri" panose="020F0502020204030204" pitchFamily="34" charset="0"/>
                          <a:cs typeface="Calibri" panose="020F0502020204030204" pitchFamily="34" charset="0"/>
                        </a:rPr>
                        <a:t>2</a:t>
                      </a:r>
                    </a:p>
                  </a:txBody>
                  <a:tcPr marL="91463" marR="91463" marT="45716" marB="45716"/>
                </a:tc>
                <a:tc>
                  <a:txBody>
                    <a:bodyPr/>
                    <a:lstStyle/>
                    <a:p>
                      <a:pPr algn="ctr"/>
                      <a:r>
                        <a:rPr lang="cs-CZ" sz="2000" dirty="0">
                          <a:solidFill>
                            <a:schemeClr val="tx1"/>
                          </a:solidFill>
                          <a:latin typeface="Calibri" panose="020F0502020204030204" pitchFamily="34" charset="0"/>
                          <a:cs typeface="Calibri" panose="020F0502020204030204" pitchFamily="34" charset="0"/>
                        </a:rPr>
                        <a:t>5,5</a:t>
                      </a:r>
                    </a:p>
                  </a:txBody>
                  <a:tcPr marL="91463" marR="9146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63" marR="91463" marT="45716" marB="45716"/>
                </a:tc>
                <a:extLst>
                  <a:ext uri="{0D108BD9-81ED-4DB2-BD59-A6C34878D82A}">
                    <a16:rowId xmlns:a16="http://schemas.microsoft.com/office/drawing/2014/main" val="10007"/>
                  </a:ext>
                </a:extLst>
              </a:tr>
              <a:tr h="395963">
                <a:tc>
                  <a:txBody>
                    <a:bodyPr/>
                    <a:lstStyle/>
                    <a:p>
                      <a:r>
                        <a:rPr lang="cs-CZ" sz="2000" dirty="0">
                          <a:latin typeface="Calibri" panose="020F0502020204030204" pitchFamily="34" charset="0"/>
                          <a:cs typeface="Calibri" panose="020F0502020204030204" pitchFamily="34" charset="0"/>
                        </a:rPr>
                        <a:t>BE</a:t>
                      </a:r>
                    </a:p>
                  </a:txBody>
                  <a:tcPr marL="91463" marR="91463" marT="45716" marB="45716"/>
                </a:tc>
                <a:tc>
                  <a:txBody>
                    <a:bodyPr/>
                    <a:lstStyle/>
                    <a:p>
                      <a:pPr algn="ctr"/>
                      <a:r>
                        <a:rPr lang="cs-CZ" sz="2000" dirty="0">
                          <a:solidFill>
                            <a:srgbClr val="FF0000"/>
                          </a:solidFill>
                          <a:latin typeface="Calibri" panose="020F0502020204030204" pitchFamily="34" charset="0"/>
                          <a:cs typeface="Calibri" panose="020F0502020204030204" pitchFamily="34" charset="0"/>
                        </a:rPr>
                        <a:t>+ 8.6</a:t>
                      </a:r>
                    </a:p>
                  </a:txBody>
                  <a:tcPr marL="91463" marR="91463" marT="45716" marB="45716"/>
                </a:tc>
                <a:tc>
                  <a:txBody>
                    <a:bodyPr/>
                    <a:lstStyle/>
                    <a:p>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8"/>
                  </a:ext>
                </a:extLst>
              </a:tr>
              <a:tr h="395963">
                <a:tc>
                  <a:txBody>
                    <a:bodyPr/>
                    <a:lstStyle/>
                    <a:p>
                      <a:r>
                        <a:rPr lang="cs-CZ" sz="2000" dirty="0">
                          <a:latin typeface="Calibri" panose="020F0502020204030204" pitchFamily="34" charset="0"/>
                          <a:cs typeface="Calibri" panose="020F0502020204030204" pitchFamily="34" charset="0"/>
                        </a:rPr>
                        <a:t>Glucose</a:t>
                      </a:r>
                    </a:p>
                  </a:txBody>
                  <a:tcPr marL="91463" marR="91463" marT="45716" marB="45716"/>
                </a:tc>
                <a:tc>
                  <a:txBody>
                    <a:bodyPr/>
                    <a:lstStyle/>
                    <a:p>
                      <a:pPr algn="ctr"/>
                      <a:r>
                        <a:rPr lang="cs-CZ" sz="2000" dirty="0">
                          <a:solidFill>
                            <a:srgbClr val="FF0000"/>
                          </a:solidFill>
                          <a:latin typeface="Calibri" panose="020F0502020204030204" pitchFamily="34" charset="0"/>
                          <a:cs typeface="Calibri" panose="020F0502020204030204" pitchFamily="34" charset="0"/>
                        </a:rPr>
                        <a:t>6.2</a:t>
                      </a:r>
                    </a:p>
                  </a:txBody>
                  <a:tcPr marL="91463" marR="9146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63" marR="91463" marT="45716" marB="45716"/>
                </a:tc>
                <a:extLst>
                  <a:ext uri="{0D108BD9-81ED-4DB2-BD59-A6C34878D82A}">
                    <a16:rowId xmlns:a16="http://schemas.microsoft.com/office/drawing/2014/main" val="10009"/>
                  </a:ext>
                </a:extLst>
              </a:tr>
              <a:tr h="395963">
                <a:tc>
                  <a:txBody>
                    <a:bodyPr/>
                    <a:lstStyle/>
                    <a:p>
                      <a:r>
                        <a:rPr lang="cs-CZ" sz="2000" dirty="0">
                          <a:latin typeface="Calibri" panose="020F0502020204030204" pitchFamily="34" charset="0"/>
                          <a:cs typeface="Calibri" panose="020F0502020204030204" pitchFamily="34" charset="0"/>
                        </a:rPr>
                        <a:t>Leukocytes </a:t>
                      </a:r>
                    </a:p>
                  </a:txBody>
                  <a:tcPr marL="91463" marR="91463" marT="45716" marB="45716"/>
                </a:tc>
                <a:tc>
                  <a:txBody>
                    <a:bodyPr/>
                    <a:lstStyle/>
                    <a:p>
                      <a:pPr algn="ctr"/>
                      <a:r>
                        <a:rPr lang="cs-CZ" sz="2000" dirty="0">
                          <a:solidFill>
                            <a:srgbClr val="FF0000"/>
                          </a:solidFill>
                          <a:latin typeface="Calibri" panose="020F0502020204030204" pitchFamily="34" charset="0"/>
                          <a:cs typeface="Calibri" panose="020F0502020204030204" pitchFamily="34" charset="0"/>
                        </a:rPr>
                        <a:t>13.4 · 10</a:t>
                      </a:r>
                      <a:r>
                        <a:rPr lang="cs-CZ" sz="2000" baseline="30000" dirty="0">
                          <a:solidFill>
                            <a:srgbClr val="FF0000"/>
                          </a:solidFill>
                          <a:latin typeface="Calibri" panose="020F0502020204030204" pitchFamily="34" charset="0"/>
                          <a:cs typeface="Calibri" panose="020F0502020204030204" pitchFamily="34" charset="0"/>
                        </a:rPr>
                        <a:t>9</a:t>
                      </a:r>
                    </a:p>
                  </a:txBody>
                  <a:tcPr marL="91463" marR="9146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l</a:t>
                      </a:r>
                      <a:r>
                        <a:rPr lang="cs-CZ" sz="2000" baseline="30000" dirty="0">
                          <a:latin typeface="Calibri" panose="020F0502020204030204" pitchFamily="34" charset="0"/>
                          <a:cs typeface="Calibri" panose="020F0502020204030204" pitchFamily="34" charset="0"/>
                        </a:rPr>
                        <a:t>-1</a:t>
                      </a:r>
                      <a:endParaRPr lang="cs-CZ" sz="2000" dirty="0">
                        <a:latin typeface="Calibri" panose="020F0502020204030204" pitchFamily="34" charset="0"/>
                        <a:cs typeface="Calibri" panose="020F0502020204030204" pitchFamily="34" charset="0"/>
                      </a:endParaRPr>
                    </a:p>
                  </a:txBody>
                  <a:tcPr marL="91463" marR="91463" marT="45716" marB="45716"/>
                </a:tc>
                <a:extLst>
                  <a:ext uri="{0D108BD9-81ED-4DB2-BD59-A6C34878D82A}">
                    <a16:rowId xmlns:a16="http://schemas.microsoft.com/office/drawing/2014/main" val="10010"/>
                  </a:ext>
                </a:extLst>
              </a:tr>
            </a:tbl>
          </a:graphicData>
        </a:graphic>
      </p:graphicFrame>
      <p:sp>
        <p:nvSpPr>
          <p:cNvPr id="3" name="Obdélník 2"/>
          <p:cNvSpPr/>
          <p:nvPr/>
        </p:nvSpPr>
        <p:spPr>
          <a:xfrm>
            <a:off x="2176463" y="2420938"/>
            <a:ext cx="4895850" cy="316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Comment on question 3</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24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According to the company's data, the sample can be used to measure minerals potentiometrically after clearing with </a:t>
            </a:r>
            <a:r>
              <a:rPr lang="en-GB" sz="2800" noProof="0" dirty="0" err="1">
                <a:solidFill>
                  <a:schemeClr val="tx1"/>
                </a:solidFill>
                <a:latin typeface="Calibri" panose="020F0502020204030204" pitchFamily="34" charset="0"/>
                <a:cs typeface="Calibri" panose="020F0502020204030204" pitchFamily="34" charset="0"/>
              </a:rPr>
              <a:t>LipoClear</a:t>
            </a:r>
            <a:r>
              <a:rPr lang="en-GB" sz="2800" noProof="0" dirty="0">
                <a:solidFill>
                  <a:schemeClr val="tx1"/>
                </a:solidFill>
                <a:latin typeface="Calibri" panose="020F0502020204030204" pitchFamily="34" charset="0"/>
                <a:cs typeface="Calibri" panose="020F0502020204030204" pitchFamily="34" charset="0"/>
              </a:rPr>
              <a:t> (essentially a lipoprotein-binding polymer).</a:t>
            </a:r>
          </a:p>
          <a:p>
            <a:pPr marL="114300" indent="0">
              <a:spcBef>
                <a:spcPts val="24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Direct potentiometry, i.e. measurement in undiluted serum, gives clinically correct results and is the best;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it is a simpler procedure than serum clearance.</a:t>
            </a:r>
          </a:p>
          <a:p>
            <a:pPr marL="114300" indent="0">
              <a:spcBef>
                <a:spcPts val="24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28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fontScale="90000"/>
          </a:bodyPr>
          <a:lstStyle/>
          <a:p>
            <a:pPr>
              <a:defRPr/>
            </a:pPr>
            <a:r>
              <a:rPr lang="cs-CZ" altLang="cs-CZ" sz="3600" b="1" cap="none" dirty="0">
                <a:solidFill>
                  <a:schemeClr val="tx1"/>
                </a:solidFill>
                <a:latin typeface="Calibri Light" panose="020F0302020204030204" pitchFamily="34" charset="0"/>
                <a:cs typeface="Calibri Light" panose="020F0302020204030204" pitchFamily="34" charset="0"/>
              </a:rPr>
              <a:t>What can be the cause of resistant hypertension? It is:</a:t>
            </a:r>
          </a:p>
        </p:txBody>
      </p:sp>
      <p:sp>
        <p:nvSpPr>
          <p:cNvPr id="45059" name="TPAnswers"/>
          <p:cNvSpPr>
            <a:spLocks noGrp="1" noChangeArrowheads="1"/>
          </p:cNvSpPr>
          <p:nvPr>
            <p:ph type="body" idx="1"/>
            <p:custDataLst>
              <p:tags r:id="rId2"/>
            </p:custDataLst>
          </p:nvPr>
        </p:nvSpPr>
        <p:spPr>
          <a:xfrm>
            <a:off x="468313" y="2060575"/>
            <a:ext cx="4319587" cy="4248150"/>
          </a:xfrm>
        </p:spPr>
        <p:txBody>
          <a:bodyPr/>
          <a:lstStyle/>
          <a:p>
            <a:pPr marL="536575" indent="-422275">
              <a:spcBef>
                <a:spcPts val="1800"/>
              </a:spcBef>
              <a:buFont typeface="Arial" panose="020B0604020202020204" pitchFamily="34" charset="0"/>
              <a:buAutoNum type="arabicPeriod"/>
            </a:pPr>
            <a:r>
              <a:rPr lang="en-GB" sz="2800" noProof="0">
                <a:solidFill>
                  <a:schemeClr val="tx1"/>
                </a:solidFill>
                <a:latin typeface="Calibri" panose="020F0502020204030204" pitchFamily="34" charset="0"/>
                <a:cs typeface="Calibri" panose="020F0502020204030204" pitchFamily="34" charset="0"/>
              </a:rPr>
              <a:t>Essential hypertension</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Kidney disease</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Secondary hyperaldosteronism</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Primary hyperaldosteronism</a:t>
            </a:r>
          </a:p>
          <a:p>
            <a:pPr marL="536575" indent="-422275">
              <a:spcBef>
                <a:spcPts val="1800"/>
              </a:spcBef>
              <a:buFont typeface="Arial" panose="020B0604020202020204" pitchFamily="34" charset="0"/>
              <a:buAutoNum type="arabicPeriod"/>
            </a:pPr>
            <a:r>
              <a:rPr lang="en-GB" sz="2800" noProof="0" dirty="0" err="1">
                <a:solidFill>
                  <a:schemeClr val="tx1"/>
                </a:solidFill>
                <a:latin typeface="Calibri" panose="020F0502020204030204" pitchFamily="34" charset="0"/>
                <a:cs typeface="Calibri" panose="020F0502020204030204" pitchFamily="34" charset="0"/>
              </a:rPr>
              <a:t>Hypercorticalism</a:t>
            </a:r>
            <a:endParaRPr lang="en-GB" sz="2800" noProof="0" dirty="0">
              <a:solidFill>
                <a:schemeClr val="tx1"/>
              </a:solidFill>
              <a:latin typeface="Calibri" panose="020F0502020204030204" pitchFamily="34" charset="0"/>
              <a:cs typeface="Calibri" panose="020F050202020403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4211024840"/>
              </p:ext>
            </p:extLst>
          </p:nvPr>
        </p:nvGraphicFramePr>
        <p:xfrm>
          <a:off x="4572001" y="1851120"/>
          <a:ext cx="4105276" cy="4602216"/>
        </p:xfrm>
        <a:graphic>
          <a:graphicData uri="http://schemas.openxmlformats.org/drawingml/2006/table">
            <a:tbl>
              <a:tblPr firstRow="1" bandRow="1">
                <a:tableStyleId>{5C22544A-7EE6-4342-B048-85BDC9FD1C3A}</a:tableStyleId>
              </a:tblPr>
              <a:tblGrid>
                <a:gridCol w="1343461">
                  <a:extLst>
                    <a:ext uri="{9D8B030D-6E8A-4147-A177-3AD203B41FA5}">
                      <a16:colId xmlns:a16="http://schemas.microsoft.com/office/drawing/2014/main" val="20000"/>
                    </a:ext>
                  </a:extLst>
                </a:gridCol>
                <a:gridCol w="1647687">
                  <a:extLst>
                    <a:ext uri="{9D8B030D-6E8A-4147-A177-3AD203B41FA5}">
                      <a16:colId xmlns:a16="http://schemas.microsoft.com/office/drawing/2014/main" val="20001"/>
                    </a:ext>
                  </a:extLst>
                </a:gridCol>
                <a:gridCol w="1114128">
                  <a:extLst>
                    <a:ext uri="{9D8B030D-6E8A-4147-A177-3AD203B41FA5}">
                      <a16:colId xmlns:a16="http://schemas.microsoft.com/office/drawing/2014/main" val="20002"/>
                    </a:ext>
                  </a:extLst>
                </a:gridCol>
              </a:tblGrid>
              <a:tr h="640056">
                <a:tc gridSpan="2">
                  <a:txBody>
                    <a:bodyPr/>
                    <a:lstStyle/>
                    <a:p>
                      <a:r>
                        <a:rPr lang="cs-CZ" sz="2000" dirty="0">
                          <a:solidFill>
                            <a:schemeClr val="bg1"/>
                          </a:solidFill>
                          <a:latin typeface="Calibri" panose="020F0502020204030204" pitchFamily="34" charset="0"/>
                          <a:cs typeface="Calibri" panose="020F0502020204030204" pitchFamily="34" charset="0"/>
                        </a:rPr>
                        <a:t>Method and result</a:t>
                      </a:r>
                    </a:p>
                  </a:txBody>
                  <a:tcPr marL="91466" marR="91466" marT="45708" marB="45708"/>
                </a:tc>
                <a:tc hMerge="1">
                  <a:txBody>
                    <a:bodyPr/>
                    <a:lstStyle/>
                    <a:p>
                      <a:pPr algn="ctr"/>
                      <a:endParaRPr lang="cs-CZ" dirty="0"/>
                    </a:p>
                  </a:txBody>
                  <a:tcPr/>
                </a:tc>
                <a:tc>
                  <a:txBody>
                    <a:bodyPr/>
                    <a:lstStyle/>
                    <a:p>
                      <a:r>
                        <a:rPr lang="cs-CZ" sz="2000" dirty="0">
                          <a:latin typeface="Calibri" panose="020F0502020204030204" pitchFamily="34" charset="0"/>
                          <a:cs typeface="Calibri" panose="020F0502020204030204" pitchFamily="34" charset="0"/>
                        </a:rPr>
                        <a:t>Unit</a:t>
                      </a:r>
                    </a:p>
                  </a:txBody>
                  <a:tcPr marL="91466" marR="91466" marT="45708" marB="45708"/>
                </a:tc>
                <a:extLst>
                  <a:ext uri="{0D108BD9-81ED-4DB2-BD59-A6C34878D82A}">
                    <a16:rowId xmlns:a16="http://schemas.microsoft.com/office/drawing/2014/main" val="10000"/>
                  </a:ext>
                </a:extLst>
              </a:tr>
              <a:tr h="395893">
                <a:tc>
                  <a:txBody>
                    <a:bodyPr/>
                    <a:lstStyle/>
                    <a:p>
                      <a:r>
                        <a:rPr lang="cs-CZ" sz="2000" baseline="0" dirty="0">
                          <a:latin typeface="Calibri" panose="020F0502020204030204" pitchFamily="34" charset="0"/>
                          <a:cs typeface="Calibri" panose="020F0502020204030204" pitchFamily="34" charset="0"/>
                        </a:rPr>
                        <a:t>Na</a:t>
                      </a:r>
                      <a:r>
                        <a:rPr lang="cs-CZ" sz="2000" baseline="30000" dirty="0">
                          <a:latin typeface="Calibri" panose="020F0502020204030204" pitchFamily="34" charset="0"/>
                          <a:cs typeface="Calibri" panose="020F0502020204030204" pitchFamily="34" charset="0"/>
                        </a:rPr>
                        <a:t>+</a:t>
                      </a:r>
                      <a:endParaRPr lang="cs-CZ" sz="2000" baseline="0" dirty="0">
                        <a:latin typeface="Calibri" panose="020F0502020204030204" pitchFamily="34" charset="0"/>
                        <a:cs typeface="Calibri" panose="020F0502020204030204" pitchFamily="34" charset="0"/>
                      </a:endParaRPr>
                    </a:p>
                  </a:txBody>
                  <a:tcPr marL="91466" marR="91466" marT="45708" marB="45708"/>
                </a:tc>
                <a:tc>
                  <a:txBody>
                    <a:bodyPr/>
                    <a:lstStyle/>
                    <a:p>
                      <a:pPr algn="ctr"/>
                      <a:r>
                        <a:rPr lang="cs-CZ" sz="2000" dirty="0">
                          <a:latin typeface="Calibri" panose="020F0502020204030204" pitchFamily="34" charset="0"/>
                          <a:cs typeface="Calibri" panose="020F0502020204030204" pitchFamily="34" charset="0"/>
                        </a:rPr>
                        <a:t>139</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1"/>
                  </a:ext>
                </a:extLst>
              </a:tr>
              <a:tr h="395893">
                <a:tc>
                  <a:txBody>
                    <a:bodyPr/>
                    <a:lstStyle/>
                    <a:p>
                      <a:r>
                        <a:rPr lang="cs-CZ" sz="2000" dirty="0">
                          <a:latin typeface="Calibri" panose="020F0502020204030204" pitchFamily="34" charset="0"/>
                          <a:cs typeface="Calibri" panose="020F0502020204030204" pitchFamily="34" charset="0"/>
                        </a:rPr>
                        <a:t>K</a:t>
                      </a:r>
                      <a:r>
                        <a:rPr lang="cs-CZ" sz="2000" baseline="30000" dirty="0">
                          <a:latin typeface="Calibri" panose="020F0502020204030204" pitchFamily="34" charset="0"/>
                          <a:cs typeface="Calibri" panose="020F0502020204030204" pitchFamily="34" charset="0"/>
                        </a:rPr>
                        <a:t>+</a:t>
                      </a:r>
                      <a:endParaRPr lang="cs-CZ" sz="2000" baseline="-25000" dirty="0">
                        <a:latin typeface="Calibri" panose="020F0502020204030204" pitchFamily="34" charset="0"/>
                        <a:cs typeface="Calibri" panose="020F0502020204030204" pitchFamily="34" charset="0"/>
                      </a:endParaRPr>
                    </a:p>
                  </a:txBody>
                  <a:tcPr marL="91466" marR="91466" marT="45708" marB="45708"/>
                </a:tc>
                <a:tc>
                  <a:txBody>
                    <a:bodyPr/>
                    <a:lstStyle/>
                    <a:p>
                      <a:pPr algn="ctr"/>
                      <a:r>
                        <a:rPr lang="cs-CZ" sz="2000" dirty="0">
                          <a:solidFill>
                            <a:srgbClr val="FF0000"/>
                          </a:solidFill>
                          <a:latin typeface="Calibri" panose="020F0502020204030204" pitchFamily="34" charset="0"/>
                          <a:cs typeface="Calibri" panose="020F0502020204030204" pitchFamily="34" charset="0"/>
                        </a:rPr>
                        <a:t>2.8</a:t>
                      </a:r>
                    </a:p>
                  </a:txBody>
                  <a:tcPr marL="91466" marR="9146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2"/>
                  </a:ext>
                </a:extLst>
              </a:tr>
              <a:tr h="395893">
                <a:tc>
                  <a:txBody>
                    <a:bodyPr/>
                    <a:lstStyle/>
                    <a:p>
                      <a:r>
                        <a:rPr lang="cs-CZ" sz="2000" dirty="0">
                          <a:latin typeface="Calibri" panose="020F0502020204030204" pitchFamily="34" charset="0"/>
                          <a:cs typeface="Calibri" panose="020F0502020204030204" pitchFamily="34" charset="0"/>
                        </a:rPr>
                        <a:t>Cl</a:t>
                      </a:r>
                      <a:r>
                        <a:rPr lang="cs-CZ" sz="2000" baseline="30000" dirty="0">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a:txBody>
                  <a:tcPr marL="91466" marR="91466" marT="45708" marB="45708"/>
                </a:tc>
                <a:tc>
                  <a:txBody>
                    <a:bodyPr/>
                    <a:lstStyle/>
                    <a:p>
                      <a:pPr algn="ctr"/>
                      <a:r>
                        <a:rPr lang="cs-CZ" sz="2000" dirty="0">
                          <a:latin typeface="Calibri" panose="020F0502020204030204" pitchFamily="34" charset="0"/>
                          <a:cs typeface="Calibri" panose="020F0502020204030204" pitchFamily="34" charset="0"/>
                        </a:rPr>
                        <a:t>100</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3"/>
                  </a:ext>
                </a:extLst>
              </a:tr>
              <a:tr h="395893">
                <a:tc>
                  <a:txBody>
                    <a:bodyPr/>
                    <a:lstStyle/>
                    <a:p>
                      <a:r>
                        <a:rPr lang="cs-CZ" sz="2000" dirty="0">
                          <a:latin typeface="Calibri" panose="020F0502020204030204" pitchFamily="34" charset="0"/>
                          <a:cs typeface="Calibri" panose="020F0502020204030204" pitchFamily="34" charset="0"/>
                        </a:rPr>
                        <a:t>Urea</a:t>
                      </a:r>
                    </a:p>
                  </a:txBody>
                  <a:tcPr marL="91466" marR="91466" marT="45708" marB="45708"/>
                </a:tc>
                <a:tc>
                  <a:txBody>
                    <a:bodyPr/>
                    <a:lstStyle/>
                    <a:p>
                      <a:pPr algn="ctr"/>
                      <a:r>
                        <a:rPr lang="cs-CZ" sz="2000" dirty="0">
                          <a:latin typeface="Calibri" panose="020F0502020204030204" pitchFamily="34" charset="0"/>
                          <a:cs typeface="Calibri" panose="020F0502020204030204" pitchFamily="34" charset="0"/>
                        </a:rPr>
                        <a:t>2.5</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4"/>
                  </a:ext>
                </a:extLst>
              </a:tr>
              <a:tr h="395893">
                <a:tc>
                  <a:txBody>
                    <a:bodyPr/>
                    <a:lstStyle/>
                    <a:p>
                      <a:r>
                        <a:rPr lang="cs-CZ" sz="2000" dirty="0">
                          <a:latin typeface="Calibri" panose="020F0502020204030204" pitchFamily="34" charset="0"/>
                          <a:cs typeface="Calibri" panose="020F0502020204030204" pitchFamily="34" charset="0"/>
                        </a:rPr>
                        <a:t>Creatinine</a:t>
                      </a:r>
                    </a:p>
                  </a:txBody>
                  <a:tcPr marL="91466" marR="91466" marT="45708" marB="45708"/>
                </a:tc>
                <a:tc>
                  <a:txBody>
                    <a:bodyPr/>
                    <a:lstStyle/>
                    <a:p>
                      <a:pPr algn="ctr"/>
                      <a:r>
                        <a:rPr lang="cs-CZ" sz="2000" dirty="0">
                          <a:latin typeface="Calibri" panose="020F0502020204030204" pitchFamily="34" charset="0"/>
                          <a:cs typeface="Calibri" panose="020F0502020204030204" pitchFamily="34" charset="0"/>
                        </a:rPr>
                        <a:t>66</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μmol/l</a:t>
                      </a:r>
                    </a:p>
                  </a:txBody>
                  <a:tcPr marL="91466" marR="91466" marT="45708" marB="45708"/>
                </a:tc>
                <a:extLst>
                  <a:ext uri="{0D108BD9-81ED-4DB2-BD59-A6C34878D82A}">
                    <a16:rowId xmlns:a16="http://schemas.microsoft.com/office/drawing/2014/main" val="10005"/>
                  </a:ext>
                </a:extLst>
              </a:tr>
              <a:tr h="395893">
                <a:tc>
                  <a:txBody>
                    <a:bodyPr/>
                    <a:lstStyle/>
                    <a:p>
                      <a:r>
                        <a:rPr lang="cs-CZ" sz="2000" dirty="0">
                          <a:latin typeface="Calibri" panose="020F0502020204030204" pitchFamily="34" charset="0"/>
                          <a:cs typeface="Calibri" panose="020F0502020204030204" pitchFamily="34" charset="0"/>
                        </a:rPr>
                        <a:t>pH </a:t>
                      </a:r>
                    </a:p>
                  </a:txBody>
                  <a:tcPr marL="91466" marR="91466" marT="45708" marB="45708"/>
                </a:tc>
                <a:tc>
                  <a:txBody>
                    <a:bodyPr/>
                    <a:lstStyle/>
                    <a:p>
                      <a:pPr algn="ctr"/>
                      <a:r>
                        <a:rPr lang="cs-CZ" sz="2000" dirty="0">
                          <a:solidFill>
                            <a:srgbClr val="FF0000"/>
                          </a:solidFill>
                          <a:latin typeface="Calibri" panose="020F0502020204030204" pitchFamily="34" charset="0"/>
                          <a:cs typeface="Calibri" panose="020F0502020204030204" pitchFamily="34" charset="0"/>
                        </a:rPr>
                        <a:t>7.51</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6"/>
                  </a:ext>
                </a:extLst>
              </a:tr>
              <a:tr h="395893">
                <a:tc>
                  <a:txBody>
                    <a:bodyPr/>
                    <a:lstStyle/>
                    <a:p>
                      <a:r>
                        <a:rPr lang="cs-CZ" sz="2000" dirty="0">
                          <a:latin typeface="Calibri" panose="020F0502020204030204" pitchFamily="34" charset="0"/>
                          <a:cs typeface="Calibri" panose="020F0502020204030204" pitchFamily="34" charset="0"/>
                        </a:rPr>
                        <a:t>pCO</a:t>
                      </a:r>
                      <a:r>
                        <a:rPr lang="cs-CZ" sz="2000" baseline="-25000" dirty="0">
                          <a:latin typeface="Calibri" panose="020F0502020204030204" pitchFamily="34" charset="0"/>
                          <a:cs typeface="Calibri" panose="020F0502020204030204" pitchFamily="34" charset="0"/>
                        </a:rPr>
                        <a:t>2</a:t>
                      </a:r>
                    </a:p>
                  </a:txBody>
                  <a:tcPr marL="91466" marR="91466" marT="45708" marB="45708"/>
                </a:tc>
                <a:tc>
                  <a:txBody>
                    <a:bodyPr/>
                    <a:lstStyle/>
                    <a:p>
                      <a:pPr algn="ctr"/>
                      <a:r>
                        <a:rPr lang="cs-CZ" sz="2000" dirty="0">
                          <a:solidFill>
                            <a:schemeClr val="tx1"/>
                          </a:solidFill>
                          <a:latin typeface="Calibri" panose="020F0502020204030204" pitchFamily="34" charset="0"/>
                          <a:cs typeface="Calibri" panose="020F0502020204030204" pitchFamily="34" charset="0"/>
                        </a:rPr>
                        <a:t>5.5</a:t>
                      </a:r>
                    </a:p>
                  </a:txBody>
                  <a:tcPr marL="91466" marR="9146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err="1">
                          <a:latin typeface="Calibri" panose="020F0502020204030204" pitchFamily="34" charset="0"/>
                          <a:cs typeface="Calibri" panose="020F0502020204030204" pitchFamily="34" charset="0"/>
                        </a:rPr>
                        <a:t>kPa</a:t>
                      </a:r>
                      <a:endParaRPr lang="cs-CZ" sz="2000" dirty="0">
                        <a:latin typeface="Calibri" panose="020F0502020204030204" pitchFamily="34" charset="0"/>
                        <a:cs typeface="Calibri" panose="020F0502020204030204" pitchFamily="34" charset="0"/>
                      </a:endParaRPr>
                    </a:p>
                  </a:txBody>
                  <a:tcPr marL="91466" marR="91466" marT="45708" marB="45708"/>
                </a:tc>
                <a:extLst>
                  <a:ext uri="{0D108BD9-81ED-4DB2-BD59-A6C34878D82A}">
                    <a16:rowId xmlns:a16="http://schemas.microsoft.com/office/drawing/2014/main" val="10007"/>
                  </a:ext>
                </a:extLst>
              </a:tr>
              <a:tr h="395893">
                <a:tc>
                  <a:txBody>
                    <a:bodyPr/>
                    <a:lstStyle/>
                    <a:p>
                      <a:r>
                        <a:rPr lang="cs-CZ" sz="2000" dirty="0">
                          <a:latin typeface="Calibri" panose="020F0502020204030204" pitchFamily="34" charset="0"/>
                          <a:cs typeface="Calibri" panose="020F0502020204030204" pitchFamily="34" charset="0"/>
                        </a:rPr>
                        <a:t>BE</a:t>
                      </a:r>
                    </a:p>
                  </a:txBody>
                  <a:tcPr marL="91466" marR="91466" marT="45708" marB="45708"/>
                </a:tc>
                <a:tc>
                  <a:txBody>
                    <a:bodyPr/>
                    <a:lstStyle/>
                    <a:p>
                      <a:pPr algn="ctr"/>
                      <a:r>
                        <a:rPr lang="cs-CZ" sz="2000" dirty="0">
                          <a:solidFill>
                            <a:srgbClr val="FF0000"/>
                          </a:solidFill>
                          <a:latin typeface="Calibri" panose="020F0502020204030204" pitchFamily="34" charset="0"/>
                          <a:cs typeface="Calibri" panose="020F0502020204030204" pitchFamily="34" charset="0"/>
                        </a:rPr>
                        <a:t>+ 8.6</a:t>
                      </a:r>
                    </a:p>
                  </a:txBody>
                  <a:tcPr marL="91466" marR="91466" marT="45708" marB="45708"/>
                </a:tc>
                <a:tc>
                  <a:txBody>
                    <a:bodyPr/>
                    <a:lstStyle/>
                    <a:p>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8"/>
                  </a:ext>
                </a:extLst>
              </a:tr>
              <a:tr h="395893">
                <a:tc>
                  <a:txBody>
                    <a:bodyPr/>
                    <a:lstStyle/>
                    <a:p>
                      <a:r>
                        <a:rPr lang="cs-CZ" sz="2000" dirty="0">
                          <a:latin typeface="Calibri" panose="020F0502020204030204" pitchFamily="34" charset="0"/>
                          <a:cs typeface="Calibri" panose="020F0502020204030204" pitchFamily="34" charset="0"/>
                        </a:rPr>
                        <a:t>Glucose</a:t>
                      </a:r>
                    </a:p>
                  </a:txBody>
                  <a:tcPr marL="91466" marR="91466" marT="45708" marB="45708"/>
                </a:tc>
                <a:tc>
                  <a:txBody>
                    <a:bodyPr/>
                    <a:lstStyle/>
                    <a:p>
                      <a:pPr algn="ctr"/>
                      <a:r>
                        <a:rPr lang="cs-CZ" sz="2000" dirty="0">
                          <a:solidFill>
                            <a:srgbClr val="FF0000"/>
                          </a:solidFill>
                          <a:latin typeface="Calibri" panose="020F0502020204030204" pitchFamily="34" charset="0"/>
                          <a:cs typeface="Calibri" panose="020F0502020204030204" pitchFamily="34" charset="0"/>
                        </a:rPr>
                        <a:t>6.2</a:t>
                      </a:r>
                    </a:p>
                  </a:txBody>
                  <a:tcPr marL="91466" marR="9146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mmol/l</a:t>
                      </a:r>
                    </a:p>
                  </a:txBody>
                  <a:tcPr marL="91466" marR="91466" marT="45708" marB="45708"/>
                </a:tc>
                <a:extLst>
                  <a:ext uri="{0D108BD9-81ED-4DB2-BD59-A6C34878D82A}">
                    <a16:rowId xmlns:a16="http://schemas.microsoft.com/office/drawing/2014/main" val="10009"/>
                  </a:ext>
                </a:extLst>
              </a:tr>
              <a:tr h="395893">
                <a:tc>
                  <a:txBody>
                    <a:bodyPr/>
                    <a:lstStyle/>
                    <a:p>
                      <a:r>
                        <a:rPr lang="cs-CZ" sz="2000" dirty="0">
                          <a:latin typeface="Calibri" panose="020F0502020204030204" pitchFamily="34" charset="0"/>
                          <a:cs typeface="Calibri" panose="020F0502020204030204" pitchFamily="34" charset="0"/>
                        </a:rPr>
                        <a:t>Leukocytes </a:t>
                      </a:r>
                    </a:p>
                  </a:txBody>
                  <a:tcPr marL="91466" marR="91466" marT="45708" marB="45708"/>
                </a:tc>
                <a:tc>
                  <a:txBody>
                    <a:bodyPr/>
                    <a:lstStyle/>
                    <a:p>
                      <a:pPr algn="ctr"/>
                      <a:r>
                        <a:rPr lang="cs-CZ" sz="2000" dirty="0">
                          <a:solidFill>
                            <a:srgbClr val="FF0000"/>
                          </a:solidFill>
                          <a:latin typeface="Calibri" panose="020F0502020204030204" pitchFamily="34" charset="0"/>
                          <a:cs typeface="Calibri" panose="020F0502020204030204" pitchFamily="34" charset="0"/>
                        </a:rPr>
                        <a:t>13.4 · 10</a:t>
                      </a:r>
                      <a:r>
                        <a:rPr lang="cs-CZ" sz="2000" baseline="30000" dirty="0">
                          <a:solidFill>
                            <a:srgbClr val="FF0000"/>
                          </a:solidFill>
                          <a:latin typeface="Calibri" panose="020F0502020204030204" pitchFamily="34" charset="0"/>
                          <a:cs typeface="Calibri" panose="020F0502020204030204" pitchFamily="34" charset="0"/>
                        </a:rPr>
                        <a:t>9</a:t>
                      </a:r>
                    </a:p>
                  </a:txBody>
                  <a:tcPr marL="91466" marR="91466"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latin typeface="Calibri" panose="020F0502020204030204" pitchFamily="34" charset="0"/>
                          <a:cs typeface="Calibri" panose="020F0502020204030204" pitchFamily="34" charset="0"/>
                        </a:rPr>
                        <a:t>l</a:t>
                      </a:r>
                      <a:r>
                        <a:rPr lang="cs-CZ" sz="2000" baseline="30000" dirty="0">
                          <a:latin typeface="Calibri" panose="020F0502020204030204" pitchFamily="34" charset="0"/>
                          <a:cs typeface="Calibri" panose="020F0502020204030204" pitchFamily="34" charset="0"/>
                        </a:rPr>
                        <a:t>-1</a:t>
                      </a:r>
                      <a:endParaRPr lang="cs-CZ" sz="2000" dirty="0">
                        <a:latin typeface="Calibri" panose="020F0502020204030204" pitchFamily="34" charset="0"/>
                        <a:cs typeface="Calibri" panose="020F0502020204030204" pitchFamily="34" charset="0"/>
                      </a:endParaRPr>
                    </a:p>
                  </a:txBody>
                  <a:tcPr marL="91466" marR="91466" marT="45708" marB="45708"/>
                </a:tc>
                <a:extLst>
                  <a:ext uri="{0D108BD9-81ED-4DB2-BD59-A6C34878D82A}">
                    <a16:rowId xmlns:a16="http://schemas.microsoft.com/office/drawing/2014/main" val="10010"/>
                  </a:ext>
                </a:extLst>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mph" presetSubtype="0" fill="hold" nodeType="clickEffect">
                                  <p:stCondLst>
                                    <p:cond delay="0"/>
                                  </p:stCondLst>
                                  <p:childTnLst>
                                    <p:set>
                                      <p:cBhvr override="childStyle">
                                        <p:cTn id="28" dur="500" fill="hold"/>
                                        <p:tgtEl>
                                          <p:spTgt spid="45059">
                                            <p:txEl>
                                              <p:pRg st="3" end="3"/>
                                            </p:txEl>
                                          </p:spTgt>
                                        </p:tgtEl>
                                        <p:attrNameLst>
                                          <p:attrName>style.color</p:attrName>
                                        </p:attrNameLst>
                                      </p:cBhvr>
                                      <p:to>
                                        <p:clrVal>
                                          <a:srgbClr val="009900"/>
                                        </p:clrVal>
                                      </p:to>
                                    </p:set>
                                    <p:set>
                                      <p:cBhvr>
                                        <p:cTn id="29" dur="500" fill="hold"/>
                                        <p:tgtEl>
                                          <p:spTgt spid="45059">
                                            <p:txEl>
                                              <p:pRg st="3" end="3"/>
                                            </p:txEl>
                                          </p:spTgt>
                                        </p:tgtEl>
                                        <p:attrNameLst>
                                          <p:attrName>fillcolor</p:attrName>
                                        </p:attrNameLst>
                                      </p:cBhvr>
                                      <p:to>
                                        <p:clrVal>
                                          <a:srgbClr val="009900"/>
                                        </p:clrVal>
                                      </p:to>
                                    </p:set>
                                    <p:set>
                                      <p:cBhvr>
                                        <p:cTn id="30" dur="500" fill="hold"/>
                                        <p:tgtEl>
                                          <p:spTgt spid="450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to question 1</a:t>
            </a:r>
          </a:p>
        </p:txBody>
      </p:sp>
      <p:sp>
        <p:nvSpPr>
          <p:cNvPr id="45059" name="Rectangle 3"/>
          <p:cNvSpPr>
            <a:spLocks noGrp="1" noChangeArrowheads="1"/>
          </p:cNvSpPr>
          <p:nvPr>
            <p:ph type="body" idx="1"/>
          </p:nvPr>
        </p:nvSpPr>
        <p:spPr>
          <a:xfrm>
            <a:off x="468313" y="1844824"/>
            <a:ext cx="8496300" cy="4753247"/>
          </a:xfrm>
        </p:spPr>
        <p:txBody>
          <a:bodyPr/>
          <a:lstStyle/>
          <a:p>
            <a:pPr marL="114300" indent="0">
              <a:spcBef>
                <a:spcPts val="6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Essential hypertension is not so high and resistant </a:t>
            </a:r>
            <a:br>
              <a:rPr lang="en-GB" sz="2600" noProof="0" dirty="0">
                <a:solidFill>
                  <a:schemeClr val="tx1"/>
                </a:solidFill>
                <a:latin typeface="Calibri" panose="020F0502020204030204" pitchFamily="34" charset="0"/>
                <a:cs typeface="Calibri" panose="020F0502020204030204" pitchFamily="34" charset="0"/>
              </a:rPr>
            </a:br>
            <a:r>
              <a:rPr lang="en-GB" sz="2600" noProof="0" dirty="0">
                <a:solidFill>
                  <a:schemeClr val="tx1"/>
                </a:solidFill>
                <a:latin typeface="Calibri" panose="020F0502020204030204" pitchFamily="34" charset="0"/>
                <a:cs typeface="Calibri" panose="020F0502020204030204" pitchFamily="34" charset="0"/>
              </a:rPr>
              <a:t>to treatment.</a:t>
            </a:r>
          </a:p>
          <a:p>
            <a:pPr marL="114300" indent="0">
              <a:spcBef>
                <a:spcPts val="6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Severe kidney disease can be ruled out because of normal serum urea and creatinine concentrations.</a:t>
            </a:r>
          </a:p>
          <a:p>
            <a:pPr marL="114300" indent="0">
              <a:spcBef>
                <a:spcPts val="6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The most likely is hyperaldosteronism (hypokalaemia, metabolic alkalosis).</a:t>
            </a:r>
          </a:p>
          <a:p>
            <a:pPr marL="114300" indent="0">
              <a:spcBef>
                <a:spcPts val="6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Secondary hyperaldosteronism is unlikely (negative medical history, young patient), most likely to be</a:t>
            </a:r>
            <a:r>
              <a:rPr lang="cs-CZ" sz="2600" noProof="0" dirty="0">
                <a:solidFill>
                  <a:schemeClr val="tx1"/>
                </a:solidFill>
                <a:latin typeface="Calibri" panose="020F0502020204030204" pitchFamily="34" charset="0"/>
                <a:cs typeface="Calibri" panose="020F0502020204030204" pitchFamily="34" charset="0"/>
              </a:rPr>
              <a:t> </a:t>
            </a:r>
            <a:r>
              <a:rPr lang="en-GB" sz="2600" noProof="0" dirty="0">
                <a:solidFill>
                  <a:schemeClr val="tx1"/>
                </a:solidFill>
                <a:latin typeface="Calibri" panose="020F0502020204030204" pitchFamily="34" charset="0"/>
                <a:cs typeface="Calibri" panose="020F0502020204030204" pitchFamily="34" charset="0"/>
              </a:rPr>
              <a:t>primary hyperaldosteronism.</a:t>
            </a:r>
          </a:p>
          <a:p>
            <a:pPr marL="114300" indent="0">
              <a:spcBef>
                <a:spcPts val="6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Signs of </a:t>
            </a:r>
            <a:r>
              <a:rPr lang="en-GB" sz="2600" noProof="0" dirty="0" err="1">
                <a:solidFill>
                  <a:schemeClr val="tx1"/>
                </a:solidFill>
                <a:latin typeface="Calibri" panose="020F0502020204030204" pitchFamily="34" charset="0"/>
                <a:cs typeface="Calibri" panose="020F0502020204030204" pitchFamily="34" charset="0"/>
              </a:rPr>
              <a:t>hypercorticalism</a:t>
            </a:r>
            <a:r>
              <a:rPr lang="en-GB" sz="2600" noProof="0" dirty="0">
                <a:solidFill>
                  <a:schemeClr val="tx1"/>
                </a:solidFill>
                <a:latin typeface="Calibri" panose="020F0502020204030204" pitchFamily="34" charset="0"/>
                <a:cs typeface="Calibri" panose="020F0502020204030204" pitchFamily="34" charset="0"/>
              </a:rPr>
              <a:t> (Cushing's syndrome) were not present.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Further investigation procedure</a:t>
            </a:r>
          </a:p>
        </p:txBody>
      </p:sp>
      <p:sp>
        <p:nvSpPr>
          <p:cNvPr id="45059" name="Rectangle 3"/>
          <p:cNvSpPr>
            <a:spLocks noGrp="1" noChangeArrowheads="1"/>
          </p:cNvSpPr>
          <p:nvPr>
            <p:ph type="body" idx="1"/>
          </p:nvPr>
        </p:nvSpPr>
        <p:spPr>
          <a:xfrm>
            <a:off x="468313" y="1628800"/>
            <a:ext cx="8496300" cy="4824412"/>
          </a:xfrm>
        </p:spPr>
        <p:txBody>
          <a:bodyPr/>
          <a:lstStyle/>
          <a:p>
            <a:pPr marL="114300" indent="0">
              <a:spcBef>
                <a:spcPts val="1200"/>
              </a:spcBef>
              <a:buFont typeface="Arial" panose="020B0604020202020204" pitchFamily="34" charset="0"/>
              <a:buNone/>
            </a:pPr>
            <a:r>
              <a:rPr lang="en-GB" sz="2600" noProof="0" dirty="0">
                <a:solidFill>
                  <a:schemeClr val="tx1"/>
                </a:solidFill>
                <a:latin typeface="Calibri" panose="020F0502020204030204" pitchFamily="34" charset="0"/>
                <a:cs typeface="Calibri" panose="020F0502020204030204" pitchFamily="34" charset="0"/>
              </a:rPr>
              <a:t>CT scan ruled out renal artery stenosis, laboratory examination showed elevated aldosterone and cortisol concentrations and low renin levels; dexamethasone suppression test was performed.</a:t>
            </a:r>
          </a:p>
          <a:p>
            <a:pPr marL="114300" indent="0">
              <a:spcBef>
                <a:spcPts val="1200"/>
              </a:spcBef>
              <a:buFont typeface="Arial" panose="020B0604020202020204" pitchFamily="34" charset="0"/>
              <a:buNone/>
            </a:pPr>
            <a:endParaRPr lang="en-GB" sz="20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20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r>
              <a:rPr lang="en-GB" sz="2000" noProof="0" dirty="0">
                <a:solidFill>
                  <a:schemeClr val="tx1"/>
                </a:solidFill>
                <a:latin typeface="Calibri" panose="020F0502020204030204" pitchFamily="34" charset="0"/>
                <a:cs typeface="Calibri" panose="020F0502020204030204" pitchFamily="34" charset="0"/>
              </a:rPr>
              <a:t> </a:t>
            </a: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a:p>
            <a:pPr marL="114300" indent="0">
              <a:spcBef>
                <a:spcPts val="1200"/>
              </a:spcBef>
              <a:buFont typeface="Arial" panose="020B0604020202020204" pitchFamily="34" charset="0"/>
              <a:buNone/>
            </a:pPr>
            <a:endParaRPr lang="en-GB" sz="3200" noProof="0" dirty="0">
              <a:solidFill>
                <a:schemeClr val="tx1"/>
              </a:solidFill>
              <a:latin typeface="Calibri" panose="020F0502020204030204" pitchFamily="34" charset="0"/>
              <a:cs typeface="Calibri" panose="020F0502020204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074625831"/>
              </p:ext>
            </p:extLst>
          </p:nvPr>
        </p:nvGraphicFramePr>
        <p:xfrm>
          <a:off x="684213" y="3356992"/>
          <a:ext cx="6260936" cy="3357998"/>
        </p:xfrm>
        <a:graphic>
          <a:graphicData uri="http://schemas.openxmlformats.org/drawingml/2006/table">
            <a:tbl>
              <a:tblPr firstRow="1" bandRow="1">
                <a:tableStyleId>{5C22544A-7EE6-4342-B048-85BDC9FD1C3A}</a:tableStyleId>
              </a:tblPr>
              <a:tblGrid>
                <a:gridCol w="244762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149013">
                  <a:extLst>
                    <a:ext uri="{9D8B030D-6E8A-4147-A177-3AD203B41FA5}">
                      <a16:colId xmlns:a16="http://schemas.microsoft.com/office/drawing/2014/main" val="20003"/>
                    </a:ext>
                  </a:extLst>
                </a:gridCol>
              </a:tblGrid>
              <a:tr h="858726">
                <a:tc>
                  <a:txBody>
                    <a:bodyPr/>
                    <a:lstStyle/>
                    <a:p>
                      <a:r>
                        <a:rPr lang="cs-CZ" sz="2000" dirty="0">
                          <a:latin typeface="Calibri" panose="020F0502020204030204" pitchFamily="34" charset="0"/>
                          <a:cs typeface="Calibri" panose="020F0502020204030204" pitchFamily="34" charset="0"/>
                        </a:rPr>
                        <a:t>Method</a:t>
                      </a:r>
                    </a:p>
                  </a:txBody>
                  <a:tcPr marL="91427" marR="91427" marT="45709" marB="45709" anchor="ctr"/>
                </a:tc>
                <a:tc>
                  <a:txBody>
                    <a:bodyPr/>
                    <a:lstStyle/>
                    <a:p>
                      <a:pPr algn="ctr"/>
                      <a:r>
                        <a:rPr lang="cs-CZ" sz="2000" dirty="0">
                          <a:latin typeface="Calibri" panose="020F0502020204030204" pitchFamily="34" charset="0"/>
                          <a:cs typeface="Calibri" panose="020F0502020204030204" pitchFamily="34" charset="0"/>
                        </a:rPr>
                        <a:t>Result</a:t>
                      </a:r>
                    </a:p>
                  </a:txBody>
                  <a:tcPr marL="91427" marR="91427" marT="45709" marB="45709" anchor="ctr"/>
                </a:tc>
                <a:tc>
                  <a:txBody>
                    <a:bodyPr/>
                    <a:lstStyle/>
                    <a:p>
                      <a:pPr algn="ctr"/>
                      <a:r>
                        <a:rPr lang="cs-CZ" sz="2000" dirty="0">
                          <a:latin typeface="Calibri" panose="020F0502020204030204" pitchFamily="34" charset="0"/>
                          <a:cs typeface="Calibri" panose="020F0502020204030204" pitchFamily="34" charset="0"/>
                        </a:rPr>
                        <a:t>Reference </a:t>
                      </a:r>
                      <a:r>
                        <a:rPr lang="cs-CZ" sz="2000" baseline="0" dirty="0">
                          <a:latin typeface="Calibri" panose="020F0502020204030204" pitchFamily="34" charset="0"/>
                          <a:cs typeface="Calibri" panose="020F0502020204030204" pitchFamily="34" charset="0"/>
                        </a:rPr>
                        <a:t>values</a:t>
                      </a:r>
                      <a:endParaRPr lang="cs-CZ" sz="2000" dirty="0">
                        <a:latin typeface="Calibri" panose="020F0502020204030204" pitchFamily="34" charset="0"/>
                        <a:cs typeface="Calibri" panose="020F0502020204030204" pitchFamily="34" charset="0"/>
                      </a:endParaRPr>
                    </a:p>
                  </a:txBody>
                  <a:tcPr marL="91427" marR="91427" marT="45709" marB="45709" anchor="ctr"/>
                </a:tc>
                <a:tc>
                  <a:txBody>
                    <a:bodyPr/>
                    <a:lstStyle/>
                    <a:p>
                      <a:pPr algn="l"/>
                      <a:r>
                        <a:rPr lang="cs-CZ" sz="2000" dirty="0">
                          <a:latin typeface="Calibri" panose="020F0502020204030204" pitchFamily="34" charset="0"/>
                          <a:cs typeface="Calibri" panose="020F0502020204030204" pitchFamily="34" charset="0"/>
                        </a:rPr>
                        <a:t>Unit</a:t>
                      </a:r>
                    </a:p>
                  </a:txBody>
                  <a:tcPr marL="91427" marR="91427" marT="45709" marB="45709" anchor="ctr"/>
                </a:tc>
                <a:extLst>
                  <a:ext uri="{0D108BD9-81ED-4DB2-BD59-A6C34878D82A}">
                    <a16:rowId xmlns:a16="http://schemas.microsoft.com/office/drawing/2014/main" val="10000"/>
                  </a:ext>
                </a:extLst>
              </a:tr>
              <a:tr h="640058">
                <a:tc>
                  <a:txBody>
                    <a:bodyPr/>
                    <a:lstStyle/>
                    <a:p>
                      <a:r>
                        <a:rPr lang="cs-CZ" sz="2000" dirty="0">
                          <a:latin typeface="Calibri" panose="020F0502020204030204" pitchFamily="34" charset="0"/>
                          <a:cs typeface="Calibri" panose="020F0502020204030204" pitchFamily="34" charset="0"/>
                        </a:rPr>
                        <a:t>S-Aldosterone</a:t>
                      </a:r>
                    </a:p>
                  </a:txBody>
                  <a:tcPr marL="91427" marR="91427" marT="45709" marB="45709" anchor="ctr"/>
                </a:tc>
                <a:tc>
                  <a:txBody>
                    <a:bodyPr/>
                    <a:lstStyle/>
                    <a:p>
                      <a:pPr algn="ctr"/>
                      <a:r>
                        <a:rPr lang="cs-CZ" sz="2000" dirty="0">
                          <a:solidFill>
                            <a:srgbClr val="FF0000"/>
                          </a:solidFill>
                          <a:latin typeface="Calibri" panose="020F0502020204030204" pitchFamily="34" charset="0"/>
                          <a:cs typeface="Calibri" panose="020F0502020204030204" pitchFamily="34" charset="0"/>
                        </a:rPr>
                        <a:t>1.67 </a:t>
                      </a:r>
                      <a:br>
                        <a:rPr lang="cs-CZ" sz="2000" dirty="0">
                          <a:solidFill>
                            <a:srgbClr val="FF0000"/>
                          </a:solidFill>
                          <a:latin typeface="Calibri" panose="020F0502020204030204" pitchFamily="34" charset="0"/>
                          <a:cs typeface="Calibri" panose="020F0502020204030204" pitchFamily="34" charset="0"/>
                        </a:rPr>
                      </a:br>
                      <a:r>
                        <a:rPr lang="cs-CZ" sz="2000" dirty="0">
                          <a:solidFill>
                            <a:srgbClr val="FF0000"/>
                          </a:solidFill>
                          <a:latin typeface="Calibri" panose="020F0502020204030204" pitchFamily="34" charset="0"/>
                          <a:cs typeface="Calibri" panose="020F0502020204030204" pitchFamily="34" charset="0"/>
                        </a:rPr>
                        <a:t>*2.71</a:t>
                      </a:r>
                    </a:p>
                  </a:txBody>
                  <a:tcPr marL="91427" marR="91427" marT="45709" marB="45709" anchor="ctr"/>
                </a:tc>
                <a:tc>
                  <a:txBody>
                    <a:bodyPr/>
                    <a:lstStyle/>
                    <a:p>
                      <a:pPr algn="ctr"/>
                      <a:r>
                        <a:rPr lang="cs-CZ" sz="2000" dirty="0">
                          <a:latin typeface="Calibri" panose="020F0502020204030204" pitchFamily="34" charset="0"/>
                          <a:cs typeface="Calibri" panose="020F0502020204030204" pitchFamily="34" charset="0"/>
                        </a:rPr>
                        <a:t>0.03 – 0.65</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0.10 – 0.86</a:t>
                      </a:r>
                    </a:p>
                  </a:txBody>
                  <a:tcPr marL="91427" marR="91427" marT="45709" marB="45709" anchor="ctr"/>
                </a:tc>
                <a:tc>
                  <a:txBody>
                    <a:bodyPr/>
                    <a:lstStyle/>
                    <a:p>
                      <a:r>
                        <a:rPr lang="cs-CZ" sz="2000" dirty="0">
                          <a:latin typeface="Calibri" panose="020F0502020204030204" pitchFamily="34" charset="0"/>
                          <a:cs typeface="Calibri" panose="020F0502020204030204" pitchFamily="34" charset="0"/>
                        </a:rPr>
                        <a:t>nmol/l</a:t>
                      </a:r>
                    </a:p>
                  </a:txBody>
                  <a:tcPr marL="91427" marR="91427" marT="45709" marB="45709" anchor="ctr"/>
                </a:tc>
                <a:extLst>
                  <a:ext uri="{0D108BD9-81ED-4DB2-BD59-A6C34878D82A}">
                    <a16:rowId xmlns:a16="http://schemas.microsoft.com/office/drawing/2014/main" val="10001"/>
                  </a:ext>
                </a:extLst>
              </a:tr>
              <a:tr h="640058">
                <a:tc>
                  <a:txBody>
                    <a:bodyPr/>
                    <a:lstStyle/>
                    <a:p>
                      <a:r>
                        <a:rPr lang="cs-CZ" sz="2000" dirty="0">
                          <a:latin typeface="Calibri" panose="020F0502020204030204" pitchFamily="34" charset="0"/>
                          <a:cs typeface="Calibri" panose="020F0502020204030204" pitchFamily="34" charset="0"/>
                        </a:rPr>
                        <a:t>S-Renin</a:t>
                      </a:r>
                    </a:p>
                  </a:txBody>
                  <a:tcPr marL="91427" marR="91427" marT="45709" marB="45709" anchor="ctr"/>
                </a:tc>
                <a:tc>
                  <a:txBody>
                    <a:bodyPr/>
                    <a:lstStyle/>
                    <a:p>
                      <a:pPr algn="ctr"/>
                      <a:r>
                        <a:rPr lang="cs-CZ" sz="2000" dirty="0">
                          <a:solidFill>
                            <a:srgbClr val="FF0000"/>
                          </a:solidFill>
                          <a:latin typeface="Calibri" panose="020F0502020204030204" pitchFamily="34" charset="0"/>
                          <a:cs typeface="Calibri" panose="020F0502020204030204" pitchFamily="34" charset="0"/>
                        </a:rPr>
                        <a:t>0.30</a:t>
                      </a:r>
                      <a:br>
                        <a:rPr lang="cs-CZ" sz="2000" dirty="0">
                          <a:solidFill>
                            <a:srgbClr val="FF0000"/>
                          </a:solidFill>
                          <a:latin typeface="Calibri" panose="020F0502020204030204" pitchFamily="34" charset="0"/>
                          <a:cs typeface="Calibri" panose="020F0502020204030204" pitchFamily="34" charset="0"/>
                        </a:rPr>
                      </a:br>
                      <a:r>
                        <a:rPr lang="cs-CZ" sz="2000" dirty="0">
                          <a:solidFill>
                            <a:srgbClr val="FF0000"/>
                          </a:solidFill>
                          <a:latin typeface="Calibri" panose="020F0502020204030204" pitchFamily="34" charset="0"/>
                          <a:cs typeface="Calibri" panose="020F0502020204030204" pitchFamily="34" charset="0"/>
                        </a:rPr>
                        <a:t>*0.41</a:t>
                      </a:r>
                    </a:p>
                  </a:txBody>
                  <a:tcPr marL="91427" marR="91427" marT="45709" marB="45709" anchor="ctr"/>
                </a:tc>
                <a:tc>
                  <a:txBody>
                    <a:bodyPr/>
                    <a:lstStyle/>
                    <a:p>
                      <a:pPr algn="ctr"/>
                      <a:r>
                        <a:rPr lang="cs-CZ" sz="2000" dirty="0">
                          <a:latin typeface="Calibri" panose="020F0502020204030204" pitchFamily="34" charset="0"/>
                          <a:cs typeface="Calibri" panose="020F0502020204030204" pitchFamily="34" charset="0"/>
                        </a:rPr>
                        <a:t>0.40 – 2.21</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0.80 </a:t>
                      </a:r>
                      <a:r>
                        <a:rPr lang="cs-CZ" sz="2000" baseline="0" dirty="0">
                          <a:latin typeface="Calibri" panose="020F0502020204030204" pitchFamily="34" charset="0"/>
                          <a:cs typeface="Calibri" panose="020F0502020204030204" pitchFamily="34" charset="0"/>
                        </a:rPr>
                        <a:t>– 8.84</a:t>
                      </a:r>
                      <a:endParaRPr lang="cs-CZ" sz="2000" dirty="0">
                        <a:latin typeface="Calibri" panose="020F0502020204030204" pitchFamily="34" charset="0"/>
                        <a:cs typeface="Calibri" panose="020F0502020204030204" pitchFamily="34" charset="0"/>
                      </a:endParaRPr>
                    </a:p>
                  </a:txBody>
                  <a:tcPr marL="91427" marR="91427" marT="45709" marB="45709" anchor="ctr"/>
                </a:tc>
                <a:tc>
                  <a:txBody>
                    <a:bodyPr/>
                    <a:lstStyle/>
                    <a:p>
                      <a:r>
                        <a:rPr lang="cs-CZ" sz="2000" dirty="0">
                          <a:latin typeface="Calibri" panose="020F0502020204030204" pitchFamily="34" charset="0"/>
                          <a:cs typeface="Calibri" panose="020F0502020204030204" pitchFamily="34" charset="0"/>
                        </a:rPr>
                        <a:t>pmol/l</a:t>
                      </a:r>
                    </a:p>
                  </a:txBody>
                  <a:tcPr marL="91427" marR="91427" marT="45709" marB="45709" anchor="ctr"/>
                </a:tc>
                <a:extLst>
                  <a:ext uri="{0D108BD9-81ED-4DB2-BD59-A6C34878D82A}">
                    <a16:rowId xmlns:a16="http://schemas.microsoft.com/office/drawing/2014/main" val="10002"/>
                  </a:ext>
                </a:extLst>
              </a:tr>
              <a:tr h="372287">
                <a:tc>
                  <a:txBody>
                    <a:bodyPr/>
                    <a:lstStyle/>
                    <a:p>
                      <a:r>
                        <a:rPr lang="cs-CZ" sz="2000" dirty="0">
                          <a:latin typeface="Calibri" panose="020F0502020204030204" pitchFamily="34" charset="0"/>
                          <a:cs typeface="Calibri" panose="020F0502020204030204" pitchFamily="34" charset="0"/>
                        </a:rPr>
                        <a:t>dU-Cortisol</a:t>
                      </a:r>
                    </a:p>
                  </a:txBody>
                  <a:tcPr marL="91427" marR="91427" marT="45709" marB="45709"/>
                </a:tc>
                <a:tc>
                  <a:txBody>
                    <a:bodyPr/>
                    <a:lstStyle/>
                    <a:p>
                      <a:pPr algn="ctr"/>
                      <a:r>
                        <a:rPr lang="cs-CZ" sz="2000" dirty="0">
                          <a:solidFill>
                            <a:srgbClr val="FF0000"/>
                          </a:solidFill>
                          <a:latin typeface="Calibri" panose="020F0502020204030204" pitchFamily="34" charset="0"/>
                          <a:cs typeface="Calibri" panose="020F0502020204030204" pitchFamily="34" charset="0"/>
                        </a:rPr>
                        <a:t>596.5</a:t>
                      </a:r>
                    </a:p>
                  </a:txBody>
                  <a:tcPr marL="91427" marR="91427" marT="45709" marB="45709"/>
                </a:tc>
                <a:tc>
                  <a:txBody>
                    <a:bodyPr/>
                    <a:lstStyle/>
                    <a:p>
                      <a:pPr algn="ctr"/>
                      <a:r>
                        <a:rPr lang="cs-CZ" sz="2000" dirty="0">
                          <a:latin typeface="Calibri" panose="020F0502020204030204" pitchFamily="34" charset="0"/>
                          <a:cs typeface="Calibri" panose="020F0502020204030204" pitchFamily="34" charset="0"/>
                        </a:rPr>
                        <a:t>39 – 348 </a:t>
                      </a:r>
                    </a:p>
                  </a:txBody>
                  <a:tcPr marL="91427" marR="91427" marT="45709" marB="45709"/>
                </a:tc>
                <a:tc>
                  <a:txBody>
                    <a:bodyPr/>
                    <a:lstStyle/>
                    <a:p>
                      <a:r>
                        <a:rPr lang="cs-CZ" sz="2000" dirty="0">
                          <a:latin typeface="Calibri" panose="020F0502020204030204" pitchFamily="34" charset="0"/>
                          <a:cs typeface="Calibri" panose="020F0502020204030204" pitchFamily="34" charset="0"/>
                        </a:rPr>
                        <a:t>μg/24 h</a:t>
                      </a:r>
                    </a:p>
                  </a:txBody>
                  <a:tcPr marL="91427" marR="91427" marT="45709" marB="45709"/>
                </a:tc>
                <a:extLst>
                  <a:ext uri="{0D108BD9-81ED-4DB2-BD59-A6C34878D82A}">
                    <a16:rowId xmlns:a16="http://schemas.microsoft.com/office/drawing/2014/main" val="10003"/>
                  </a:ext>
                </a:extLst>
              </a:tr>
              <a:tr h="700385">
                <a:tc>
                  <a:txBody>
                    <a:bodyPr/>
                    <a:lstStyle/>
                    <a:p>
                      <a:r>
                        <a:rPr lang="cs-CZ" sz="2000" dirty="0">
                          <a:latin typeface="Calibri" panose="020F0502020204030204" pitchFamily="34" charset="0"/>
                          <a:cs typeface="Calibri" panose="020F0502020204030204" pitchFamily="34" charset="0"/>
                        </a:rPr>
                        <a:t>dU-Cortisol </a:t>
                      </a:r>
                      <a:br>
                        <a:rPr lang="cs-CZ" sz="2000" dirty="0">
                          <a:latin typeface="Calibri" panose="020F0502020204030204" pitchFamily="34" charset="0"/>
                          <a:cs typeface="Calibri" panose="020F0502020204030204" pitchFamily="34" charset="0"/>
                        </a:rPr>
                      </a:br>
                      <a:r>
                        <a:rPr lang="cs-CZ" sz="2000" dirty="0">
                          <a:latin typeface="Calibri" panose="020F0502020204030204" pitchFamily="34" charset="0"/>
                          <a:cs typeface="Calibri" panose="020F0502020204030204" pitchFamily="34" charset="0"/>
                        </a:rPr>
                        <a:t>after </a:t>
                      </a:r>
                      <a:r>
                        <a:rPr lang="cs-CZ" sz="2000" dirty="0" err="1">
                          <a:latin typeface="Calibri" panose="020F0502020204030204" pitchFamily="34" charset="0"/>
                          <a:cs typeface="Calibri" panose="020F0502020204030204" pitchFamily="34" charset="0"/>
                        </a:rPr>
                        <a:t>dexamethasone</a:t>
                      </a:r>
                      <a:endParaRPr lang="cs-CZ" sz="2000" dirty="0">
                        <a:latin typeface="Calibri" panose="020F0502020204030204" pitchFamily="34" charset="0"/>
                        <a:cs typeface="Calibri" panose="020F0502020204030204" pitchFamily="34" charset="0"/>
                      </a:endParaRPr>
                    </a:p>
                  </a:txBody>
                  <a:tcPr marL="91427" marR="91427" marT="45709" marB="45709"/>
                </a:tc>
                <a:tc>
                  <a:txBody>
                    <a:bodyPr/>
                    <a:lstStyle/>
                    <a:p>
                      <a:pPr algn="ctr"/>
                      <a:r>
                        <a:rPr lang="cs-CZ" sz="2000" dirty="0">
                          <a:solidFill>
                            <a:schemeClr val="tx1"/>
                          </a:solidFill>
                          <a:latin typeface="Calibri" panose="020F0502020204030204" pitchFamily="34" charset="0"/>
                          <a:cs typeface="Calibri" panose="020F0502020204030204" pitchFamily="34" charset="0"/>
                        </a:rPr>
                        <a:t>34.4</a:t>
                      </a:r>
                    </a:p>
                  </a:txBody>
                  <a:tcPr marL="91427" marR="91427" marT="45709" marB="45709" anchor="ctr"/>
                </a:tc>
                <a:tc>
                  <a:txBody>
                    <a:bodyPr/>
                    <a:lstStyle/>
                    <a:p>
                      <a:pPr algn="ctr"/>
                      <a:endParaRPr lang="cs-CZ" sz="2000" dirty="0">
                        <a:latin typeface="Calibri" panose="020F0502020204030204" pitchFamily="34" charset="0"/>
                        <a:cs typeface="Calibri" panose="020F0502020204030204" pitchFamily="34" charset="0"/>
                      </a:endParaRPr>
                    </a:p>
                  </a:txBody>
                  <a:tcPr marL="91427" marR="91427" marT="45709" marB="45709" anchor="ctr"/>
                </a:tc>
                <a:tc>
                  <a:txBody>
                    <a:bodyPr/>
                    <a:lstStyle/>
                    <a:p>
                      <a:r>
                        <a:rPr lang="cs-CZ" sz="2000" dirty="0">
                          <a:latin typeface="Calibri" panose="020F0502020204030204" pitchFamily="34" charset="0"/>
                          <a:cs typeface="Calibri" panose="020F0502020204030204" pitchFamily="34" charset="0"/>
                        </a:rPr>
                        <a:t>μg/24 h</a:t>
                      </a:r>
                    </a:p>
                  </a:txBody>
                  <a:tcPr marL="91427" marR="91427" marT="45709" marB="45709" anchor="ctr"/>
                </a:tc>
                <a:extLst>
                  <a:ext uri="{0D108BD9-81ED-4DB2-BD59-A6C34878D82A}">
                    <a16:rowId xmlns:a16="http://schemas.microsoft.com/office/drawing/2014/main" val="10004"/>
                  </a:ext>
                </a:extLst>
              </a:tr>
            </a:tbl>
          </a:graphicData>
        </a:graphic>
      </p:graphicFrame>
      <p:sp>
        <p:nvSpPr>
          <p:cNvPr id="4" name="TextovéPole 3"/>
          <p:cNvSpPr txBox="1">
            <a:spLocks noChangeArrowheads="1"/>
          </p:cNvSpPr>
          <p:nvPr/>
        </p:nvSpPr>
        <p:spPr bwMode="auto">
          <a:xfrm>
            <a:off x="7092950" y="6083300"/>
            <a:ext cx="2019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marL="1143000"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600200"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2057400"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5146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9718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34290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886200"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eaLnBrk="1" hangingPunct="1">
              <a:spcBef>
                <a:spcPct val="0"/>
              </a:spcBef>
              <a:buClrTx/>
              <a:buFontTx/>
              <a:buNone/>
            </a:pPr>
            <a:r>
              <a:rPr lang="en-GB" sz="2000" b="0" noProof="0" dirty="0">
                <a:solidFill>
                  <a:schemeClr val="tx1"/>
                </a:solidFill>
                <a:latin typeface="Calibri" panose="020F0502020204030204" pitchFamily="34" charset="0"/>
                <a:cs typeface="Calibri" panose="020F0502020204030204" pitchFamily="34" charset="0"/>
              </a:rPr>
              <a:t>*after orthostasis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PQuestion"/>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pPr>
              <a:defRPr/>
            </a:pPr>
            <a:r>
              <a:rPr lang="cs-CZ" altLang="cs-CZ" sz="4400" b="1" cap="none" dirty="0">
                <a:solidFill>
                  <a:schemeClr val="tx1"/>
                </a:solidFill>
                <a:latin typeface="Calibri Light" panose="020F0302020204030204" pitchFamily="34" charset="0"/>
                <a:cs typeface="Calibri Light" panose="020F0302020204030204" pitchFamily="34" charset="0"/>
              </a:rPr>
              <a:t>Which statement is most likely?</a:t>
            </a:r>
          </a:p>
        </p:txBody>
      </p:sp>
      <p:sp>
        <p:nvSpPr>
          <p:cNvPr id="45059" name="TPAnswers"/>
          <p:cNvSpPr>
            <a:spLocks noGrp="1" noChangeArrowheads="1"/>
          </p:cNvSpPr>
          <p:nvPr>
            <p:ph type="body" idx="1"/>
            <p:custDataLst>
              <p:tags r:id="rId2"/>
            </p:custDataLst>
          </p:nvPr>
        </p:nvSpPr>
        <p:spPr>
          <a:xfrm>
            <a:off x="395288" y="2133600"/>
            <a:ext cx="8424862" cy="3887788"/>
          </a:xfrm>
        </p:spPr>
        <p:txBody>
          <a:bodyPr/>
          <a:lstStyle/>
          <a:p>
            <a:pPr marL="536575" indent="-422275">
              <a:spcBef>
                <a:spcPts val="12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The results are consistent with the diagnosis of primary hyperaldosteronism</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It is, after all, secondary hyperaldosteronism</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The cause of </a:t>
            </a:r>
            <a:r>
              <a:rPr lang="en-GB" sz="2800" noProof="0" dirty="0" err="1">
                <a:solidFill>
                  <a:schemeClr val="tx1"/>
                </a:solidFill>
                <a:latin typeface="Calibri" panose="020F0502020204030204" pitchFamily="34" charset="0"/>
                <a:cs typeface="Calibri" panose="020F0502020204030204" pitchFamily="34" charset="0"/>
              </a:rPr>
              <a:t>hypercorticalism</a:t>
            </a:r>
            <a:r>
              <a:rPr lang="en-GB" sz="2800" noProof="0" dirty="0">
                <a:solidFill>
                  <a:schemeClr val="tx1"/>
                </a:solidFill>
                <a:latin typeface="Calibri" panose="020F0502020204030204" pitchFamily="34" charset="0"/>
                <a:cs typeface="Calibri" panose="020F0502020204030204" pitchFamily="34" charset="0"/>
              </a:rPr>
              <a:t> can be a tumour of the adrenal cortex</a:t>
            </a:r>
          </a:p>
          <a:p>
            <a:pPr marL="536575" indent="-422275">
              <a:spcBef>
                <a:spcPts val="1800"/>
              </a:spcBef>
              <a:buFont typeface="Arial" panose="020B0604020202020204" pitchFamily="34" charset="0"/>
              <a:buAutoNum type="arabicPeriod"/>
            </a:pPr>
            <a:r>
              <a:rPr lang="en-GB" sz="2800" noProof="0" dirty="0">
                <a:solidFill>
                  <a:schemeClr val="tx1"/>
                </a:solidFill>
                <a:latin typeface="Calibri" panose="020F0502020204030204" pitchFamily="34" charset="0"/>
                <a:cs typeface="Calibri" panose="020F0502020204030204" pitchFamily="34" charset="0"/>
              </a:rPr>
              <a:t>The cause of </a:t>
            </a:r>
            <a:r>
              <a:rPr lang="en-GB" sz="2800" noProof="0" dirty="0" err="1">
                <a:solidFill>
                  <a:schemeClr val="tx1"/>
                </a:solidFill>
                <a:latin typeface="Calibri" panose="020F0502020204030204" pitchFamily="34" charset="0"/>
                <a:cs typeface="Calibri" panose="020F0502020204030204" pitchFamily="34" charset="0"/>
              </a:rPr>
              <a:t>hypercorticalism</a:t>
            </a:r>
            <a:r>
              <a:rPr lang="en-GB" sz="2800" noProof="0" dirty="0">
                <a:solidFill>
                  <a:schemeClr val="tx1"/>
                </a:solidFill>
                <a:latin typeface="Calibri" panose="020F0502020204030204" pitchFamily="34" charset="0"/>
                <a:cs typeface="Calibri" panose="020F0502020204030204" pitchFamily="34" charset="0"/>
              </a:rPr>
              <a:t> is probably stress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nodeType="clickEffect">
                                  <p:stCondLst>
                                    <p:cond delay="0"/>
                                  </p:stCondLst>
                                  <p:childTnLst>
                                    <p:set>
                                      <p:cBhvr override="childStyle">
                                        <p:cTn id="22" dur="500" fill="hold"/>
                                        <p:tgtEl>
                                          <p:spTgt spid="45059">
                                            <p:txEl>
                                              <p:pRg st="0" end="0"/>
                                            </p:txEl>
                                          </p:spTgt>
                                        </p:tgtEl>
                                        <p:attrNameLst>
                                          <p:attrName>style.color</p:attrName>
                                        </p:attrNameLst>
                                      </p:cBhvr>
                                      <p:to>
                                        <p:clrVal>
                                          <a:srgbClr val="009900"/>
                                        </p:clrVal>
                                      </p:to>
                                    </p:set>
                                    <p:set>
                                      <p:cBhvr>
                                        <p:cTn id="23" dur="500" fill="hold"/>
                                        <p:tgtEl>
                                          <p:spTgt spid="45059">
                                            <p:txEl>
                                              <p:pRg st="0" end="0"/>
                                            </p:txEl>
                                          </p:spTgt>
                                        </p:tgtEl>
                                        <p:attrNameLst>
                                          <p:attrName>fillcolor</p:attrName>
                                        </p:attrNameLst>
                                      </p:cBhvr>
                                      <p:to>
                                        <p:clrVal>
                                          <a:srgbClr val="009900"/>
                                        </p:clrVal>
                                      </p:to>
                                    </p:set>
                                    <p:set>
                                      <p:cBhvr>
                                        <p:cTn id="24" dur="500" fill="hold"/>
                                        <p:tgtEl>
                                          <p:spTgt spid="45059">
                                            <p:txEl>
                                              <p:pRg st="0" end="0"/>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45059">
                                            <p:txEl>
                                              <p:pRg st="3" end="3"/>
                                            </p:txEl>
                                          </p:spTgt>
                                        </p:tgtEl>
                                        <p:attrNameLst>
                                          <p:attrName>style.color</p:attrName>
                                        </p:attrNameLst>
                                      </p:cBhvr>
                                      <p:to>
                                        <p:clrVal>
                                          <a:srgbClr val="009900"/>
                                        </p:clrVal>
                                      </p:to>
                                    </p:set>
                                    <p:set>
                                      <p:cBhvr>
                                        <p:cTn id="27" dur="500" fill="hold"/>
                                        <p:tgtEl>
                                          <p:spTgt spid="45059">
                                            <p:txEl>
                                              <p:pRg st="3" end="3"/>
                                            </p:txEl>
                                          </p:spTgt>
                                        </p:tgtEl>
                                        <p:attrNameLst>
                                          <p:attrName>fillcolor</p:attrName>
                                        </p:attrNameLst>
                                      </p:cBhvr>
                                      <p:to>
                                        <p:clrVal>
                                          <a:srgbClr val="009900"/>
                                        </p:clrVal>
                                      </p:to>
                                    </p:set>
                                    <p:set>
                                      <p:cBhvr>
                                        <p:cTn id="28" dur="500" fill="hold"/>
                                        <p:tgtEl>
                                          <p:spTgt spid="4505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Comment on question 2</a:t>
            </a:r>
          </a:p>
        </p:txBody>
      </p:sp>
      <p:sp>
        <p:nvSpPr>
          <p:cNvPr id="45059" name="Rectangle 3"/>
          <p:cNvSpPr>
            <a:spLocks noGrp="1" noChangeArrowheads="1"/>
          </p:cNvSpPr>
          <p:nvPr>
            <p:ph type="body" idx="1"/>
          </p:nvPr>
        </p:nvSpPr>
        <p:spPr>
          <a:xfrm>
            <a:off x="468313" y="1916113"/>
            <a:ext cx="8496300" cy="4392612"/>
          </a:xfrm>
        </p:spPr>
        <p:txBody>
          <a:bodyPr/>
          <a:lstStyle/>
          <a:p>
            <a:pPr marL="114300" indent="0">
              <a:spcBef>
                <a:spcPts val="1800"/>
              </a:spcBef>
              <a:buFont typeface="Arial" panose="020B0604020202020204" pitchFamily="34" charset="0"/>
              <a:buNone/>
            </a:pPr>
            <a:r>
              <a:rPr lang="en-GB" sz="3000" noProof="0" dirty="0">
                <a:solidFill>
                  <a:schemeClr val="tx1"/>
                </a:solidFill>
                <a:latin typeface="Calibri" panose="020F0502020204030204" pitchFamily="34" charset="0"/>
                <a:cs typeface="Calibri" panose="020F0502020204030204" pitchFamily="34" charset="0"/>
              </a:rPr>
              <a:t>Increased aldosterone concentration and low renin are typical of primary hyperaldosteronism, secondary hyperaldosteronism would have high renin levels.</a:t>
            </a:r>
          </a:p>
          <a:p>
            <a:pPr marL="114300" indent="0">
              <a:spcBef>
                <a:spcPts val="1800"/>
              </a:spcBef>
              <a:buFont typeface="Arial" panose="020B0604020202020204" pitchFamily="34" charset="0"/>
              <a:buNone/>
            </a:pPr>
            <a:r>
              <a:rPr lang="en-GB" sz="3000" noProof="0" dirty="0">
                <a:solidFill>
                  <a:schemeClr val="tx1"/>
                </a:solidFill>
                <a:latin typeface="Calibri" panose="020F0502020204030204" pitchFamily="34" charset="0"/>
                <a:cs typeface="Calibri" panose="020F0502020204030204" pitchFamily="34" charset="0"/>
              </a:rPr>
              <a:t>The cause of </a:t>
            </a:r>
            <a:r>
              <a:rPr lang="en-GB" sz="3000" noProof="0" dirty="0" err="1">
                <a:solidFill>
                  <a:schemeClr val="tx1"/>
                </a:solidFill>
                <a:latin typeface="Calibri" panose="020F0502020204030204" pitchFamily="34" charset="0"/>
                <a:cs typeface="Calibri" panose="020F0502020204030204" pitchFamily="34" charset="0"/>
              </a:rPr>
              <a:t>hypercorticalism</a:t>
            </a:r>
            <a:r>
              <a:rPr lang="en-GB" sz="3000" noProof="0" dirty="0">
                <a:solidFill>
                  <a:schemeClr val="tx1"/>
                </a:solidFill>
                <a:latin typeface="Calibri" panose="020F0502020204030204" pitchFamily="34" charset="0"/>
                <a:cs typeface="Calibri" panose="020F0502020204030204" pitchFamily="34" charset="0"/>
              </a:rPr>
              <a:t> was probably stress (</a:t>
            </a:r>
            <a:r>
              <a:rPr lang="en-GB" sz="3000" noProof="0" dirty="0" err="1">
                <a:solidFill>
                  <a:schemeClr val="tx1"/>
                </a:solidFill>
                <a:latin typeface="Calibri" panose="020F0502020204030204" pitchFamily="34" charset="0"/>
                <a:cs typeface="Calibri" panose="020F0502020204030204" pitchFamily="34" charset="0"/>
              </a:rPr>
              <a:t>leukocytosis</a:t>
            </a:r>
            <a:r>
              <a:rPr lang="en-GB" sz="3000" noProof="0" dirty="0">
                <a:solidFill>
                  <a:schemeClr val="tx1"/>
                </a:solidFill>
                <a:latin typeface="Calibri" panose="020F0502020204030204" pitchFamily="34" charset="0"/>
                <a:cs typeface="Calibri" panose="020F0502020204030204" pitchFamily="34" charset="0"/>
              </a:rPr>
              <a:t> and hyperglycaemia); very good suppression with dexamethasone was also indicative against tumour.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en-GB" sz="4400" b="1" cap="none" noProof="0" dirty="0">
                <a:solidFill>
                  <a:schemeClr val="tx1"/>
                </a:solidFill>
                <a:latin typeface="Calibri Light" panose="020F0302020204030204" pitchFamily="34" charset="0"/>
                <a:cs typeface="Calibri Light" panose="020F0302020204030204" pitchFamily="34" charset="0"/>
              </a:rPr>
              <a:t>Another fate of the patient</a:t>
            </a:r>
          </a:p>
        </p:txBody>
      </p:sp>
      <p:sp>
        <p:nvSpPr>
          <p:cNvPr id="45059" name="Rectangle 3"/>
          <p:cNvSpPr>
            <a:spLocks noGrp="1" noChangeArrowheads="1"/>
          </p:cNvSpPr>
          <p:nvPr>
            <p:ph type="body" idx="1"/>
          </p:nvPr>
        </p:nvSpPr>
        <p:spPr>
          <a:xfrm>
            <a:off x="468313" y="1988716"/>
            <a:ext cx="8496300" cy="4392612"/>
          </a:xfrm>
        </p:spPr>
        <p:txBody>
          <a:bodyPr/>
          <a:lstStyle/>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CT scan showed a 22 × 15 mm tumour of the right adrenal gland.</a:t>
            </a:r>
          </a:p>
          <a:p>
            <a:pPr marL="114300" indent="0">
              <a:spcBef>
                <a:spcPts val="1200"/>
              </a:spcBef>
              <a:buNone/>
            </a:pPr>
            <a:r>
              <a:rPr lang="en-GB" sz="2800" noProof="0" dirty="0">
                <a:solidFill>
                  <a:schemeClr val="tx1"/>
                </a:solidFill>
                <a:latin typeface="Calibri" panose="020F0502020204030204" pitchFamily="34" charset="0"/>
                <a:cs typeface="Calibri" panose="020F0502020204030204" pitchFamily="34" charset="0"/>
              </a:rPr>
              <a:t>Adrenal hyperplasia with an afunctional adenoma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of the right adrenal gland was excluded by aldosterone examination in the right and left adrenal veins.</a:t>
            </a:r>
          </a:p>
          <a:p>
            <a:pPr marL="114300" indent="0">
              <a:spcBef>
                <a:spcPts val="1200"/>
              </a:spcBef>
              <a:buNone/>
            </a:pPr>
            <a:r>
              <a:rPr lang="en-GB" sz="2800" noProof="0" dirty="0">
                <a:solidFill>
                  <a:schemeClr val="tx1"/>
                </a:solidFill>
                <a:latin typeface="Calibri" panose="020F0502020204030204" pitchFamily="34" charset="0"/>
                <a:cs typeface="Calibri" panose="020F0502020204030204" pitchFamily="34" charset="0"/>
              </a:rPr>
              <a:t>The patient then underwent surgical removal of a benign adenoma of the right adrenal gland.</a:t>
            </a:r>
          </a:p>
          <a:p>
            <a:pPr marL="114300" indent="0">
              <a:spcBef>
                <a:spcPts val="1200"/>
              </a:spcBef>
              <a:buFont typeface="Arial" panose="020B0604020202020204" pitchFamily="34" charset="0"/>
              <a:buNone/>
            </a:pPr>
            <a:r>
              <a:rPr lang="en-GB" sz="2800" noProof="0" dirty="0">
                <a:solidFill>
                  <a:schemeClr val="tx1"/>
                </a:solidFill>
                <a:latin typeface="Calibri" panose="020F0502020204030204" pitchFamily="34" charset="0"/>
                <a:cs typeface="Calibri" panose="020F0502020204030204" pitchFamily="34" charset="0"/>
              </a:rPr>
              <a:t>She is now off treatment with normal blood pressure, </a:t>
            </a:r>
            <a:br>
              <a:rPr lang="en-GB" sz="2800" noProof="0" dirty="0">
                <a:solidFill>
                  <a:schemeClr val="tx1"/>
                </a:solidFill>
                <a:latin typeface="Calibri" panose="020F0502020204030204" pitchFamily="34" charset="0"/>
                <a:cs typeface="Calibri" panose="020F0502020204030204" pitchFamily="34" charset="0"/>
              </a:rPr>
            </a:br>
            <a:r>
              <a:rPr lang="en-GB" sz="2800" noProof="0" dirty="0">
                <a:solidFill>
                  <a:schemeClr val="tx1"/>
                </a:solidFill>
                <a:latin typeface="Calibri" panose="020F0502020204030204" pitchFamily="34" charset="0"/>
                <a:cs typeface="Calibri" panose="020F0502020204030204" pitchFamily="34" charset="0"/>
              </a:rPr>
              <a:t>all lab tests have corrected.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6600" y="3200400"/>
            <a:ext cx="7696200" cy="1295400"/>
          </a:xfrm>
        </p:spPr>
        <p:txBody>
          <a:bodyPr/>
          <a:lstStyle/>
          <a:p>
            <a:pPr>
              <a:defRPr/>
            </a:pPr>
            <a:r>
              <a:rPr lang="cs-CZ" sz="4800" b="1" dirty="0">
                <a:latin typeface="Calibri Light" panose="020F0302020204030204" pitchFamily="34" charset="0"/>
                <a:cs typeface="Calibri Light" panose="020F0302020204030204" pitchFamily="34" charset="0"/>
              </a:rPr>
              <a:t>Case report</a:t>
            </a:r>
          </a:p>
        </p:txBody>
      </p:sp>
      <p:sp>
        <p:nvSpPr>
          <p:cNvPr id="3" name="Zástupný symbol pro text 2"/>
          <p:cNvSpPr>
            <a:spLocks noGrp="1"/>
          </p:cNvSpPr>
          <p:nvPr>
            <p:ph type="body" idx="1"/>
          </p:nvPr>
        </p:nvSpPr>
        <p:spPr>
          <a:xfrm>
            <a:off x="736600" y="4606925"/>
            <a:ext cx="7696200" cy="523875"/>
          </a:xfrm>
        </p:spPr>
        <p:txBody>
          <a:bodyPr>
            <a:normAutofit/>
          </a:bodyPr>
          <a:lstStyle/>
          <a:p>
            <a:pPr>
              <a:buFont typeface="Arial" charset="0"/>
              <a:buNone/>
              <a:defRPr/>
            </a:pPr>
            <a:r>
              <a:rPr lang="cs-CZ" sz="2800" b="1" dirty="0">
                <a:latin typeface="Calibri Light" panose="020F0302020204030204" pitchFamily="34" charset="0"/>
                <a:cs typeface="Calibri Light" panose="020F0302020204030204" pitchFamily="34" charset="0"/>
              </a:rPr>
              <a:t>Liver failure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468313" y="1989138"/>
            <a:ext cx="8496300" cy="4464050"/>
          </a:xfrm>
        </p:spPr>
        <p:txBody>
          <a:bodyPr/>
          <a:lstStyle/>
          <a:p>
            <a:pPr marL="630238" indent="-630238">
              <a:spcBef>
                <a:spcPct val="35000"/>
              </a:spcBef>
              <a:buClr>
                <a:srgbClr val="66FFFF"/>
              </a:buClr>
              <a:buSzPct val="120000"/>
              <a:buFont typeface="Wingdings" panose="05000000000000000000" pitchFamily="2" charset="2"/>
              <a:buNone/>
            </a:pPr>
            <a:r>
              <a:rPr lang="cs-CZ" altLang="cs-CZ">
                <a:solidFill>
                  <a:schemeClr val="tx1"/>
                </a:solidFill>
              </a:rPr>
              <a:t>  </a:t>
            </a:r>
            <a:endParaRPr lang="el-GR" altLang="cs-CZ" sz="3000">
              <a:solidFill>
                <a:schemeClr val="tx1"/>
              </a:solidFill>
            </a:endParaRPr>
          </a:p>
        </p:txBody>
      </p:sp>
      <p:sp>
        <p:nvSpPr>
          <p:cNvPr id="137219" name="Rectangle 2"/>
          <p:cNvSpPr>
            <a:spLocks noGrp="1" noChangeArrowheads="1"/>
          </p:cNvSpPr>
          <p:nvPr>
            <p:ph type="title"/>
          </p:nvPr>
        </p:nvSpPr>
        <p:spPr bwMode="auto">
          <a:xfrm>
            <a:off x="425450" y="438150"/>
            <a:ext cx="8261350" cy="10398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From the medical history</a:t>
            </a:r>
          </a:p>
        </p:txBody>
      </p:sp>
      <p:sp>
        <p:nvSpPr>
          <p:cNvPr id="4" name="Rectangle 3"/>
          <p:cNvSpPr txBox="1">
            <a:spLocks noChangeArrowheads="1"/>
          </p:cNvSpPr>
          <p:nvPr/>
        </p:nvSpPr>
        <p:spPr bwMode="auto">
          <a:xfrm>
            <a:off x="468313" y="1700213"/>
            <a:ext cx="84963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457200">
              <a:spcBef>
                <a:spcPct val="200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639763" indent="-228600">
              <a:spcBef>
                <a:spcPct val="20000"/>
              </a:spcBef>
              <a:buClr>
                <a:schemeClr val="accent2"/>
              </a:buClr>
              <a:buFont typeface="Arial" panose="020B0604020202020204" pitchFamily="34" charset="0"/>
              <a:buChar char="•"/>
              <a:defRPr sz="2000">
                <a:solidFill>
                  <a:schemeClr val="tx2"/>
                </a:solidFill>
                <a:latin typeface="Arial" panose="020B0604020202020204" pitchFamily="34" charset="0"/>
              </a:defRPr>
            </a:lvl2pPr>
            <a:lvl3pPr indent="-228600">
              <a:spcBef>
                <a:spcPct val="20000"/>
              </a:spcBef>
              <a:buClr>
                <a:srgbClr val="9BBB59"/>
              </a:buClr>
              <a:buFont typeface="Arial" panose="020B0604020202020204" pitchFamily="34" charset="0"/>
              <a:buChar char="•"/>
              <a:defRPr>
                <a:solidFill>
                  <a:schemeClr val="tx2"/>
                </a:solidFill>
                <a:latin typeface="Arial" panose="020B0604020202020204" pitchFamily="34" charset="0"/>
              </a:defRPr>
            </a:lvl3pPr>
            <a:lvl4pPr marL="1279525" indent="-228600">
              <a:spcBef>
                <a:spcPct val="20000"/>
              </a:spcBef>
              <a:buClr>
                <a:srgbClr val="8064A2"/>
              </a:buClr>
              <a:buFont typeface="Arial" panose="020B0604020202020204" pitchFamily="34" charset="0"/>
              <a:buChar char="•"/>
              <a:defRPr sz="1600">
                <a:solidFill>
                  <a:schemeClr val="tx2"/>
                </a:solidFill>
                <a:latin typeface="Arial" panose="020B0604020202020204" pitchFamily="34" charset="0"/>
              </a:defRPr>
            </a:lvl4pPr>
            <a:lvl5pPr marL="1554163" indent="-228600">
              <a:spcBef>
                <a:spcPct val="20000"/>
              </a:spcBef>
              <a:buClr>
                <a:srgbClr val="4BACC6"/>
              </a:buClr>
              <a:buFont typeface="Arial" panose="020B0604020202020204" pitchFamily="34" charset="0"/>
              <a:buChar char="•"/>
              <a:defRPr sz="1600">
                <a:solidFill>
                  <a:schemeClr val="tx2"/>
                </a:solidFill>
                <a:latin typeface="Arial" panose="020B0604020202020204" pitchFamily="34" charset="0"/>
              </a:defRPr>
            </a:lvl5pPr>
            <a:lvl6pPr marL="20113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6pPr>
            <a:lvl7pPr marL="24685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7pPr>
            <a:lvl8pPr marL="29257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8pPr>
            <a:lvl9pPr marL="3382963" indent="-228600" eaLnBrk="0" fontAlgn="base" hangingPunct="0">
              <a:spcBef>
                <a:spcPct val="20000"/>
              </a:spcBef>
              <a:spcAft>
                <a:spcPct val="0"/>
              </a:spcAft>
              <a:buClr>
                <a:srgbClr val="4BACC6"/>
              </a:buClr>
              <a:buFont typeface="Arial" panose="020B0604020202020204" pitchFamily="34" charset="0"/>
              <a:buChar char="•"/>
              <a:defRPr sz="1600">
                <a:solidFill>
                  <a:schemeClr val="tx2"/>
                </a:solidFill>
                <a:latin typeface="Arial" panose="020B0604020202020204" pitchFamily="34" charset="0"/>
              </a:defRPr>
            </a:lvl9pPr>
          </a:lstStyle>
          <a:p>
            <a:pPr marL="452438" indent="-338138">
              <a:spcBef>
                <a:spcPts val="1100"/>
              </a:spcBef>
            </a:pPr>
            <a:r>
              <a:rPr lang="en-GB" sz="2600" b="0" noProof="0">
                <a:solidFill>
                  <a:schemeClr val="tx1"/>
                </a:solidFill>
                <a:latin typeface="Calibri" panose="020F0502020204030204" pitchFamily="34" charset="0"/>
                <a:cs typeface="Calibri" panose="020F0502020204030204" pitchFamily="34" charset="0"/>
              </a:rPr>
              <a:t>50-year-old woman</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Type 2 diabetes mellitus on insulin therapy</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Erosive haemorrhagic gastropathy</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Chronic alcohol intake (up to 180 g alcohol/day long term)</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Ethylic liver cirrhosis with splenomegaly and oesophageal varices diagnosed 6 years ago</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Recurrent decompensation of liver cirrhosis in subsequent years</a:t>
            </a:r>
          </a:p>
          <a:p>
            <a:pPr marL="452438" indent="-338138">
              <a:spcBef>
                <a:spcPts val="1100"/>
              </a:spcBef>
            </a:pPr>
            <a:r>
              <a:rPr lang="en-GB" sz="2600" b="0" noProof="0" dirty="0">
                <a:solidFill>
                  <a:schemeClr val="tx1"/>
                </a:solidFill>
                <a:latin typeface="Calibri" panose="020F0502020204030204" pitchFamily="34" charset="0"/>
                <a:cs typeface="Calibri" panose="020F0502020204030204" pitchFamily="34" charset="0"/>
              </a:rPr>
              <a:t>Other dg.: Condition after right-sided adnexectomy for benign cystadenoma (2011)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395288" y="377825"/>
            <a:ext cx="8353425" cy="1179513"/>
          </a:xfrm>
        </p:spPr>
        <p:txBody>
          <a:bodyPr wrap="square" numCol="1" anchorCtr="0" compatLnSpc="1">
            <a:prstTxWarp prst="textNoShape">
              <a:avLst/>
            </a:prstTxWarp>
            <a:normAutofit/>
          </a:bodyPr>
          <a:lstStyle/>
          <a:p>
            <a:r>
              <a:rPr lang="cs-CZ" altLang="cs-CZ" sz="4400" b="1" cap="none">
                <a:solidFill>
                  <a:schemeClr val="tx1"/>
                </a:solidFill>
                <a:latin typeface="Calibri Light" panose="020F0302020204030204" pitchFamily="34" charset="0"/>
                <a:cs typeface="Calibri Light" panose="020F0302020204030204" pitchFamily="34" charset="0"/>
              </a:rPr>
              <a:t>Current disease</a:t>
            </a:r>
          </a:p>
        </p:txBody>
      </p:sp>
      <p:sp>
        <p:nvSpPr>
          <p:cNvPr id="45059" name="Rectangle 3"/>
          <p:cNvSpPr>
            <a:spLocks noGrp="1" noChangeArrowheads="1"/>
          </p:cNvSpPr>
          <p:nvPr>
            <p:ph type="body" idx="1"/>
          </p:nvPr>
        </p:nvSpPr>
        <p:spPr>
          <a:xfrm>
            <a:off x="468313" y="1773238"/>
            <a:ext cx="8496300" cy="4896122"/>
          </a:xfrm>
        </p:spPr>
        <p:txBody>
          <a:bodyPr/>
          <a:lstStyle/>
          <a:p>
            <a:pPr marL="357188" indent="-357188">
              <a:spcBef>
                <a:spcPts val="1200"/>
              </a:spcBef>
            </a:pPr>
            <a:r>
              <a:rPr lang="en-GB" sz="2600" noProof="0">
                <a:solidFill>
                  <a:schemeClr val="tx1"/>
                </a:solidFill>
                <a:latin typeface="Calibri" panose="020F0502020204030204" pitchFamily="34" charset="0"/>
                <a:cs typeface="Calibri" panose="020F0502020204030204" pitchFamily="34" charset="0"/>
              </a:rPr>
              <a:t>Patient admitted to the emergency department of Pilsen University Hospital for epileptic seizure – assessed as status epilepticus</a:t>
            </a:r>
          </a:p>
          <a:p>
            <a:pPr marL="357188" indent="-357188">
              <a:spcBef>
                <a:spcPts val="1200"/>
              </a:spcBef>
            </a:pPr>
            <a:r>
              <a:rPr lang="en-GB" sz="2600" noProof="0" dirty="0">
                <a:solidFill>
                  <a:schemeClr val="tx1"/>
                </a:solidFill>
                <a:latin typeface="Calibri" panose="020F0502020204030204" pitchFamily="34" charset="0"/>
                <a:cs typeface="Calibri" panose="020F0502020204030204" pitchFamily="34" charset="0"/>
              </a:rPr>
              <a:t>The clinical picture was dominated by a severe disturbance of consciousness</a:t>
            </a:r>
          </a:p>
          <a:p>
            <a:pPr marL="357188" indent="-357188">
              <a:spcBef>
                <a:spcPts val="1200"/>
              </a:spcBef>
            </a:pPr>
            <a:r>
              <a:rPr lang="en-GB" sz="2600" noProof="0" dirty="0">
                <a:solidFill>
                  <a:schemeClr val="tx1"/>
                </a:solidFill>
                <a:latin typeface="Calibri" panose="020F0502020204030204" pitchFamily="34" charset="0"/>
                <a:cs typeface="Calibri" panose="020F0502020204030204" pitchFamily="34" charset="0"/>
              </a:rPr>
              <a:t>For the above condition and severe hyponatraemia she was admitted to the ICU of the First Internal Medicine Clinic of the University Hospital in Pilsen </a:t>
            </a:r>
          </a:p>
          <a:p>
            <a:pPr marL="357188" indent="-357188">
              <a:spcBef>
                <a:spcPts val="1200"/>
              </a:spcBef>
            </a:pPr>
            <a:r>
              <a:rPr lang="en-GB" sz="2600" noProof="0" dirty="0">
                <a:solidFill>
                  <a:schemeClr val="tx1"/>
                </a:solidFill>
                <a:latin typeface="Calibri" panose="020F0502020204030204" pitchFamily="34" charset="0"/>
                <a:cs typeface="Calibri" panose="020F0502020204030204" pitchFamily="34" charset="0"/>
              </a:rPr>
              <a:t>Current treatment: </a:t>
            </a:r>
            <a:r>
              <a:rPr lang="en-GB" sz="2600" noProof="0" dirty="0" err="1">
                <a:solidFill>
                  <a:schemeClr val="tx1"/>
                </a:solidFill>
                <a:latin typeface="Calibri" panose="020F0502020204030204" pitchFamily="34" charset="0"/>
                <a:cs typeface="Calibri" panose="020F0502020204030204" pitchFamily="34" charset="0"/>
              </a:rPr>
              <a:t>Helicid</a:t>
            </a:r>
            <a:r>
              <a:rPr lang="en-GB" sz="2600" noProof="0" dirty="0">
                <a:solidFill>
                  <a:schemeClr val="tx1"/>
                </a:solidFill>
                <a:latin typeface="Calibri" panose="020F0502020204030204" pitchFamily="34" charset="0"/>
                <a:cs typeface="Calibri" panose="020F0502020204030204" pitchFamily="34" charset="0"/>
              </a:rPr>
              <a:t> 2 × 20 mg, </a:t>
            </a:r>
            <a:r>
              <a:rPr lang="en-GB" sz="2600" noProof="0" dirty="0" err="1">
                <a:solidFill>
                  <a:schemeClr val="tx1"/>
                </a:solidFill>
                <a:latin typeface="Calibri" panose="020F0502020204030204" pitchFamily="34" charset="0"/>
                <a:cs typeface="Calibri" panose="020F0502020204030204" pitchFamily="34" charset="0"/>
              </a:rPr>
              <a:t>Furon</a:t>
            </a:r>
            <a:r>
              <a:rPr lang="en-GB" sz="2600" noProof="0" dirty="0">
                <a:solidFill>
                  <a:schemeClr val="tx1"/>
                </a:solidFill>
                <a:latin typeface="Calibri" panose="020F0502020204030204" pitchFamily="34" charset="0"/>
                <a:cs typeface="Calibri" panose="020F0502020204030204" pitchFamily="34" charset="0"/>
              </a:rPr>
              <a:t> 20 mg, </a:t>
            </a:r>
            <a:r>
              <a:rPr lang="en-GB" sz="2600" noProof="0" dirty="0" err="1">
                <a:solidFill>
                  <a:schemeClr val="tx1"/>
                </a:solidFill>
                <a:latin typeface="Calibri" panose="020F0502020204030204" pitchFamily="34" charset="0"/>
                <a:cs typeface="Calibri" panose="020F0502020204030204" pitchFamily="34" charset="0"/>
              </a:rPr>
              <a:t>Verospiron</a:t>
            </a:r>
            <a:r>
              <a:rPr lang="en-GB" sz="2600" noProof="0" dirty="0">
                <a:solidFill>
                  <a:schemeClr val="tx1"/>
                </a:solidFill>
                <a:latin typeface="Calibri" panose="020F0502020204030204" pitchFamily="34" charset="0"/>
                <a:cs typeface="Calibri" panose="020F0502020204030204" pitchFamily="34" charset="0"/>
              </a:rPr>
              <a:t> 50 mg, Insulin </a:t>
            </a:r>
            <a:r>
              <a:rPr lang="en-GB" sz="2600" noProof="0" dirty="0" err="1">
                <a:solidFill>
                  <a:schemeClr val="tx1"/>
                </a:solidFill>
                <a:latin typeface="Calibri" panose="020F0502020204030204" pitchFamily="34" charset="0"/>
                <a:cs typeface="Calibri" panose="020F0502020204030204" pitchFamily="34" charset="0"/>
              </a:rPr>
              <a:t>Novorapid</a:t>
            </a:r>
            <a:r>
              <a:rPr lang="en-GB" sz="2600" noProof="0" dirty="0">
                <a:solidFill>
                  <a:schemeClr val="tx1"/>
                </a:solidFill>
                <a:latin typeface="Calibri" panose="020F0502020204030204" pitchFamily="34" charset="0"/>
                <a:cs typeface="Calibri" panose="020F0502020204030204" pitchFamily="34" charset="0"/>
              </a:rPr>
              <a:t> 3 × 8 U., </a:t>
            </a:r>
            <a:r>
              <a:rPr lang="en-GB" sz="2600" noProof="0" dirty="0" err="1">
                <a:solidFill>
                  <a:schemeClr val="tx1"/>
                </a:solidFill>
                <a:latin typeface="Calibri" panose="020F0502020204030204" pitchFamily="34" charset="0"/>
                <a:cs typeface="Calibri" panose="020F0502020204030204" pitchFamily="34" charset="0"/>
              </a:rPr>
              <a:t>Sorbifer</a:t>
            </a:r>
            <a:r>
              <a:rPr lang="en-GB" sz="2600" noProof="0" dirty="0">
                <a:solidFill>
                  <a:schemeClr val="tx1"/>
                </a:solidFill>
                <a:latin typeface="Calibri" panose="020F0502020204030204" pitchFamily="34" charset="0"/>
                <a:cs typeface="Calibri" panose="020F0502020204030204" pitchFamily="34" charset="0"/>
              </a:rPr>
              <a:t> 2 </a:t>
            </a:r>
            <a:r>
              <a:rPr lang="en-GB" sz="2600" noProof="0" dirty="0" err="1">
                <a:solidFill>
                  <a:schemeClr val="tx1"/>
                </a:solidFill>
                <a:latin typeface="Calibri" panose="020F0502020204030204" pitchFamily="34" charset="0"/>
                <a:cs typeface="Calibri" panose="020F0502020204030204" pitchFamily="34" charset="0"/>
              </a:rPr>
              <a:t>tbl</a:t>
            </a:r>
            <a:r>
              <a:rPr lang="en-GB" sz="2600" noProof="0" dirty="0">
                <a:solidFill>
                  <a:schemeClr val="tx1"/>
                </a:solidFill>
                <a:latin typeface="Calibri" panose="020F0502020204030204" pitchFamily="34" charset="0"/>
                <a:cs typeface="Calibri" panose="020F0502020204030204" pitchFamily="34" charset="0"/>
              </a:rPr>
              <a:t>. per week</a:t>
            </a:r>
          </a:p>
          <a:p>
            <a:pPr marL="449263" indent="-449263"/>
            <a:endParaRPr lang="en-GB" sz="2800" noProof="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85964068"/>
              </p:ext>
            </p:extLst>
          </p:nvPr>
        </p:nvGraphicFramePr>
        <p:xfrm>
          <a:off x="1331913" y="2060575"/>
          <a:ext cx="6335713" cy="4189412"/>
        </p:xfrm>
        <a:graphic>
          <a:graphicData uri="http://schemas.openxmlformats.org/drawingml/2006/table">
            <a:tbl>
              <a:tblPr firstRow="1" bandRow="1">
                <a:tableStyleId>{5C22544A-7EE6-4342-B048-85BDC9FD1C3A}</a:tableStyleId>
              </a:tblPr>
              <a:tblGrid>
                <a:gridCol w="2591883">
                  <a:extLst>
                    <a:ext uri="{9D8B030D-6E8A-4147-A177-3AD203B41FA5}">
                      <a16:colId xmlns:a16="http://schemas.microsoft.com/office/drawing/2014/main" val="20000"/>
                    </a:ext>
                  </a:extLst>
                </a:gridCol>
                <a:gridCol w="1871915">
                  <a:extLst>
                    <a:ext uri="{9D8B030D-6E8A-4147-A177-3AD203B41FA5}">
                      <a16:colId xmlns:a16="http://schemas.microsoft.com/office/drawing/2014/main" val="20001"/>
                    </a:ext>
                  </a:extLst>
                </a:gridCol>
                <a:gridCol w="1871915">
                  <a:extLst>
                    <a:ext uri="{9D8B030D-6E8A-4147-A177-3AD203B41FA5}">
                      <a16:colId xmlns:a16="http://schemas.microsoft.com/office/drawing/2014/main" val="20002"/>
                    </a:ext>
                  </a:extLst>
                </a:gridCol>
              </a:tblGrid>
              <a:tr h="4665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solidFill>
                            <a:schemeClr val="bg1"/>
                          </a:solidFill>
                          <a:latin typeface="Calibri" panose="020F0502020204030204" pitchFamily="34" charset="0"/>
                          <a:cs typeface="Calibri" panose="020F0502020204030204" pitchFamily="34" charset="0"/>
                        </a:rPr>
                        <a:t>Method and result</a:t>
                      </a:r>
                    </a:p>
                  </a:txBody>
                  <a:tcPr marL="91437" marR="91437" marT="45735" marB="45735"/>
                </a:tc>
                <a:tc hMerge="1">
                  <a:txBody>
                    <a:bodyPr/>
                    <a:lstStyle/>
                    <a:p>
                      <a:pPr algn="ctr"/>
                      <a:endParaRPr lang="cs-CZ" dirty="0"/>
                    </a:p>
                  </a:txBody>
                  <a:tcPr/>
                </a:tc>
                <a:tc>
                  <a:txBody>
                    <a:bodyPr/>
                    <a:lstStyle/>
                    <a:p>
                      <a:pPr algn="ctr"/>
                      <a:r>
                        <a:rPr lang="cs-CZ" sz="2400" dirty="0">
                          <a:latin typeface="Calibri" panose="020F0502020204030204" pitchFamily="34" charset="0"/>
                          <a:cs typeface="Calibri" panose="020F0502020204030204" pitchFamily="34" charset="0"/>
                        </a:rPr>
                        <a:t>Unit</a:t>
                      </a:r>
                    </a:p>
                  </a:txBody>
                  <a:tcPr marL="91437" marR="91437" marT="45735" marB="45735"/>
                </a:tc>
                <a:extLst>
                  <a:ext uri="{0D108BD9-81ED-4DB2-BD59-A6C34878D82A}">
                    <a16:rowId xmlns:a16="http://schemas.microsoft.com/office/drawing/2014/main" val="10000"/>
                  </a:ext>
                </a:extLst>
              </a:tr>
              <a:tr h="466516">
                <a:tc>
                  <a:txBody>
                    <a:bodyPr/>
                    <a:lstStyle/>
                    <a:p>
                      <a:r>
                        <a:rPr lang="cs-CZ" sz="2400" dirty="0">
                          <a:latin typeface="Calibri" panose="020F0502020204030204" pitchFamily="34" charset="0"/>
                          <a:cs typeface="Calibri" panose="020F0502020204030204" pitchFamily="34" charset="0"/>
                        </a:rPr>
                        <a:t>Erythrocytes </a:t>
                      </a:r>
                      <a:endParaRPr lang="cs-CZ" sz="2400" baseline="-25000" dirty="0">
                        <a:latin typeface="Calibri" panose="020F0502020204030204" pitchFamily="34" charset="0"/>
                        <a:cs typeface="Calibri" panose="020F0502020204030204" pitchFamily="34" charset="0"/>
                      </a:endParaRPr>
                    </a:p>
                  </a:txBody>
                  <a:tcPr marL="91437" marR="91437" marT="45735" marB="45735">
                    <a:solidFill>
                      <a:srgbClr val="D0D8E8"/>
                    </a:solidFill>
                  </a:tcPr>
                </a:tc>
                <a:tc>
                  <a:txBody>
                    <a:bodyPr/>
                    <a:lstStyle/>
                    <a:p>
                      <a:pPr algn="ctr"/>
                      <a:r>
                        <a:rPr lang="cs-CZ" sz="2400" dirty="0">
                          <a:latin typeface="Calibri" panose="020F0502020204030204" pitchFamily="34" charset="0"/>
                          <a:cs typeface="Calibri" panose="020F0502020204030204" pitchFamily="34" charset="0"/>
                        </a:rPr>
                        <a:t>2.71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12</a:t>
                      </a:r>
                      <a:endParaRPr lang="cs-CZ" sz="2400" dirty="0">
                        <a:latin typeface="Calibri" panose="020F0502020204030204" pitchFamily="34" charset="0"/>
                        <a:cs typeface="Calibri" panose="020F0502020204030204" pitchFamily="34" charset="0"/>
                      </a:endParaRPr>
                    </a:p>
                  </a:txBody>
                  <a:tcPr marL="91437" marR="91437" marT="45735" marB="45735">
                    <a:solidFill>
                      <a:srgbClr val="66CCFF"/>
                    </a:solidFill>
                  </a:tcPr>
                </a:tc>
                <a:tc>
                  <a:txBody>
                    <a:bodyPr/>
                    <a:lstStyle/>
                    <a:p>
                      <a:pPr algn="ct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5" marB="45735">
                    <a:solidFill>
                      <a:srgbClr val="D0D8E8"/>
                    </a:solidFill>
                  </a:tcPr>
                </a:tc>
                <a:extLst>
                  <a:ext uri="{0D108BD9-81ED-4DB2-BD59-A6C34878D82A}">
                    <a16:rowId xmlns:a16="http://schemas.microsoft.com/office/drawing/2014/main" val="10001"/>
                  </a:ext>
                </a:extLst>
              </a:tr>
              <a:tr h="466516">
                <a:tc>
                  <a:txBody>
                    <a:bodyPr/>
                    <a:lstStyle/>
                    <a:p>
                      <a:r>
                        <a:rPr lang="cs-CZ" sz="2400" dirty="0" err="1">
                          <a:latin typeface="Calibri" panose="020F0502020204030204" pitchFamily="34" charset="0"/>
                          <a:cs typeface="Calibri" panose="020F0502020204030204" pitchFamily="34" charset="0"/>
                        </a:rPr>
                        <a:t>Haemoglobin</a:t>
                      </a:r>
                      <a:r>
                        <a:rPr lang="cs-CZ" sz="2400" dirty="0">
                          <a:latin typeface="Calibri" panose="020F0502020204030204" pitchFamily="34" charset="0"/>
                          <a:cs typeface="Calibri" panose="020F0502020204030204" pitchFamily="34" charset="0"/>
                        </a:rPr>
                        <a:t> </a:t>
                      </a:r>
                    </a:p>
                  </a:txBody>
                  <a:tcPr marL="91437" marR="91437" marT="45735" marB="45735"/>
                </a:tc>
                <a:tc>
                  <a:txBody>
                    <a:bodyPr/>
                    <a:lstStyle/>
                    <a:p>
                      <a:pPr algn="ctr"/>
                      <a:r>
                        <a:rPr lang="cs-CZ" sz="2400" dirty="0">
                          <a:latin typeface="Calibri" panose="020F0502020204030204" pitchFamily="34" charset="0"/>
                          <a:cs typeface="Calibri" panose="020F0502020204030204" pitchFamily="34" charset="0"/>
                        </a:rPr>
                        <a:t>64.0</a:t>
                      </a:r>
                    </a:p>
                  </a:txBody>
                  <a:tcPr marL="91437" marR="91437" marT="45735" marB="45735">
                    <a:solidFill>
                      <a:srgbClr val="66CCFF"/>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35" marB="45735"/>
                </a:tc>
                <a:extLst>
                  <a:ext uri="{0D108BD9-81ED-4DB2-BD59-A6C34878D82A}">
                    <a16:rowId xmlns:a16="http://schemas.microsoft.com/office/drawing/2014/main" val="10002"/>
                  </a:ext>
                </a:extLst>
              </a:tr>
              <a:tr h="466516">
                <a:tc>
                  <a:txBody>
                    <a:bodyPr/>
                    <a:lstStyle/>
                    <a:p>
                      <a:r>
                        <a:rPr lang="cs-CZ" sz="2400" dirty="0" err="1">
                          <a:latin typeface="Calibri" panose="020F0502020204030204" pitchFamily="34" charset="0"/>
                          <a:cs typeface="Calibri" panose="020F0502020204030204" pitchFamily="34" charset="0"/>
                        </a:rPr>
                        <a:t>Haematocrit</a:t>
                      </a:r>
                      <a:r>
                        <a:rPr lang="cs-CZ" sz="2400" dirty="0">
                          <a:latin typeface="Calibri" panose="020F0502020204030204" pitchFamily="34" charset="0"/>
                          <a:cs typeface="Calibri" panose="020F0502020204030204" pitchFamily="34" charset="0"/>
                        </a:rPr>
                        <a:t> </a:t>
                      </a:r>
                    </a:p>
                  </a:txBody>
                  <a:tcPr marL="91437" marR="91437" marT="45735" marB="45735"/>
                </a:tc>
                <a:tc>
                  <a:txBody>
                    <a:bodyPr/>
                    <a:lstStyle/>
                    <a:p>
                      <a:pPr algn="ctr"/>
                      <a:r>
                        <a:rPr lang="cs-CZ" sz="2400" dirty="0">
                          <a:latin typeface="Calibri" panose="020F0502020204030204" pitchFamily="34" charset="0"/>
                          <a:cs typeface="Calibri" panose="020F0502020204030204" pitchFamily="34" charset="0"/>
                        </a:rPr>
                        <a:t>0.263</a:t>
                      </a:r>
                    </a:p>
                  </a:txBody>
                  <a:tcPr marL="91437" marR="91437" marT="45735" marB="45735">
                    <a:solidFill>
                      <a:srgbClr val="66CCFF"/>
                    </a:solidFill>
                  </a:tcPr>
                </a:tc>
                <a:tc>
                  <a:txBody>
                    <a:bodyPr/>
                    <a:lstStyle/>
                    <a:p>
                      <a:pPr algn="ctr"/>
                      <a:endParaRPr lang="cs-CZ" sz="2400" dirty="0">
                        <a:latin typeface="Calibri" panose="020F0502020204030204" pitchFamily="34" charset="0"/>
                        <a:cs typeface="Calibri" panose="020F0502020204030204" pitchFamily="34" charset="0"/>
                      </a:endParaRPr>
                    </a:p>
                  </a:txBody>
                  <a:tcPr marL="91437" marR="91437" marT="45735" marB="45735"/>
                </a:tc>
                <a:extLst>
                  <a:ext uri="{0D108BD9-81ED-4DB2-BD59-A6C34878D82A}">
                    <a16:rowId xmlns:a16="http://schemas.microsoft.com/office/drawing/2014/main" val="10003"/>
                  </a:ext>
                </a:extLst>
              </a:tr>
              <a:tr h="457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Ery volume (MCV)</a:t>
                      </a:r>
                    </a:p>
                  </a:txBody>
                  <a:tcPr marL="91437" marR="91437" marT="45735" marB="45735"/>
                </a:tc>
                <a:tc>
                  <a:txBody>
                    <a:bodyPr/>
                    <a:lstStyle/>
                    <a:p>
                      <a:pPr algn="ctr"/>
                      <a:r>
                        <a:rPr lang="cs-CZ" sz="2400" dirty="0">
                          <a:latin typeface="Calibri" panose="020F0502020204030204" pitchFamily="34" charset="0"/>
                          <a:cs typeface="Calibri" panose="020F0502020204030204" pitchFamily="34" charset="0"/>
                        </a:rPr>
                        <a:t>97</a:t>
                      </a:r>
                    </a:p>
                  </a:txBody>
                  <a:tcPr marL="91437" marR="91437" marT="45735" marB="45735">
                    <a:solidFill>
                      <a:srgbClr val="E9EDF4"/>
                    </a:solidFill>
                  </a:tcPr>
                </a:tc>
                <a:tc>
                  <a:txBody>
                    <a:bodyPr/>
                    <a:lstStyle/>
                    <a:p>
                      <a:pPr algn="ctr"/>
                      <a:r>
                        <a:rPr lang="cs-CZ" sz="2400" dirty="0" err="1">
                          <a:latin typeface="Calibri" panose="020F0502020204030204" pitchFamily="34" charset="0"/>
                          <a:cs typeface="Calibri" panose="020F0502020204030204" pitchFamily="34" charset="0"/>
                        </a:rPr>
                        <a:t>fl</a:t>
                      </a:r>
                      <a:endParaRPr lang="cs-CZ" sz="2400" dirty="0">
                        <a:latin typeface="Calibri" panose="020F0502020204030204" pitchFamily="34" charset="0"/>
                        <a:cs typeface="Calibri" panose="020F0502020204030204" pitchFamily="34" charset="0"/>
                      </a:endParaRPr>
                    </a:p>
                  </a:txBody>
                  <a:tcPr marL="91437" marR="91437" marT="45735" marB="45735"/>
                </a:tc>
                <a:extLst>
                  <a:ext uri="{0D108BD9-81ED-4DB2-BD59-A6C34878D82A}">
                    <a16:rowId xmlns:a16="http://schemas.microsoft.com/office/drawing/2014/main" val="10004"/>
                  </a:ext>
                </a:extLst>
              </a:tr>
              <a:tr h="466516">
                <a:tc>
                  <a:txBody>
                    <a:bodyPr/>
                    <a:lstStyle/>
                    <a:p>
                      <a:r>
                        <a:rPr lang="cs-CZ" sz="2400" dirty="0" err="1">
                          <a:solidFill>
                            <a:schemeClr val="tx1"/>
                          </a:solidFill>
                          <a:latin typeface="Calibri" panose="020F0502020204030204" pitchFamily="34" charset="0"/>
                          <a:cs typeface="Calibri" panose="020F0502020204030204" pitchFamily="34" charset="0"/>
                        </a:rPr>
                        <a:t>Hb ery</a:t>
                      </a:r>
                      <a:endParaRPr lang="cs-CZ" sz="2400" dirty="0">
                        <a:solidFill>
                          <a:schemeClr val="tx1"/>
                        </a:solidFill>
                        <a:latin typeface="Calibri" panose="020F0502020204030204" pitchFamily="34" charset="0"/>
                        <a:cs typeface="Calibri" panose="020F0502020204030204" pitchFamily="34" charset="0"/>
                      </a:endParaRPr>
                    </a:p>
                  </a:txBody>
                  <a:tcPr marL="91437" marR="91437" marT="45735" marB="45735"/>
                </a:tc>
                <a:tc>
                  <a:txBody>
                    <a:bodyPr/>
                    <a:lstStyle/>
                    <a:p>
                      <a:pPr algn="ctr"/>
                      <a:r>
                        <a:rPr lang="cs-CZ" sz="2400" dirty="0">
                          <a:latin typeface="Calibri" panose="020F0502020204030204" pitchFamily="34" charset="0"/>
                          <a:cs typeface="Calibri" panose="020F0502020204030204" pitchFamily="34" charset="0"/>
                        </a:rPr>
                        <a:t>33.5</a:t>
                      </a:r>
                    </a:p>
                  </a:txBody>
                  <a:tcPr marL="91437" marR="91437" marT="45735" marB="45735">
                    <a:solidFill>
                      <a:srgbClr val="D0D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err="1">
                          <a:latin typeface="Calibri" panose="020F0502020204030204" pitchFamily="34" charset="0"/>
                          <a:cs typeface="Calibri" panose="020F0502020204030204" pitchFamily="34" charset="0"/>
                        </a:rPr>
                        <a:t>pg</a:t>
                      </a:r>
                      <a:endParaRPr lang="cs-CZ" sz="2400" dirty="0">
                        <a:latin typeface="Calibri" panose="020F0502020204030204" pitchFamily="34" charset="0"/>
                        <a:cs typeface="Calibri" panose="020F0502020204030204" pitchFamily="34" charset="0"/>
                      </a:endParaRPr>
                    </a:p>
                  </a:txBody>
                  <a:tcPr marL="91437" marR="91437" marT="45735" marB="45735"/>
                </a:tc>
                <a:extLst>
                  <a:ext uri="{0D108BD9-81ED-4DB2-BD59-A6C34878D82A}">
                    <a16:rowId xmlns:a16="http://schemas.microsoft.com/office/drawing/2014/main" val="10005"/>
                  </a:ext>
                </a:extLst>
              </a:tr>
              <a:tr h="466516">
                <a:tc>
                  <a:txBody>
                    <a:bodyPr/>
                    <a:lstStyle/>
                    <a:p>
                      <a:r>
                        <a:rPr lang="cs-CZ" sz="2400" dirty="0" err="1">
                          <a:solidFill>
                            <a:schemeClr val="tx1"/>
                          </a:solidFill>
                          <a:latin typeface="Calibri" panose="020F0502020204030204" pitchFamily="34" charset="0"/>
                          <a:cs typeface="Calibri" panose="020F0502020204030204" pitchFamily="34" charset="0"/>
                        </a:rPr>
                        <a:t>Hb conc</a:t>
                      </a:r>
                      <a:r>
                        <a:rPr lang="cs-CZ" sz="2400" dirty="0">
                          <a:solidFill>
                            <a:schemeClr val="tx1"/>
                          </a:solidFill>
                          <a:latin typeface="Calibri" panose="020F0502020204030204" pitchFamily="34" charset="0"/>
                          <a:cs typeface="Calibri" panose="020F0502020204030204" pitchFamily="34" charset="0"/>
                        </a:rPr>
                        <a:t>. </a:t>
                      </a:r>
                    </a:p>
                  </a:txBody>
                  <a:tcPr marL="91437" marR="91437" marT="45735" marB="45735"/>
                </a:tc>
                <a:tc>
                  <a:txBody>
                    <a:bodyPr/>
                    <a:lstStyle/>
                    <a:p>
                      <a:pPr algn="ctr"/>
                      <a:r>
                        <a:rPr lang="cs-CZ" sz="2400" dirty="0">
                          <a:latin typeface="Calibri" panose="020F0502020204030204" pitchFamily="34" charset="0"/>
                          <a:cs typeface="Calibri" panose="020F0502020204030204" pitchFamily="34" charset="0"/>
                        </a:rPr>
                        <a:t>347</a:t>
                      </a:r>
                    </a:p>
                  </a:txBody>
                  <a:tcPr marL="91437" marR="91437" marT="45735" marB="45735">
                    <a:solidFill>
                      <a:srgbClr val="E9EDF4"/>
                    </a:solidFill>
                  </a:tcPr>
                </a:tc>
                <a:tc>
                  <a:txBody>
                    <a:bodyPr/>
                    <a:lstStyle/>
                    <a:p>
                      <a:pPr algn="ctr"/>
                      <a:r>
                        <a:rPr lang="cs-CZ" sz="2400" dirty="0">
                          <a:latin typeface="Calibri" panose="020F0502020204030204" pitchFamily="34" charset="0"/>
                          <a:cs typeface="Calibri" panose="020F0502020204030204" pitchFamily="34" charset="0"/>
                        </a:rPr>
                        <a:t>g/l</a:t>
                      </a:r>
                    </a:p>
                  </a:txBody>
                  <a:tcPr marL="91437" marR="91437" marT="45735" marB="45735"/>
                </a:tc>
                <a:extLst>
                  <a:ext uri="{0D108BD9-81ED-4DB2-BD59-A6C34878D82A}">
                    <a16:rowId xmlns:a16="http://schemas.microsoft.com/office/drawing/2014/main" val="10006"/>
                  </a:ext>
                </a:extLst>
              </a:tr>
              <a:tr h="466516">
                <a:tc>
                  <a:txBody>
                    <a:bodyPr/>
                    <a:lstStyle/>
                    <a:p>
                      <a:r>
                        <a:rPr lang="cs-CZ" sz="2400" dirty="0">
                          <a:latin typeface="Calibri" panose="020F0502020204030204" pitchFamily="34" charset="0"/>
                          <a:cs typeface="Calibri" panose="020F0502020204030204" pitchFamily="34" charset="0"/>
                        </a:rPr>
                        <a:t>Leukocytes </a:t>
                      </a:r>
                    </a:p>
                  </a:txBody>
                  <a:tcPr marL="91437" marR="91437"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2.1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35" marB="45735">
                    <a:solidFill>
                      <a:srgbClr val="66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5" marB="45735"/>
                </a:tc>
                <a:extLst>
                  <a:ext uri="{0D108BD9-81ED-4DB2-BD59-A6C34878D82A}">
                    <a16:rowId xmlns:a16="http://schemas.microsoft.com/office/drawing/2014/main" val="10007"/>
                  </a:ext>
                </a:extLst>
              </a:tr>
              <a:tr h="466516">
                <a:tc>
                  <a:txBody>
                    <a:bodyPr/>
                    <a:lstStyle/>
                    <a:p>
                      <a:r>
                        <a:rPr lang="cs-CZ" sz="2400" dirty="0">
                          <a:latin typeface="Calibri" panose="020F0502020204030204" pitchFamily="34" charset="0"/>
                          <a:cs typeface="Calibri" panose="020F0502020204030204" pitchFamily="34" charset="0"/>
                        </a:rPr>
                        <a:t>Platelets</a:t>
                      </a:r>
                    </a:p>
                  </a:txBody>
                  <a:tcPr marL="91437" marR="91437"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44 </a:t>
                      </a:r>
                      <a:r>
                        <a:rPr lang="cs-CZ" sz="2400" baseline="0" dirty="0">
                          <a:latin typeface="Calibri" panose="020F0502020204030204" pitchFamily="34" charset="0"/>
                          <a:cs typeface="Calibri" panose="020F0502020204030204" pitchFamily="34" charset="0"/>
                        </a:rPr>
                        <a:t>· 10</a:t>
                      </a:r>
                      <a:r>
                        <a:rPr lang="cs-CZ" sz="2400" baseline="30000" dirty="0">
                          <a:latin typeface="Calibri" panose="020F0502020204030204" pitchFamily="34" charset="0"/>
                          <a:cs typeface="Calibri" panose="020F0502020204030204" pitchFamily="34" charset="0"/>
                        </a:rPr>
                        <a:t>9</a:t>
                      </a:r>
                      <a:endParaRPr lang="cs-CZ" sz="2400" dirty="0">
                        <a:latin typeface="Calibri" panose="020F0502020204030204" pitchFamily="34" charset="0"/>
                        <a:cs typeface="Calibri" panose="020F0502020204030204" pitchFamily="34" charset="0"/>
                      </a:endParaRPr>
                    </a:p>
                  </a:txBody>
                  <a:tcPr marL="91437" marR="91437" marT="45735" marB="45735">
                    <a:solidFill>
                      <a:srgbClr val="66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400" dirty="0">
                          <a:latin typeface="Calibri" panose="020F0502020204030204" pitchFamily="34" charset="0"/>
                          <a:cs typeface="Calibri" panose="020F0502020204030204" pitchFamily="34" charset="0"/>
                        </a:rPr>
                        <a:t>l</a:t>
                      </a:r>
                      <a:r>
                        <a:rPr lang="cs-CZ" sz="2400" baseline="30000" dirty="0">
                          <a:latin typeface="Calibri" panose="020F0502020204030204" pitchFamily="34" charset="0"/>
                          <a:cs typeface="Calibri" panose="020F0502020204030204" pitchFamily="34" charset="0"/>
                        </a:rPr>
                        <a:t>-1</a:t>
                      </a:r>
                      <a:endParaRPr lang="cs-CZ" sz="2400" dirty="0">
                        <a:latin typeface="Calibri" panose="020F0502020204030204" pitchFamily="34" charset="0"/>
                        <a:cs typeface="Calibri" panose="020F0502020204030204" pitchFamily="34" charset="0"/>
                      </a:endParaRPr>
                    </a:p>
                  </a:txBody>
                  <a:tcPr marL="91437" marR="91437" marT="45735" marB="45735"/>
                </a:tc>
                <a:extLst>
                  <a:ext uri="{0D108BD9-81ED-4DB2-BD59-A6C34878D82A}">
                    <a16:rowId xmlns:a16="http://schemas.microsoft.com/office/drawing/2014/main" val="10008"/>
                  </a:ext>
                </a:extLst>
              </a:tr>
            </a:tbl>
          </a:graphicData>
        </a:graphic>
      </p:graphicFrame>
      <p:sp>
        <p:nvSpPr>
          <p:cNvPr id="139307" name="Rectangle 2"/>
          <p:cNvSpPr>
            <a:spLocks noGrp="1" noChangeArrowheads="1"/>
          </p:cNvSpPr>
          <p:nvPr>
            <p:ph type="title"/>
          </p:nvPr>
        </p:nvSpPr>
        <p:spPr bwMode="auto">
          <a:xfrm>
            <a:off x="250825" y="466725"/>
            <a:ext cx="8642350" cy="1039813"/>
          </a:xfrm>
        </p:spPr>
        <p:txBody>
          <a:bodyPr wrap="square" numCol="1" anchorCtr="0" compatLnSpc="1">
            <a:prstTxWarp prst="textNoShape">
              <a:avLst/>
            </a:prstTxWarp>
            <a:normAutofit/>
          </a:bodyPr>
          <a:lstStyle/>
          <a:p>
            <a:r>
              <a:rPr lang="en-GB" sz="4400" b="1" cap="none" noProof="0">
                <a:solidFill>
                  <a:schemeClr val="tx1"/>
                </a:solidFill>
                <a:latin typeface="Calibri Light" panose="020F0302020204030204" pitchFamily="34" charset="0"/>
                <a:cs typeface="Calibri Light" panose="020F0302020204030204" pitchFamily="34" charset="0"/>
              </a:rPr>
              <a:t>We'll start with a blood count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WASPOLLED" val="738921244A524944B4CF3B81E1AC5A53"/>
  <p:tag name="TPVERSION" val="5"/>
  <p:tag name="TPFULLVERSION" val="5.3.2.24"/>
  <p:tag name="PPTVERSION" val="14"/>
  <p:tag name="TPOS" val="2"/>
  <p:tag name="MMPROD_UIDATA" val="&lt;database version=&quot;10.0&quot;&gt;&lt;object type=&quot;1&quot; unique_id=&quot;10001&quot;&gt;&lt;object type=&quot;8&quot; unique_id=&quot;10002&quot;&gt;&lt;/object&gt;&lt;object type=&quot;2&quot; unique_id=&quot;10003&quot;&gt;&lt;object type=&quot;3&quot; unique_id=&quot;35761&quot;&gt;&lt;property id=&quot;20148&quot; value=&quot;5&quot;/&gt;&lt;property id=&quot;20300&quot; value=&quot;Slide 1 - &amp;quot;Kazuistika iX&amp;quot;&quot;/&gt;&lt;property id=&quot;20307&quot; value=&quot;570&quot;/&gt;&lt;/object&gt;&lt;object type=&quot;3&quot; unique_id=&quot;35762&quot;&gt;&lt;property id=&quot;20148&quot; value=&quot;5&quot;/&gt;&lt;property id=&quot;20300&quot; value=&quot;Slide 2 - &amp;quot;Nález silně chylózního séra&amp;quot;&quot;/&gt;&lt;property id=&quot;20307&quot; value=&quot;571&quot;/&gt;&lt;/object&gt;&lt;object type=&quot;3&quot; unique_id=&quot;35763&quot;&gt;&lt;property id=&quot;20148&quot; value=&quot;5&quot;/&gt;&lt;property id=&quot;20300&quot; value=&quot;Slide 3 - &amp;quot;Výsledky vyšetření z chylózního séra&amp;quot;&quot;/&gt;&lt;property id=&quot;20307&quot; value=&quot;572&quot;/&gt;&lt;/object&gt;&lt;object type=&quot;3&quot; unique_id=&quot;36551&quot;&gt;&lt;property id=&quot;20148&quot; value=&quot;5&quot;/&gt;&lt;property id=&quot;20300&quot; value=&quot;Slide 6 - &amp;quot;Jak byste postupovali u výsledku triacylglycerolů?&amp;quot;&quot;/&gt;&lt;property id=&quot;20307&quot; value=&quot;574&quot;/&gt;&lt;/object&gt;&lt;object type=&quot;3&quot; unique_id=&quot;36552&quot;&gt;&lt;property id=&quot;20148&quot; value=&quot;5&quot;/&gt;&lt;property id=&quot;20300&quot; value=&quot;Slide 8 - &amp;quot;Jak získáte správný výsledek koncentrace minerálů?&amp;quot;&quot;/&gt;&lt;property id=&quot;20307&quot; value=&quot;575&quot;/&gt;&lt;/object&gt;&lt;object type=&quot;3&quot; unique_id=&quot;37385&quot;&gt;&lt;property id=&quot;20148&quot; value=&quot;5&quot;/&gt;&lt;property id=&quot;20300&quot; value=&quot;Slide 5 - &amp;quot;Komentář k otázce 1&amp;quot;&quot;/&gt;&lt;property id=&quot;20307&quot; value=&quot;584&quot;/&gt;&lt;/object&gt;&lt;object type=&quot;3&quot; unique_id=&quot;37386&quot;&gt;&lt;property id=&quot;20148&quot; value=&quot;5&quot;/&gt;&lt;property id=&quot;20300&quot; value=&quot;Slide 7 - &amp;quot;Komentář k otázce 2&amp;quot;&quot;/&gt;&lt;property id=&quot;20307&quot; value=&quot;585&quot;/&gt;&lt;/object&gt;&lt;object type=&quot;3&quot; unique_id=&quot;37387&quot;&gt;&lt;property id=&quot;20148&quot; value=&quot;5&quot;/&gt;&lt;property id=&quot;20300&quot; value=&quot;Slide 9 - &amp;quot;Komentář k otázce 3&amp;quot;&quot;/&gt;&lt;property id=&quot;20307&quot; value=&quot;586&quot;/&gt;&lt;/object&gt;&lt;object type=&quot;3&quot; unique_id=&quot;37916&quot;&gt;&lt;property id=&quot;20148&quot; value=&quot;5&quot;/&gt;&lt;property id=&quot;20300&quot; value=&quot;Slide 10 - &amp;quot;Další vyšetřování nemocné&amp;quot;&quot;/&gt;&lt;property id=&quot;20307&quot; value=&quot;587&quot;/&gt;&lt;/object&gt;&lt;object type=&quot;3&quot; unique_id=&quot;37918&quot;&gt;&lt;property id=&quot;20148&quot; value=&quot;5&quot;/&gt;&lt;property id=&quot;20300&quot; value=&quot;Slide 12 - &amp;quot;Komentář k otázce 4&amp;quot;&quot;/&gt;&lt;property id=&quot;20307&quot; value=&quot;589&quot;/&gt;&lt;/object&gt;&lt;object type=&quot;3&quot; unique_id=&quot;42891&quot;&gt;&lt;property id=&quot;20148&quot; value=&quot;5&quot;/&gt;&lt;property id=&quot;20300&quot; value=&quot;Slide 4 - &amp;quot;Které z uvedených výsledků je možné vydat? &amp;quot;&quot;/&gt;&lt;property id=&quot;20307&quot; value=&quot;629&quot;/&gt;&lt;/object&gt;&lt;object type=&quot;3&quot; unique_id=&quot;43615&quot;&gt;&lt;property id=&quot;20148&quot; value=&quot;5&quot;/&gt;&lt;property id=&quot;20300&quot; value=&quot;Slide 11 - &amp;quot;Otázka 4&amp;quot;&quot;/&gt;&lt;property id=&quot;20307&quot; value=&quot;63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00.xml><?xml version="1.0" encoding="utf-8"?>
<p:tagLst xmlns:a="http://schemas.openxmlformats.org/drawingml/2006/main" xmlns:r="http://schemas.openxmlformats.org/officeDocument/2006/relationships" xmlns:p="http://schemas.openxmlformats.org/presentationml/2006/main">
  <p:tag name="PPSNARRATION" val="16,1550319937,C:\Users\Racek\Desktop\Plocha aktuality\Výuka KB akutalizace 2017\Kazuistiky6\Media.ppcx"/>
</p:tagLst>
</file>

<file path=ppt/tags/tag101.xml><?xml version="1.0" encoding="utf-8"?>
<p:tagLst xmlns:a="http://schemas.openxmlformats.org/drawingml/2006/main" xmlns:r="http://schemas.openxmlformats.org/officeDocument/2006/relationships" xmlns:p="http://schemas.openxmlformats.org/presentationml/2006/main">
  <p:tag name="PPSNARRATION" val="4,1888527877,C:\Users\Racek\Desktop\Plocha aktuality\Výuka KB akutalizace 2017\Kazuistiky1\Media.ppcx"/>
</p:tagLst>
</file>

<file path=ppt/tags/tag102.xml><?xml version="1.0" encoding="utf-8"?>
<p:tagLst xmlns:a="http://schemas.openxmlformats.org/drawingml/2006/main" xmlns:r="http://schemas.openxmlformats.org/officeDocument/2006/relationships" xmlns:p="http://schemas.openxmlformats.org/presentationml/2006/main">
  <p:tag name="PPSNARRATION" val="1,1888527877,C:\Users\Racek\Desktop\Plocha aktuality\Výuka KB akutalizace 2017\Kazuistiky1\Media.ppcx"/>
</p:tagLst>
</file>

<file path=ppt/tags/tag103.xml><?xml version="1.0" encoding="utf-8"?>
<p:tagLst xmlns:a="http://schemas.openxmlformats.org/drawingml/2006/main" xmlns:r="http://schemas.openxmlformats.org/officeDocument/2006/relationships" xmlns:p="http://schemas.openxmlformats.org/presentationml/2006/main">
  <p:tag name="PPSNARRATION" val="2,1888527877,C:\Users\Racek\Desktop\Plocha aktuality\Výuka KB akutalizace 2017\Kazuistiky1\Media.ppcx"/>
</p:tagLst>
</file>

<file path=ppt/tags/tag104.xml><?xml version="1.0" encoding="utf-8"?>
<p:tagLst xmlns:a="http://schemas.openxmlformats.org/drawingml/2006/main" xmlns:r="http://schemas.openxmlformats.org/officeDocument/2006/relationships" xmlns:p="http://schemas.openxmlformats.org/presentationml/2006/main">
  <p:tag name="PPSNARRATION" val="3,1888527877,C:\Users\Racek\Desktop\Plocha aktuality\Výuka KB akutalizace 2017\Kazuistiky1\Media.ppcx"/>
</p:tagLst>
</file>

<file path=ppt/tags/tag10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6D5553C03F148069F43DF0633AAC9E5&lt;/guid&gt;&#10;        &lt;description /&gt;&#10;        &lt;date&gt;2/17/2014 11:38: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C1E57E72857488E96A0F5EEE97322F7&lt;/guid&gt;&#10;            &lt;repollguid&gt;3A42427032B04E0A81DC650A9F06A7E1&lt;/repollguid&gt;&#10;            &lt;sourceid&gt;9883E408D40041AE9C34B2A3F183B4C1&lt;/sourceid&gt;&#10;            &lt;questiontext&gt;Co je nejpravděpodobnější hlavní příčinou těžké metabolické acidózy?&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2&lt;/bulletstyle&gt;&#10;            &lt;correctanswerindicator&gt;True&lt;/correctanswerindicator&gt;&#10;            &lt;answers&gt;&#10;                &lt;answer&gt;&#10;                    &lt;guid&gt;B5940AC6AAA44113AC3E5C179D03CCC5&lt;/guid&gt;&#10;                    &lt;answertext&gt;Těžká tkáňová hypoxiea nadprodukce laktátu&lt;/answertext&gt;&#10;                    &lt;valuetype&gt;-1&lt;/valuetype&gt;&#10;                &lt;/answer&gt;&#10;                &lt;answer&gt;&#10;                    &lt;guid&gt;4A9A353D4EF945A6992353045D287728&lt;/guid&gt;&#10;                    &lt;answertext&gt;Ketoacidóza (hladovění?)&lt;/answertext&gt;&#10;                    &lt;valuetype&gt;-1&lt;/valuetype&gt;&#10;                &lt;/answer&gt;&#10;                &lt;answer&gt;&#10;                    &lt;guid&gt;45381138DC9A4F6C993630FB68CA362A&lt;/guid&gt;&#10;                    &lt;answertext&gt;Selhání ledvin&lt;/answertext&gt;&#10;                    &lt;valuetype&gt;-1&lt;/valuetype&gt;&#10;                &lt;/answer&gt;&#10;                &lt;answer&gt;&#10;                    &lt;guid&gt;8C948B2151C0421AB7328438C2B60CBF&lt;/guid&gt;&#10;                    &lt;answertext&gt;Otrava metanolem&lt;/answertext&gt;&#10;                    &lt;valuetype&gt;1&lt;/valuetype&gt;&#10;                &lt;/answer&gt;&#10;                &lt;answer&gt;&#10;                    &lt;guid&gt;A2A0F80BC64C4D03BDDA354B5B526A75&lt;/guid&gt;&#10;                    &lt;answertext&gt;Otrava etylénglykolem&lt;/answertext&gt;&#10;                    &lt;valuetype&gt;-1&lt;/valuetype&gt;&#10;                &lt;/answer&gt;&#10;            &lt;/answers&gt;&#10;        &lt;/multichoice&gt;&#10;    &lt;/questions&gt;&#10;&lt;/questionlist&gt;"/>
  <p:tag name="LIVECHARTING" val="False"/>
  <p:tag name="AUTOOPENPOLL" val="True"/>
  <p:tag name="AUTOFORMATCHART" val="True"/>
  <p:tag name="HASRESULTS" val="False"/>
  <p:tag name="PPSNARRATION" val="5,1888527877,C:\Users\Racek\Desktop\Plocha aktuality\Výuka KB akutalizace 2017\Kazuistiky1\Media.ppcx"/>
</p:tagLst>
</file>

<file path=ppt/tags/tag106.xml><?xml version="1.0" encoding="utf-8"?>
<p:tagLst xmlns:a="http://schemas.openxmlformats.org/drawingml/2006/main" xmlns:r="http://schemas.openxmlformats.org/officeDocument/2006/relationships" xmlns:p="http://schemas.openxmlformats.org/presentationml/2006/main">
  <p:tag name="ZEROBASED" val="False"/>
</p:tagLst>
</file>

<file path=ppt/tags/tag107.xml><?xml version="1.0" encoding="utf-8"?>
<p:tagLst xmlns:a="http://schemas.openxmlformats.org/drawingml/2006/main" xmlns:r="http://schemas.openxmlformats.org/officeDocument/2006/relationships" xmlns:p="http://schemas.openxmlformats.org/presentationml/2006/main">
  <p:tag name="PPSNARRATION" val="6,1888527877,C:\Users\Racek\Desktop\Plocha aktuality\Výuka KB akutalizace 2017\Kazuistiky1\Media.ppcx"/>
</p:tagLst>
</file>

<file path=ppt/tags/tag108.xml><?xml version="1.0" encoding="utf-8"?>
<p:tagLst xmlns:a="http://schemas.openxmlformats.org/drawingml/2006/main" xmlns:r="http://schemas.openxmlformats.org/officeDocument/2006/relationships" xmlns:p="http://schemas.openxmlformats.org/presentationml/2006/main">
  <p:tag name="PPSNARRATION" val="7,1888527877,C:\Users\Racek\Desktop\Plocha aktuality\Výuka KB akutalizace 2017\Kazuistiky1\Media.ppcx"/>
</p:tagLst>
</file>

<file path=ppt/tags/tag109.xml><?xml version="1.0" encoding="utf-8"?>
<p:tagLst xmlns:a="http://schemas.openxmlformats.org/drawingml/2006/main" xmlns:r="http://schemas.openxmlformats.org/officeDocument/2006/relationships" xmlns:p="http://schemas.openxmlformats.org/presentationml/2006/main">
  <p:tag name="PPSNARRATION" val="8,1888527877,C:\Users\Racek\Desktop\Plocha aktuality\Výuka KB akutalizace 2017\Kazuistiky1\Media.ppcx"/>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10.xml><?xml version="1.0" encoding="utf-8"?>
<p:tagLst xmlns:a="http://schemas.openxmlformats.org/drawingml/2006/main" xmlns:r="http://schemas.openxmlformats.org/officeDocument/2006/relationships" xmlns:p="http://schemas.openxmlformats.org/presentationml/2006/main">
  <p:tag name="PPSNARRATION" val="11,1888527877,C:\Users\Racek\Desktop\Plocha aktuality\Výuka KB akutalizace 2017\Kazuistiky1\Media.ppcx"/>
</p:tagLst>
</file>

<file path=ppt/tags/tag1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CC2422DBE1145B7A33FDCE423937622&lt;/guid&gt;&#10;        &lt;description /&gt;&#10;        &lt;date&gt;2/17/2014 11:47:1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4EA8702E76B49C1A3210FBB8E5FCBDB&lt;/guid&gt;&#10;            &lt;repollguid&gt;8E50BE4C21F54D87BABE6CE579DBCF23&lt;/repollguid&gt;&#10;            &lt;sourceid&gt;8273BAC7D85645E1A6ED03B0FEC1CEDF&lt;/sourceid&gt;&#10;            &lt;questiontext&gt;Které tvrzení je pravdivé?&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0EA055AC3A52440D97C70D6103E2FFBF&lt;/guid&gt;&#10;                    &lt;answertext&gt;Nárůst osmolality je úměrný koncentraci podávaného etanolu &lt;/answertext&gt;&#10;                    &lt;valuetype&gt;1&lt;/valuetype&gt;&#10;                &lt;/answer&gt;&#10;                &lt;answer&gt;&#10;                    &lt;guid&gt;983D2E591C0943F2A9070DED484D90C4&lt;/guid&gt;&#10;                    &lt;answertext&gt;Koncentrace etanoluv krvi 0,6 g/l je nedostatečná, měla by být nad 1 g/l&lt;/answertext&gt;&#10;                    &lt;valuetype&gt;1&lt;/valuetype&gt;&#10;                &lt;/answer&gt;&#10;                &lt;answer&gt;&#10;                    &lt;guid&gt;F8C4DA3383C6402BB2CF8F644F1D81C3&lt;/guid&gt;&#10;                    &lt;answertext&gt;Cílem podávání etanolu je urychlit odbourávání etylénglykolu&lt;/answertext&gt;&#10;                    &lt;valuetype&gt;-1&lt;/valuetype&gt;&#10;                &lt;/answer&gt;&#10;                &lt;answer&gt;&#10;                    &lt;guid&gt;7F20629FFEF04B98B093A5E6F35E5F0E&lt;/guid&gt;&#10;                    &lt;answertext&gt;Cílem podání etanolu je zpomalit odbourávání etylénglykolu&lt;/answertext&gt;&#10;                    &lt;valuetype&gt;1&lt;/valuetype&gt;&#10;                &lt;/answer&gt;&#10;            &lt;/answers&gt;&#10;        &lt;/multichoice&gt;&#10;    &lt;/questions&gt;&#10;&lt;/questionlist&gt;"/>
  <p:tag name="LIVECHARTING" val="False"/>
  <p:tag name="AUTOOPENPOLL" val="True"/>
  <p:tag name="AUTOFORMATCHART" val="True"/>
  <p:tag name="HASRESULTS" val="False"/>
  <p:tag name="PPSNARRATION" val="12,1888527877,C:\Users\Racek\Desktop\Plocha aktuality\Výuka KB akutalizace 2017\Kazuistiky1\Media.ppcx"/>
</p:tagLst>
</file>

<file path=ppt/tags/tag112.xml><?xml version="1.0" encoding="utf-8"?>
<p:tagLst xmlns:a="http://schemas.openxmlformats.org/drawingml/2006/main" xmlns:r="http://schemas.openxmlformats.org/officeDocument/2006/relationships" xmlns:p="http://schemas.openxmlformats.org/presentationml/2006/main">
  <p:tag name="ZEROBASED" val="False"/>
</p:tagLst>
</file>

<file path=ppt/tags/tag113.xml><?xml version="1.0" encoding="utf-8"?>
<p:tagLst xmlns:a="http://schemas.openxmlformats.org/drawingml/2006/main" xmlns:r="http://schemas.openxmlformats.org/officeDocument/2006/relationships" xmlns:p="http://schemas.openxmlformats.org/presentationml/2006/main">
  <p:tag name="PPSNARRATION" val="13,1888527877,C:\Users\Racek\Desktop\Plocha aktuality\Výuka KB akutalizace 2017\Kazuistiky1\Media.ppcx"/>
</p:tagLst>
</file>

<file path=ppt/tags/tag1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15.xml><?xml version="1.0" encoding="utf-8"?>
<p:tagLst xmlns:a="http://schemas.openxmlformats.org/drawingml/2006/main" xmlns:r="http://schemas.openxmlformats.org/officeDocument/2006/relationships" xmlns:p="http://schemas.openxmlformats.org/presentationml/2006/main">
  <p:tag name="ZEROBASED" val="False"/>
</p:tagLst>
</file>

<file path=ppt/tags/tag1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17.xml><?xml version="1.0" encoding="utf-8"?>
<p:tagLst xmlns:a="http://schemas.openxmlformats.org/drawingml/2006/main" xmlns:r="http://schemas.openxmlformats.org/officeDocument/2006/relationships" xmlns:p="http://schemas.openxmlformats.org/presentationml/2006/main">
  <p:tag name="ZEROBASED" val="False"/>
</p:tagLst>
</file>

<file path=ppt/tags/tag11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E539FA13504CDA8D4ABA49DA106331&lt;/guid&gt;&#10;        &lt;description /&gt;&#10;        &lt;date&gt;2/18/2014 8:46: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6E15E7C95734615B723B665A8A70FFE&lt;/guid&gt;&#10;            &lt;repollguid&gt;A4A6371943AD40298997D972C3F601AC&lt;/repollguid&gt;&#10;            &lt;sourceid&gt;47CC58FCB01D40E89ACF5F52225A1663&lt;/sourceid&gt;&#10;            &lt;questiontext&gt;Jak získáte správný výsledek koncentrace minerálů?&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222A78FEC1E64DB5811EDFCACCCEA970&lt;/guid&gt;&#10;                    &lt;answertext&gt;Ze vzorku po vyčeření přípravkem LipoClear&lt;/answertext&gt;&#10;                    &lt;valuetype&gt;-1&lt;/valuetype&gt;&#10;                &lt;/answer&gt;&#10;                &lt;answer&gt;&#10;                    &lt;guid&gt;6AE8ACFC92CF41C4872F52D70A407FA5&lt;/guid&gt;&#10;                    &lt;answertext&gt;Přímou potenciometrií na přístroji pro vyšetření acidobazické rovnováhy a minerálů&lt;/answertext&gt;&#10;                    &lt;valuetype&gt;1&lt;/valuetype&gt;&#10;                &lt;/answer&gt;&#10;                &lt;answer&gt;&#10;                    &lt;guid&gt;7E4ADBB75E6B4BB194A3D14CC8AC102C&lt;/guid&gt;&#10;                    &lt;answertext&gt;Správný výsledek nelze zjistit&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19.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E539FA13504CDA8D4ABA49DA106331&lt;/guid&gt;&#10;        &lt;description /&gt;&#10;        &lt;date&gt;2/18/2014 8:46: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6E15E7C95734615B723B665A8A70FFE&lt;/guid&gt;&#10;            &lt;repollguid&gt;A4A6371943AD40298997D972C3F601AC&lt;/repollguid&gt;&#10;            &lt;sourceid&gt;47CC58FCB01D40E89ACF5F52225A1663&lt;/sourceid&gt;&#10;            &lt;questiontext&gt;Jak získáte správný výsledek koncentrace minerálů?&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222A78FEC1E64DB5811EDFCACCCEA970&lt;/guid&gt;&#10;                    &lt;answertext&gt;Ze vzorku po vyčeření přípravkem LipoClear&lt;/answertext&gt;&#10;                    &lt;valuetype&gt;-1&lt;/valuetype&gt;&#10;                &lt;/answer&gt;&#10;                &lt;answer&gt;&#10;                    &lt;guid&gt;6AE8ACFC92CF41C4872F52D70A407FA5&lt;/guid&gt;&#10;                    &lt;answertext&gt;Přímou potenciometrií na přístroji pro vyšetření acidobazické rovnováhy a minerálů&lt;/answertext&gt;&#10;                    &lt;valuetype&gt;1&lt;/valuetype&gt;&#10;                &lt;/answer&gt;&#10;                &lt;answer&gt;&#10;                    &lt;guid&gt;7E4ADBB75E6B4BB194A3D14CC8AC102C&lt;/guid&gt;&#10;                    &lt;answertext&gt;Správný výsledek nelze zjistit&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21.xml><?xml version="1.0" encoding="utf-8"?>
<p:tagLst xmlns:a="http://schemas.openxmlformats.org/drawingml/2006/main" xmlns:r="http://schemas.openxmlformats.org/officeDocument/2006/relationships" xmlns:p="http://schemas.openxmlformats.org/presentationml/2006/main">
  <p:tag name="ZEROBASED" val="False"/>
</p:tagLst>
</file>

<file path=ppt/tags/tag12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E54F36397B44FC080A455E088B939F5&lt;/guid&gt;&#10;        &lt;description /&gt;&#10;        &lt;date&gt;2/18/2014 9:12:1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7A28320F89544A1AE43259D02B7ED8E&lt;/guid&gt;&#10;            &lt;repollguid&gt;174689C969184AE08EAA22FAD2501C19&lt;/repollguid&gt;&#10;            &lt;sourceid&gt;EA9B5EC0B8054F46830656E684004A1C&lt;/sourceid&gt;&#10;            &lt;questiontext&gt;Jak nejlépe zhodnotit hladiny dusíkatých katabolitů?&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7A1B5A6C656A4E4381ECBFD97C569307&lt;/guid&gt;&#10;                    &lt;answertext&gt;Obraz svědčí pro akutní selhání ledvin.&lt;/answertext&gt;&#10;                    &lt;valuetype&gt;-1&lt;/valuetype&gt;&#10;                &lt;/answer&gt;&#10;                &lt;answer&gt;&#10;                    &lt;guid&gt;0988CAA41E4B41DE966C635E93032A84&lt;/guid&gt;&#10;                    &lt;answertext&gt;Obraz svědčí pro chronické selhání ledvin.&lt;/answertext&gt;&#10;                    &lt;valuetype&gt;-1&lt;/valuetype&gt;&#10;                &lt;/answer&gt;&#10;                &lt;answer&gt;&#10;                    &lt;guid&gt;8281988D6CE941FBBFCC0A4AC4D546A6&lt;/guid&gt;&#10;                    &lt;answertext&gt;Obraz svědčí pro pokročilé selhání ledvin a současně poruchu ureogeneze u jaterního selhání.&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23.xml><?xml version="1.0" encoding="utf-8"?>
<p:tagLst xmlns:a="http://schemas.openxmlformats.org/drawingml/2006/main" xmlns:r="http://schemas.openxmlformats.org/officeDocument/2006/relationships" xmlns:p="http://schemas.openxmlformats.org/presentationml/2006/main">
  <p:tag name="ZEROBASED" val="False"/>
</p:tagLst>
</file>

<file path=ppt/tags/tag124.xml><?xml version="1.0" encoding="utf-8"?>
<p:tagLst xmlns:a="http://schemas.openxmlformats.org/drawingml/2006/main" xmlns:r="http://schemas.openxmlformats.org/officeDocument/2006/relationships" xmlns:p="http://schemas.openxmlformats.org/presentationml/2006/main">
  <p:tag name="ZEROBASED" val="False"/>
</p:tagLst>
</file>

<file path=ppt/tags/tag1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26.xml><?xml version="1.0" encoding="utf-8"?>
<p:tagLst xmlns:a="http://schemas.openxmlformats.org/drawingml/2006/main" xmlns:r="http://schemas.openxmlformats.org/officeDocument/2006/relationships" xmlns:p="http://schemas.openxmlformats.org/presentationml/2006/main">
  <p:tag name="ZEROBASED" val="False"/>
</p:tagLst>
</file>

<file path=ppt/tags/tag12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28.xml><?xml version="1.0" encoding="utf-8"?>
<p:tagLst xmlns:a="http://schemas.openxmlformats.org/drawingml/2006/main" xmlns:r="http://schemas.openxmlformats.org/officeDocument/2006/relationships" xmlns:p="http://schemas.openxmlformats.org/presentationml/2006/main">
  <p:tag name="ZEROBASED" val="False"/>
</p:tagLst>
</file>

<file path=ppt/tags/tag129.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3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31.xml><?xml version="1.0" encoding="utf-8"?>
<p:tagLst xmlns:a="http://schemas.openxmlformats.org/drawingml/2006/main" xmlns:r="http://schemas.openxmlformats.org/officeDocument/2006/relationships" xmlns:p="http://schemas.openxmlformats.org/presentationml/2006/main">
  <p:tag name="ZEROBASED" val="False"/>
</p:tagLst>
</file>

<file path=ppt/tags/tag1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33.xml><?xml version="1.0" encoding="utf-8"?>
<p:tagLst xmlns:a="http://schemas.openxmlformats.org/drawingml/2006/main" xmlns:r="http://schemas.openxmlformats.org/officeDocument/2006/relationships" xmlns:p="http://schemas.openxmlformats.org/presentationml/2006/main">
  <p:tag name="ZEROBASED" val="False"/>
</p:tagLst>
</file>

<file path=ppt/tags/tag134.xml><?xml version="1.0" encoding="utf-8"?>
<p:tagLst xmlns:a="http://schemas.openxmlformats.org/drawingml/2006/main" xmlns:r="http://schemas.openxmlformats.org/officeDocument/2006/relationships" xmlns:p="http://schemas.openxmlformats.org/presentationml/2006/main">
  <p:tag name="ZEROBASED" val="False"/>
</p:tagLst>
</file>

<file path=ppt/tags/tag135.xml><?xml version="1.0" encoding="utf-8"?>
<p:tagLst xmlns:a="http://schemas.openxmlformats.org/drawingml/2006/main" xmlns:r="http://schemas.openxmlformats.org/officeDocument/2006/relationships" xmlns:p="http://schemas.openxmlformats.org/presentationml/2006/main">
  <p:tag name="ZEROBASED" val="False"/>
</p:tagLst>
</file>

<file path=ppt/tags/tag1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F5E46852F4D40BF99423B073C8C0472&lt;/guid&gt;&#10;        &lt;description /&gt;&#10;        &lt;date&gt;2/18/2014 8:52: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1B373644943480D87CFAA086D0143B1&lt;/guid&gt;&#10;            &lt;repollguid&gt;DCC85D4E25084A93872CAC8AB5778C74&lt;/repollguid&gt;&#10;            &lt;sourceid&gt;205BB0F40E324CE1B9A3E7D9A22D4964&lt;/sourceid&gt;&#10;            &lt;questiontext&gt;Které tvrzení je nejpravděpodobnější?&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789E6EA1AC1749D9BD2EBFD69B2EFD80&lt;/guid&gt;&#10;                    &lt;answertext&gt;Jedná se o primární hyperaldosteronismus&lt;/answertext&gt;&#10;                    &lt;valuetype&gt;1&lt;/valuetype&gt;&#10;                &lt;/answer&gt;&#10;                &lt;answer&gt;&#10;                    &lt;guid&gt;4C9C8ADA755E4ACCA382836D44599BFF&lt;/guid&gt;&#10;                    &lt;answertext&gt;Jedná se o sekundární hyperaldosteronismus&lt;/answertext&gt;&#10;                    &lt;valuetype&gt;-1&lt;/valuetype&gt;&#10;                &lt;/answer&gt;&#10;                &lt;answer&gt;&#10;                    &lt;guid&gt;CF7A2F8AFFA44C9EA6EF8513DB0F4F2E&lt;/guid&gt;&#10;                    &lt;answertext&gt;Příčinou hyperkortikalismu může být nádor kůry nadledvin&lt;/answertext&gt;&#10;                    &lt;valuetype&gt;-1&lt;/valuetype&gt;&#10;                &lt;/answer&gt;&#10;                &lt;answer&gt;&#10;                    &lt;guid&gt;C3C27161ECDC43F88EB9441A421562A3&lt;/guid&gt;&#10;                    &lt;answertext&gt;Příčinou hyperkortikalismu je nejspíše stres&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37.xml><?xml version="1.0" encoding="utf-8"?>
<p:tagLst xmlns:a="http://schemas.openxmlformats.org/drawingml/2006/main" xmlns:r="http://schemas.openxmlformats.org/officeDocument/2006/relationships" xmlns:p="http://schemas.openxmlformats.org/presentationml/2006/main">
  <p:tag name="ZEROBASED" val="False"/>
</p:tagLst>
</file>

<file path=ppt/tags/tag13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E539FA13504CDA8D4ABA49DA106331&lt;/guid&gt;&#10;        &lt;description /&gt;&#10;        &lt;date&gt;2/18/2014 8:46: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6E15E7C95734615B723B665A8A70FFE&lt;/guid&gt;&#10;            &lt;repollguid&gt;A4A6371943AD40298997D972C3F601AC&lt;/repollguid&gt;&#10;            &lt;sourceid&gt;47CC58FCB01D40E89ACF5F52225A1663&lt;/sourceid&gt;&#10;            &lt;questiontext&gt;Jak získáte správný výsledek koncentrace minerálů?&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222A78FEC1E64DB5811EDFCACCCEA970&lt;/guid&gt;&#10;                    &lt;answertext&gt;Ze vzorku po vyčeření přípravkem LipoClear&lt;/answertext&gt;&#10;                    &lt;valuetype&gt;-1&lt;/valuetype&gt;&#10;                &lt;/answer&gt;&#10;                &lt;answer&gt;&#10;                    &lt;guid&gt;6AE8ACFC92CF41C4872F52D70A407FA5&lt;/guid&gt;&#10;                    &lt;answertext&gt;Přímou potenciometrií na přístroji pro vyšetření acidobazické rovnováhy a minerálů&lt;/answertext&gt;&#10;                    &lt;valuetype&gt;1&lt;/valuetype&gt;&#10;                &lt;/answer&gt;&#10;                &lt;answer&gt;&#10;                    &lt;guid&gt;7E4ADBB75E6B4BB194A3D14CC8AC102C&lt;/guid&gt;&#10;                    &lt;answertext&gt;Správný výsledek nelze zjistit&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39.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7,1888527877,C:\Users\Racek\Desktop\Plocha aktuality\Výuka KB akutalizace 2017\Kazuistiky1\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18,1888527877,C:\Users\Racek\Desktop\Plocha aktuality\Výuka KB akutalizace 2017\Kazuistiky1\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19,1888527877,C:\Users\Racek\Desktop\Plocha aktuality\Výuka KB akutalizace 2017\Kazuistiky1\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20,1888527877,C:\Users\Racek\Desktop\Plocha aktuality\Výuka KB akutalizace 2017\Kazuistiky1\Media.ppcx"/>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F8229E50AE949EDB830BD3F79FD814D&lt;/guid&gt;&#10;        &lt;description /&gt;&#10;        &lt;date&gt;2/17/2014 11:48: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23336C84BC498798671BA264B0763D&lt;/guid&gt;&#10;            &lt;repollguid&gt;B8DCAAFA671046EEB54AAC44958FC38A&lt;/repollguid&gt;&#10;            &lt;sourceid&gt;C444BF7CE8984B0281C6B9329822D850&lt;/sourceid&gt;&#10;            &lt;questiontext&gt;Podle výsledků se jedná o následující poruchu acidobazické rovnováhy:&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8EDAFB5799EE4AD3968F86D941415951&lt;/guid&gt;&#10;                    &lt;answertext&gt;Akutní respirační alkalózu&lt;/answertext&gt;&#10;                    &lt;valuetype&gt;-1&lt;/valuetype&gt;&#10;                &lt;/answer&gt;&#10;                &lt;answer&gt;&#10;                    &lt;guid&gt;B7D1131C630A44C19C1096D15DC5710D&lt;/guid&gt;&#10;                    &lt;answertext&gt;Akutní metabolickou acidózu&lt;/answertext&gt;&#10;                    &lt;valuetype&gt;-1&lt;/valuetype&gt;&#10;                &lt;/answer&gt;&#10;                &lt;answer&gt;&#10;                    &lt;guid&gt;2D52CA5FF09346B7BE1DCB7BEEF33097&lt;/guid&gt;&#10;                    &lt;answertext&gt;Částečně kompenzovanou metabolickou acidózu&lt;/answertext&gt;&#10;                    &lt;valuetype&gt;1&lt;/valuetype&gt;&#10;                &lt;/answer&gt;&#10;                &lt;answer&gt;&#10;                    &lt;guid&gt;A56B9487C0D54344AA18CFEE3130F67B&lt;/guid&gt;&#10;                    &lt;answertext&gt;Plně kompenzovanou metabolickou acidózu&lt;/answertext&gt;&#10;                    &lt;valuetype&gt;-1&lt;/valuetype&gt;&#10;                &lt;/answer&gt;&#10;            &lt;/answers&gt;&#10;        &lt;/multichoice&gt;&#10;    &lt;/questions&gt;&#10;&lt;/questionlist&gt;"/>
  <p:tag name="LIVECHARTING" val="False"/>
  <p:tag name="AUTOOPENPOLL" val="True"/>
  <p:tag name="AUTOFORMATCHART" val="True"/>
  <p:tag name="HASRESULTS" val="False"/>
  <p:tag name="PPSNARRATION" val="21,1888527877,C:\Users\Racek\Desktop\Plocha aktuality\Výuka KB akutalizace 2017\Kazuistiky1\Media.ppcx"/>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PPSNARRATION" val="22,1888527877,C:\Users\Racek\Desktop\Plocha aktuality\Výuka KB akutalizace 2017\Kazuistiky1\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23,1888527877,C:\Users\Racek\Desktop\Plocha aktuality\Výuka KB akutalizace 2017\Kazuistiky1\Media.ppcx"/>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2B3C39B8414DC0B72D4B174615638B&lt;/guid&gt;&#10;        &lt;description /&gt;&#10;        &lt;date&gt;2/18/2014 8:45: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86FD9AF411D4561B6ABF4643605CC66&lt;/guid&gt;&#10;            &lt;repollguid&gt;8FAE50A07EED4702B5A0137B4BF4C61D&lt;/repollguid&gt;&#10;            &lt;sourceid&gt;B1D0C5A7D3494E8ABBD80799A076FAAD&lt;/sourceid&gt;&#10;            &lt;questiontext&gt;Jak byste postupovali u výsledku triacylglycerolů?&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65F96FD76F544FE9F1D03D6CAB69A85&lt;/guid&gt;&#10;                    &lt;answertext&gt;Zopakovat měření s ředěným sérem a výsledek vynásobit ředěním&lt;/answertext&gt;&#10;                    &lt;valuetype&gt;-1&lt;/valuetype&gt;&#10;                &lt;/answer&gt;&#10;                &lt;answer&gt;&#10;                    &lt;guid&gt;D72010B89D984CCAA21A3556A9A70E6A&lt;/guid&gt;&#10;                    &lt;answertext&gt;Vydat &amp;gt; 23 mmol/l (mez linearity), výsledek je extrémně zvýšený a vyčíslení není nutné&lt;/answertext&gt;&#10;                    &lt;valuetype&gt;1&lt;/valuetype&gt;&#10;                &lt;/answer&gt;&#10;            &lt;/answers&gt;&#10;        &lt;/multichoice&gt;&#10;    &lt;/questions&gt;&#10;&lt;/questionlist&gt;"/>
  <p:tag name="LIVECHARTING" val="False"/>
  <p:tag name="AUTOOPENPOLL" val="True"/>
  <p:tag name="AUTOFORMATCHART" val="True"/>
  <p:tag name="HASRESULTS" val="False"/>
</p:tagLst>
</file>

<file path=ppt/tags/tag40.xml><?xml version="1.0" encoding="utf-8"?>
<p:tagLst xmlns:a="http://schemas.openxmlformats.org/drawingml/2006/main" xmlns:r="http://schemas.openxmlformats.org/officeDocument/2006/relationships" xmlns:p="http://schemas.openxmlformats.org/presentationml/2006/main">
  <p:tag name="PPSNARRATION" val="24,1888527877,C:\Users\Racek\Desktop\Plocha aktuality\Výuka KB akutalizace 2017\Kazuistiky1\Media.ppcx"/>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8FCAE3D90584E2499D0D7A2315D770B&lt;/guid&gt;&#10;        &lt;description /&gt;&#10;        &lt;date&gt;2/17/2014 11:50: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9E5B0707874C32AFC69891EA76FB92&lt;/guid&gt;&#10;            &lt;repollguid&gt;406686C9F9694D928EF2AD6EE95AC2A1&lt;/repollguid&gt;&#10;            &lt;sourceid&gt;B1D3B4B9B6744623B931DD6F0698022F&lt;/sourceid&gt;&#10;            &lt;questiontext&gt;Nemocný měl laktátovou metabolickou acidózu, vzniklou na podkladě tkáňové hypoxie. Jednalo se o hypoxii&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3400C3DD18B64868BDF7566B86EFEFCC&lt;/guid&gt;&#10;                    &lt;answertext&gt;Hypoxickou (hypoxemickou)&lt;/answertext&gt;&#10;                    &lt;valuetype&gt;-1&lt;/valuetype&gt;&#10;                &lt;/answer&gt;&#10;                &lt;answer&gt;&#10;                    &lt;guid&gt;F6E0C7B10AC249E28D35B6C3805E2545&lt;/guid&gt;&#10;                    &lt;answertext&gt;Anemickou&lt;/answertext&gt;&#10;                    &lt;valuetype&gt;1&lt;/valuetype&gt;&#10;                &lt;/answer&gt;&#10;                &lt;answer&gt;&#10;                    &lt;guid&gt;9912217C346C4D189840CE360B2C0A05&lt;/guid&gt;&#10;                    &lt;answertext&gt;Cirkulační&lt;/answertext&gt;&#10;                    &lt;valuetype&gt;-1&lt;/valuetype&gt;&#10;                &lt;/answer&gt;&#10;                &lt;answer&gt;&#10;                    &lt;guid&gt;A762D81036A8423EA084B597F8B4994F&lt;/guid&gt;&#10;                    &lt;answertext&gt;Histotoxickou  &lt;/answertext&gt;&#10;                    &lt;valuetype&gt;-1&lt;/valuetype&gt;&#10;                &lt;/answer&gt;&#10;            &lt;/answers&gt;&#10;        &lt;/multichoice&gt;&#10;    &lt;/questions&gt;&#10;&lt;/questionlist&gt;"/>
  <p:tag name="LIVECHARTING" val="False"/>
  <p:tag name="AUTOOPENPOLL" val="True"/>
  <p:tag name="AUTOFORMATCHART" val="True"/>
  <p:tag name="HASRESULTS" val="False"/>
  <p:tag name="PPSNARRATION" val="25,1888527877,C:\Users\Racek\Desktop\Plocha aktuality\Výuka KB akutalizace 2017\Kazuistiky1\Media.ppcx"/>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PPSNARRATION" val="26,1888527877,C:\Users\Racek\Desktop\Plocha aktuality\Výuka KB akutalizace 2017\Kazuistiky1\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7,1888527877,C:\Users\Racek\Desktop\Plocha aktuality\Výuka KB akutalizace 2017\Kazuistiky1\Media.ppcx"/>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2FBBDF3C23243F285A268370DCBA292&lt;/guid&gt;&#10;        &lt;description /&gt;&#10;        &lt;date&gt;2/18/2014 6:49:2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87FEE9CCAFC44888B0E2421DA58F95F&lt;/guid&gt;&#10;            &lt;repollguid&gt;B2F1DFEE9CD44628840CCAFA7222A28C&lt;/repollguid&gt;&#10;            &lt;sourceid&gt;D7D6136A41DC41B8B17E7905E075B007&lt;/sourceid&gt;&#10;            &lt;questiontext&gt;Z dechu nemocného byl cítit alkohol. Je možno podle výsledků předpokládat otravu jiným alkoholem než etanolem (etylénglykolem, metanolem)?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23FB7D459BB4D0092D5063DE26667F1&lt;/guid&gt;&#10;                    &lt;answertext&gt;Ano&lt;/answertext&gt;&#10;                    &lt;valuetype&gt;-1&lt;/valuetype&gt;&#10;                &lt;/answer&gt;&#10;                &lt;answer&gt;&#10;                    &lt;guid&gt;81418F8C00724009A5101CB37FB8F55F&lt;/guid&gt;&#10;                    &lt;answertext&gt;Ne &lt;/answertext&gt;&#10;                    &lt;valuetype&gt;1&lt;/valuetype&gt;&#10;                &lt;/answer&gt;&#10;            &lt;/answers&gt;&#10;        &lt;/multichoice&gt;&#10;    &lt;/questions&gt;&#10;&lt;/questionlist&gt;"/>
  <p:tag name="LIVECHARTING" val="False"/>
  <p:tag name="AUTOOPENPOLL" val="True"/>
  <p:tag name="AUTOFORMATCHART" val="True"/>
  <p:tag name="HASRESULTS" val="False"/>
  <p:tag name="PPSNARRATION" val="28,1888527877,C:\Users\Racek\Desktop\Plocha aktuality\Výuka KB akutalizace 2017\Kazuistiky1\Media.ppcx"/>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PPSNARRATION" val="29,1888527877,C:\Users\Racek\Desktop\Plocha aktuality\Výuka KB akutalizace 2017\Kazuistiky1\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30,1888527877,C:\Users\Racek\Desktop\Plocha aktuality\Výuka KB akutalizace 2017\Kazuistiky1\Media.ppcx"/>
</p:tagLst>
</file>

<file path=ppt/tags/tag4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153021867854319A83ED676874BD9D3&lt;/guid&gt;&#10;        &lt;description /&gt;&#10;        &lt;date&gt;2/18/2014 6:54:3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B57C22809F24CC38C9317DAA5B2F4F2&lt;/guid&gt;&#10;            &lt;repollguid&gt;0DC88A13E7F342A9A226715A4237D320&lt;/repollguid&gt;&#10;            &lt;sourceid&gt;39DB2D4F700740B9B4F3BFDD9B830024&lt;/sourceid&gt;&#10;            &lt;questiontext&gt;Frakční saturace (podíl O2Hb k celkovému Hb) byla jen 0,62, parciální tlak kyslíku (22 kPa) vyšší než horní referenční mez (14,5 kPa), Saturace hemoglobinu kyslíkem (funkční saturace, tj. poměr O2Hb a hemoglobinu schopného přenášet kyslík) byla 0,98, tedy normální. Stejnou hodnotu (0,98) ukázal i pulzní oxymetr.&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667640F8FCED492F950B39906A558D29&lt;/guid&gt;&#10;                    &lt;answertext&gt;Parciální tlak kyslíku nemůže být vyšší než 14,5 kPa, musí jít o laboratorní chybu.&lt;/answertext&gt;&#10;                    &lt;valuetype&gt;-1&lt;/valuetype&gt;&#10;                &lt;/answer&gt;&#10;                &lt;answer&gt;&#10;                    &lt;guid&gt;458E508EFB6A46DB89F4C12487AE0FD6&lt;/guid&gt;&#10;                    &lt;answertext&gt;Schopnost krve přenášet kyslík vyjadřuje frakční saturace ne tzv. funkční saturace.&lt;/answertext&gt;&#10;                    &lt;valuetype&gt;1&lt;/valuetype&gt;&#10;                &lt;/answer&gt;&#10;                &lt;answer&gt;&#10;                    &lt;guid&gt;64E41A80C1D140C3988CFD00F7F42473&lt;/guid&gt;&#10;                    &lt;answertext&gt;Schopnost krve přenášet kyslík ukazuje nejlépe saturace měřená přímou metodou v laboratoři než vypočtená z pO2.&lt;/answertext&gt;&#10;                    &lt;valuetype&gt;1&lt;/valuetype&gt;&#10;                &lt;/answer&gt;&#10;                &lt;answer&gt;&#10;                    &lt;guid&gt;E5E5516D97E5429BB9C2834A18871222&lt;/guid&gt;&#10;                    &lt;answertext&gt;Pulzní oxymetr vykazuje falešně vysoké hodnoty saturace u nemocných otrávených oxidem uhelnatým.&lt;/answertext&gt;&#10;                    &lt;valuetype&gt;1&lt;/valuetype&gt;&#10;                &lt;/answer&gt;&#10;            &lt;/answers&gt;&#10;        &lt;/multichoice&gt;&#10;    &lt;/questions&gt;&#10;&lt;/questionlist&gt;"/>
  <p:tag name="LIVECHARTING" val="False"/>
  <p:tag name="AUTOOPENPOLL" val="True"/>
  <p:tag name="AUTOFORMATCHART" val="True"/>
  <p:tag name="HASRESULTS" val="False"/>
  <p:tag name="PPSNARRATION" val="31,1888527877,C:\Users\Racek\Desktop\Plocha aktuality\Výuka KB akutalizace 2017\Kazuistiky1\Media.ppcx"/>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PPSNARRATION" val="32,1888527877,C:\Users\Racek\Desktop\Plocha aktuality\Výuka KB akutalizace 2017\Kazuistiky1\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33,1888527877,C:\Users\Racek\Desktop\Plocha aktuality\Výuka KB akutalizace 2017\Kazuistiky1\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34,1888527877,C:\Users\Racek\Desktop\Plocha aktuality\Výuka KB akutalizace 2017\Kazuistiky1\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35,1888527877,C:\Users\Racek\Desktop\Plocha aktuality\Výuka KB akutalizace 2017\Kazuistiky1\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36,1888527877,C:\Users\Racek\Desktop\Plocha aktuality\Výuka KB akutalizace 2017\Kazuistiky1\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37,1888527877,C:\Users\Racek\Desktop\Plocha aktuality\Výuka KB akutalizace 2017\Kazuistiky1\Media.ppcx"/>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59C9306CCE3467BA531F966C794035A&lt;/guid&gt;&#10;        &lt;description /&gt;&#10;        &lt;date&gt;2/18/2014 6:56: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60A79D1A60544ACBF69B04845CF18DD&lt;/guid&gt;&#10;            &lt;repollguid&gt;BC3CEEECE61249D2B45E50C35C531586&lt;/repollguid&gt;&#10;            &lt;sourceid&gt;538FA2BFFBFB498AB6F12330167C2EBB&lt;/sourceid&gt;&#10;            &lt;questiontext&gt;Zvýšená hodnota kardiálního troponinu I  (a myoglobinu) ukazuje, že nemocný prodělal infarkt myokardu.&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D29BE72F2174D2180EE36012CFCE8E7&lt;/guid&gt;&#10;                    &lt;answertext&gt;Ano&lt;/answertext&gt;&#10;                    &lt;valuetype&gt;-1&lt;/valuetype&gt;&#10;                &lt;/answer&gt;&#10;                &lt;answer&gt;&#10;                    &lt;guid&gt;46F0E0F91611454F8E67D02A526BE7A6&lt;/guid&gt;&#10;                    &lt;answertext&gt;Ne&lt;/answertext&gt;&#10;                    &lt;valuetype&gt;1&lt;/valuetype&gt;&#10;                &lt;/answer&gt;&#10;            &lt;/answers&gt;&#10;        &lt;/multichoice&gt;&#10;    &lt;/questions&gt;&#10;&lt;/questionlist&gt;"/>
  <p:tag name="LIVECHARTING" val="False"/>
  <p:tag name="AUTOOPENPOLL" val="True"/>
  <p:tag name="AUTOFORMATCHART" val="True"/>
  <p:tag name="HASRESULTS" val="False"/>
  <p:tag name="PPSNARRATION" val="38,1888527877,C:\Users\Racek\Desktop\Plocha aktuality\Výuka KB akutalizace 2017\Kazuistiky1\Media.ppcx"/>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PPSNARRATION" val="39,1888527877,C:\Users\Racek\Desktop\Plocha aktuality\Výuka KB akutalizace 2017\Kazuistiky1\Media.ppcx"/>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E539FA13504CDA8D4ABA49DA106331&lt;/guid&gt;&#10;        &lt;description /&gt;&#10;        &lt;date&gt;2/18/2014 8:46: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6E15E7C95734615B723B665A8A70FFE&lt;/guid&gt;&#10;            &lt;repollguid&gt;A4A6371943AD40298997D972C3F601AC&lt;/repollguid&gt;&#10;            &lt;sourceid&gt;47CC58FCB01D40E89ACF5F52225A1663&lt;/sourceid&gt;&#10;            &lt;questiontext&gt;Jak získáte správný výsledek koncentrace minerálů?&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222A78FEC1E64DB5811EDFCACCCEA970&lt;/guid&gt;&#10;                    &lt;answertext&gt;Ze vzorku po vyčeření přípravkem LipoClear&lt;/answertext&gt;&#10;                    &lt;valuetype&gt;-1&lt;/valuetype&gt;&#10;                &lt;/answer&gt;&#10;                &lt;answer&gt;&#10;                    &lt;guid&gt;6AE8ACFC92CF41C4872F52D70A407FA5&lt;/guid&gt;&#10;                    &lt;answertext&gt;Přímou potenciometrií na přístroji pro vyšetření acidobazické rovnováhy a minerálů&lt;/answertext&gt;&#10;                    &lt;valuetype&gt;1&lt;/valuetype&gt;&#10;                &lt;/answer&gt;&#10;                &lt;answer&gt;&#10;                    &lt;guid&gt;7E4ADBB75E6B4BB194A3D14CC8AC102C&lt;/guid&gt;&#10;                    &lt;answertext&gt;Správný výsledek nelze zjistit&lt;/answertext&gt;&#10;                    &lt;valuetype&gt;-1&lt;/valuetype&gt;&#10;                &lt;/answer&gt;&#10;            &lt;/answers&gt;&#10;        &lt;/multichoice&gt;&#10;    &lt;/questions&gt;&#10;&lt;/questionlist&gt;"/>
  <p:tag name="LIVECHARTING" val="False"/>
  <p:tag name="AUTOOPENPOLL" val="True"/>
  <p:tag name="AUTOFORMATCHART" val="True"/>
  <p:tag name="HASRESULTS" val="False"/>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21E88DFEED4946823EC7DDDA1D0E2C&lt;/guid&gt;&#10;        &lt;description /&gt;&#10;        &lt;date&gt;2/18/2014 8:49:4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5A076F740724DBC9E958E50FCAD8BF3&lt;/guid&gt;&#10;            &lt;repollguid&gt;7A6765D54D674C1DA3D4F5BD3C477AA3&lt;/repollguid&gt;&#10;            &lt;sourceid&gt;48DE555591834D6784AD92A7A8CC4B55&lt;/sourceid&gt;&#10;            &lt;questiontext&gt;Co může být příčinou rezistentní hypertenze? Jde o:&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AD1EDDDCAEE2453895639CD97FB56873&lt;/guid&gt;&#10;                    &lt;answertext&gt;Esenciální hypertenzi&lt;/answertext&gt;&#10;                    &lt;valuetype&gt;-1&lt;/valuetype&gt;&#10;                &lt;/answer&gt;&#10;                &lt;answer&gt;&#10;                    &lt;guid&gt;1903C62E570E4AC385B45118001806CD&lt;/guid&gt;&#10;                    &lt;answertext&gt;Onemocnění ledvin&lt;/answertext&gt;&#10;                    &lt;valuetype&gt;-1&lt;/valuetype&gt;&#10;                &lt;/answer&gt;&#10;                &lt;answer&gt;&#10;                    &lt;guid&gt;203334151EC741D487990BAD448274D8&lt;/guid&gt;&#10;                    &lt;answertext&gt;Sekundární hyperaldosteronismus&lt;/answertext&gt;&#10;                    &lt;valuetype&gt;-1&lt;/valuetype&gt;&#10;                &lt;/answer&gt;&#10;                &lt;answer&gt;&#10;                    &lt;guid&gt;C4092227AAF045AD828420E36B3419B7&lt;/guid&gt;&#10;                    &lt;answertext&gt;Primární hyperaldosteronismus&lt;/answertext&gt;&#10;                    &lt;valuetype&gt;1&lt;/valuetype&gt;&#10;                &lt;/answer&gt;&#10;                &lt;answer&gt;&#10;                    &lt;guid&gt;037285E0F2D841589F2FF01984596AE2&lt;/guid&gt;&#10;                    &lt;answertext&gt;Hyperkortikalismus&lt;/answertext&gt;&#10;                    &lt;valuetype&gt;-1&lt;/valuetype&gt;&#10;                &lt;/answer&gt;&#10;            &lt;/answers&gt;&#10;        &lt;/multichoice&gt;&#10;    &lt;/questions&gt;&#10;&lt;/questionlist&gt;"/>
  <p:tag name="LIVECHARTING" val="False"/>
  <p:tag name="AUTOOPENPOLL" val="True"/>
  <p:tag name="AUTOFORMATCHART" val="True"/>
  <p:tag name="HASRESULTS" val="Fals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F5E46852F4D40BF99423B073C8C0472&lt;/guid&gt;&#10;        &lt;description /&gt;&#10;        &lt;date&gt;2/18/2014 8:52: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1B373644943480D87CFAA086D0143B1&lt;/guid&gt;&#10;            &lt;repollguid&gt;DCC85D4E25084A93872CAC8AB5778C74&lt;/repollguid&gt;&#10;            &lt;sourceid&gt;205BB0F40E324CE1B9A3E7D9A22D4964&lt;/sourceid&gt;&#10;            &lt;questiontext&gt;Které tvrzení je nejpravděpodobnější?&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789E6EA1AC1749D9BD2EBFD69B2EFD80&lt;/guid&gt;&#10;                    &lt;answertext&gt;Jedná se o primární hyperaldosteronismus&lt;/answertext&gt;&#10;                    &lt;valuetype&gt;1&lt;/valuetype&gt;&#10;                &lt;/answer&gt;&#10;                &lt;answer&gt;&#10;                    &lt;guid&gt;4C9C8ADA755E4ACCA382836D44599BFF&lt;/guid&gt;&#10;                    &lt;answertext&gt;Jedná se o sekundární hyperaldosteronismus&lt;/answertext&gt;&#10;                    &lt;valuetype&gt;-1&lt;/valuetype&gt;&#10;                &lt;/answer&gt;&#10;                &lt;answer&gt;&#10;                    &lt;guid&gt;CF7A2F8AFFA44C9EA6EF8513DB0F4F2E&lt;/guid&gt;&#10;                    &lt;answertext&gt;Příčinou hyperkortikalismu může být nádor kůry nadledvin&lt;/answertext&gt;&#10;                    &lt;valuetype&gt;-1&lt;/valuetype&gt;&#10;                &lt;/answer&gt;&#10;                &lt;answer&gt;&#10;                    &lt;guid&gt;C3C27161ECDC43F88EB9441A421562A3&lt;/guid&gt;&#10;                    &lt;answertext&gt;Příčinou hyperkortikalismu je nejspíše stres&lt;/answertext&gt;&#10;                    &lt;valuetype&gt;1&lt;/valuetype&gt;&#10;                &lt;/answer&gt;&#10;            &lt;/answers&gt;&#10;        &lt;/multichoice&gt;&#10;    &lt;/questions&gt;&#10;&lt;/questionlist&gt;"/>
  <p:tag name="LIVECHARTING" val="False"/>
  <p:tag name="AUTOOPENPOLL" val="True"/>
  <p:tag name="AUTOFORMATCHART" val="True"/>
  <p:tag name="HASRESULTS" val="False"/>
</p:tagLst>
</file>

<file path=ppt/tags/tag63.xml><?xml version="1.0" encoding="utf-8"?>
<p:tagLst xmlns:a="http://schemas.openxmlformats.org/drawingml/2006/main" xmlns:r="http://schemas.openxmlformats.org/officeDocument/2006/relationships" xmlns:p="http://schemas.openxmlformats.org/presentationml/2006/main">
  <p:tag name="ZEROBASED" val="False"/>
</p:tagLst>
</file>

<file path=ppt/tags/tag64.xml><?xml version="1.0" encoding="utf-8"?>
<p:tagLst xmlns:a="http://schemas.openxmlformats.org/drawingml/2006/main" xmlns:r="http://schemas.openxmlformats.org/officeDocument/2006/relationships" xmlns:p="http://schemas.openxmlformats.org/presentationml/2006/main">
  <p:tag name="ZEROBASED" val="False"/>
</p:tagLst>
</file>

<file path=ppt/tags/tag6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C72686524D45C5958399B5D1026280&lt;/guid&gt;&#10;        &lt;description /&gt;&#10;        &lt;date&gt;2/18/2014 7:12:4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C22326489741BFAB8E06974E23398F&lt;/guid&gt;&#10;            &lt;repollguid&gt;AEB4C1DC31914F08A10A3A41C8794537&lt;/repollguid&gt;&#10;            &lt;sourceid&gt;C47115A0E50C4E60B8B75C3A2184EE8F&lt;/sourceid&gt;&#10;            &lt;questiontext&gt;Které z uvedených výsledků je možné vydat? &lt;/questiontext&gt;&#10;            &lt;showresults&gt;True&lt;/showresults&gt;&#10;            &lt;responsegrid&gt;0&lt;/responsegrid&gt;&#10;            &lt;countdowntimer&gt;False&lt;/countdowntimer&gt;&#10;            &lt;countdowntime&gt;30&lt;/countdowntime&gt;&#10;            &lt;correctvalue&gt;1&lt;/correctvalue&gt;&#10;            &lt;incorrectvalue&gt;0&lt;/incorrectvalue&gt;&#10;            &lt;responselimit&gt;7&lt;/responselimit&gt;&#10;            &lt;bulletstyle&gt;0&lt;/bulletstyle&gt;&#10;            &lt;correctanswerindicator&gt;True&lt;/correctanswerindicator&gt;&#10;            &lt;answers&gt;&#10;                &lt;answer&gt;&#10;                    &lt;guid&gt;E9484F9A45D94AF7B56CE8B6D27448F9&lt;/guid&gt;&#10;                    &lt;answertext&gt;AST 0,77 µkat/l; ALT 0,20 µkat/l; ALP 2,7 µkat/l; AMS 7,85 µkat/l&lt;/answertext&gt;&#10;                    &lt;valuetype&gt;1&lt;/valuetype&gt;&#10;                &lt;/answer&gt;&#10;                &lt;answer&gt;&#10;                    &lt;guid&gt;96DDB7DCCAB944B6A11FDB1C6750F588&lt;/guid&gt;&#10;                    &lt;answertext&gt;Glukóza 41,0 mmol/l&lt;/answertext&gt;&#10;                    &lt;valuetype&gt;1&lt;/valuetype&gt;&#10;                &lt;/answer&gt;&#10;                &lt;answer&gt;&#10;                    &lt;guid&gt;438D850E18D94305B83C66F5470F75B2&lt;/guid&gt;&#10;                    &lt;answertext&gt;Urea 6,2 mmol/l&lt;/answertext&gt;&#10;                    &lt;valuetype&gt;1&lt;/valuetype&gt;&#10;                &lt;/answer&gt;&#10;                &lt;answer&gt;&#10;                    &lt;guid&gt;33D79CCAA9CB4048A241C1425D1D46A8&lt;/guid&gt;&#10;                    &lt;answertext&gt;Kreatinin 118 µmol/l&lt;/answertext&gt;&#10;                    &lt;valuetype&gt;1&lt;/valuetype&gt;&#10;                &lt;/answer&gt;&#10;                &lt;answer&gt;&#10;                    &lt;guid&gt;DB8FEB44844D47E2A27820168EF2F2CA&lt;/guid&gt;&#10;                    &lt;answertext&gt;Na+ 113 mmol/l; K+ 4,2 mmol/l; Cl- 80 mmol/l&lt;/answertext&gt;&#10;                    &lt;valuetype&gt;-1&lt;/valuetype&gt;&#10;                &lt;/answer&gt;&#10;                &lt;answer&gt;&#10;                    &lt;guid&gt;BD7533249219471CA4E64037A588E487&lt;/guid&gt;&#10;                    &lt;answertext&gt;Cholesterol 31,0 mmol/l&lt;/answertext&gt;&#10;                    &lt;valuetype&gt;1&lt;/valuetype&gt;&#10;                &lt;/answer&gt;&#10;                &lt;answer&gt;&#10;                    &lt;guid&gt;558816EF4A134ECB8704F71598ADA30B&lt;/guid&gt;&#10;                    &lt;answertext&gt;Triacylglyceroly 69,0 mmol/l&lt;/answertext&gt;&#10;                    &lt;valuetype&gt;-1&lt;/valuetype&gt;&#10;                &lt;/answer&gt;&#10;            &lt;/answers&gt;&#10;        &lt;/multichoice&gt;&#10;    &lt;/questions&gt;&#10;&lt;/questionlist&gt;"/>
  <p:tag name="LIVECHARTING" val="False"/>
  <p:tag name="AUTOOPENPOLL" val="True"/>
  <p:tag name="AUTOFORMATCHART" val="True"/>
  <p:tag name="HASRESULTS" val="False"/>
</p:tagLst>
</file>

<file path=ppt/tags/tag66.xml><?xml version="1.0" encoding="utf-8"?>
<p:tagLst xmlns:a="http://schemas.openxmlformats.org/drawingml/2006/main" xmlns:r="http://schemas.openxmlformats.org/officeDocument/2006/relationships" xmlns:p="http://schemas.openxmlformats.org/presentationml/2006/main">
  <p:tag name="ZEROBASED" val="False"/>
</p:tagLst>
</file>

<file path=ppt/tags/tag67.xml><?xml version="1.0" encoding="utf-8"?>
<p:tagLst xmlns:a="http://schemas.openxmlformats.org/drawingml/2006/main" xmlns:r="http://schemas.openxmlformats.org/officeDocument/2006/relationships" xmlns:p="http://schemas.openxmlformats.org/presentationml/2006/main">
  <p:tag name="PPSNARRATION" val="4,1550319937,C:\Users\Racek\Desktop\Plocha aktuality\Výuka KB akutalizace 2017\Kazuistiky6\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56&quot;/&gt;&lt;lineCharCount val=&quot;16&quot;/&gt;&lt;lineCharCount val=&quot;37&quot;/&gt;&lt;lineCharCount val=&quot;60&quot;/&gt;&lt;lineCharCount val=&quot;55&quot;/&gt;&lt;lineCharCount val=&quot;13&quot;/&gt;&lt;lineCharCount val=&quot;58&quot;/&gt;&lt;lineCharCount val=&quot;57&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70.xml><?xml version="1.0" encoding="utf-8"?>
<p:tagLst xmlns:a="http://schemas.openxmlformats.org/drawingml/2006/main" xmlns:r="http://schemas.openxmlformats.org/officeDocument/2006/relationships" xmlns:p="http://schemas.openxmlformats.org/presentationml/2006/main">
  <p:tag name="PPSNARRATION" val="5,1550319937,C:\Users\Racek\Desktop\Plocha aktuality\Výuka KB akutalizace 2017\Kazuistiky6\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7&quot;/&gt;&lt;lineCharCount val=&quot;27&quot;/&gt;&lt;lineCharCount val=&quot;31&quot;/&gt;&lt;lineCharCount val=&quot;25&quot;/&gt;&lt;lineCharCount val=&quot;30&quot;/&gt;&lt;lineCharCount val=&quot;28&quot;/&gt;&lt;lineCharCount val=&quot;1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7&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2EB19B873EE4752BE0CE77663508F94&lt;/guid&gt;&#10;        &lt;description /&gt;&#10;        &lt;date&gt;2/18/2014 8:47:5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3D8932D3872427FB56038101B73B238&lt;/guid&gt;&#10;            &lt;repollguid&gt;CDD463DD9D7A4C428FB5A963647B6A0F&lt;/repollguid&gt;&#10;            &lt;sourceid&gt;F897FA284533497D823DA311B1785B71&lt;/sourceid&gt;&#10;            &lt;questiontext&gt;Otázka 4&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F82AB1E4C374C20A941ED13FB4E25D9&lt;/guid&gt;&#10;                    &lt;answertext&gt;Jde nejspíše o diabetes, poprvé manifestovaný při akutní pankreatitidě&lt;/answertext&gt;&#10;                    &lt;valuetype&gt;1&lt;/valuetype&gt;&#10;                &lt;/answer&gt;&#10;                &lt;answer&gt;&#10;                    &lt;guid&gt;9CE2976A0F0244738D1042E87C092EF2&lt;/guid&gt;&#10;                    &lt;answertext&gt;Jedná se spíše o stresovou hyperglykémii v kombinaci s poškozením pankreatu zánětem&lt;/answertext&gt;&#10;                    &lt;valuetype&gt;-1&lt;/valuetype&gt;&#10;                &lt;/answer&gt;&#10;            &lt;/answers&gt;&#10;        &lt;/multichoice&gt;&#10;    &lt;/questions&gt;&#10;&lt;/questionlist&gt;"/>
  <p:tag name="LIVECHARTING" val="False"/>
  <p:tag name="AUTOOPENPOLL" val="True"/>
  <p:tag name="AUTOFORMATCHART" val="True"/>
  <p:tag name="HASRESULTS" val="False"/>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PSNARRATION" val="6,1550319937,C:\Users\Racek\Desktop\Plocha aktuality\Výuka KB akutalizace 2017\Kazuistiky6\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56&quot;/&gt;&lt;lineCharCount val=&quot;16&quot;/&gt;&lt;lineCharCount val=&quot;37&quot;/&gt;&lt;lineCharCount val=&quot;60&quot;/&gt;&lt;lineCharCount val=&quot;55&quot;/&gt;&lt;lineCharCount val=&quot;13&quot;/&gt;&lt;lineCharCount val=&quot;58&quot;/&gt;&lt;lineCharCount val=&quot;57&quot;/&gt;&lt;lineCharCount val=&quot;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 val="7,1550319937,C:\Users\Racek\Desktop\Plocha aktuality\Výuka KB akutalizace 2017\Kazuistiky6\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56&quot;/&gt;&lt;lineCharCount val=&quot;16&quot;/&gt;&lt;lineCharCount val=&quot;37&quot;/&gt;&lt;lineCharCount val=&quot;60&quot;/&gt;&lt;lineCharCount val=&quot;55&quot;/&gt;&lt;lineCharCount val=&quot;13&quot;/&gt;&lt;lineCharCount val=&quot;58&quot;/&gt;&lt;lineCharCount val=&quot;57&quot;/&gt;&lt;lineCharCount val=&quot;8&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ags/tag90.xml><?xml version="1.0" encoding="utf-8"?>
<p:tagLst xmlns:a="http://schemas.openxmlformats.org/drawingml/2006/main" xmlns:r="http://schemas.openxmlformats.org/officeDocument/2006/relationships" xmlns:p="http://schemas.openxmlformats.org/presentationml/2006/main">
  <p:tag name="PPSNARRATION" val="8,1550319937,C:\Users\Racek\Desktop\Plocha aktuality\Výuka KB akutalizace 2017\Kazuistiky6\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7&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56&quot;/&gt;&lt;lineCharCount val=&quot;16&quot;/&gt;&lt;lineCharCount val=&quot;37&quot;/&gt;&lt;lineCharCount val=&quot;60&quot;/&gt;&lt;lineCharCount val=&quot;55&quot;/&gt;&lt;lineCharCount val=&quot;13&quot;/&gt;&lt;lineCharCount val=&quot;58&quot;/&gt;&lt;lineCharCount val=&quot;57&quot;/&gt;&lt;lineCharCount val=&quot;8&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B48A5C7DF0B498D85A37EFC5E4CC66F&lt;/guid&gt;&#10;        &lt;description /&gt;&#10;        &lt;date&gt;2/18/2014 9:08: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461299C0CEB4603B2D2FC102AC2978C&lt;/guid&gt;&#10;            &lt;repollguid&gt;EA1E6980EADF4426B99D9A94671D3BFE&lt;/repollguid&gt;&#10;            &lt;sourceid&gt;0E1AAD60E47A466E8B423ACB4A4EF7F0&lt;/sourceid&gt;&#10;            &lt;questiontext&gt;Uvedené výsledky budí podezření na alkoholismus; jaký další laboratorní test by mohl podezření podpořit?&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CF75D154E5B94243915BA944BE1EDC36&lt;/guid&gt;&#10;                    &lt;answertext&gt;Poměr AST/ALT&lt;/answertext&gt;&#10;                    &lt;valuetype&gt;-1&lt;/valuetype&gt;&#10;                &lt;/answer&gt;&#10;                &lt;answer&gt;&#10;                    &lt;guid&gt;579B1D08A10D4004B32B92EADB4D0041&lt;/guid&gt;&#10;                    &lt;answertext&gt;Bezsacharidový transferin (CDT)&lt;/answertext&gt;&#10;                    &lt;valuetype&gt;1&lt;/valuetype&gt;&#10;                &lt;/answer&gt;&#10;                &lt;answer&gt;&#10;                    &lt;guid&gt;C7AF1C6BD9DB494C985AE8EDCFEA3A99&lt;/guid&gt;&#10;                    &lt;answertext&gt;Etylglukuronid v moči&lt;/answertext&gt;&#10;                    &lt;valuetype&gt;-1&lt;/valuetype&gt;&#10;                &lt;/answer&gt;&#10;                &lt;answer&gt;&#10;                    &lt;guid&gt;13D070E0D6C14EADA136EF7823299748&lt;/guid&gt;&#10;                    &lt;answertext&gt;Cystatin C v séru&lt;/answertext&gt;&#10;                    &lt;valuetype&gt;-1&lt;/valuetype&gt;&#10;                &lt;/answer&gt;&#10;            &lt;/answers&gt;&#10;        &lt;/multichoice&gt;&#10;    &lt;/questions&gt;&#10;&lt;/questionlist&gt;"/>
  <p:tag name="LIVECHARTING" val="False"/>
  <p:tag name="AUTOOPENPOLL" val="True"/>
  <p:tag name="AUTOFORMATCHART" val="True"/>
  <p:tag name="HASRESULTS" val="False"/>
  <p:tag name="PPSNARRATION" val="11,1550319937,C:\Users\Racek\Desktop\Plocha aktuality\Výuka KB akutalizace 2017\Kazuistiky6\Media.ppcx"/>
</p:tagLst>
</file>

<file path=ppt/tags/tag94.xml><?xml version="1.0" encoding="utf-8"?>
<p:tagLst xmlns:a="http://schemas.openxmlformats.org/drawingml/2006/main" xmlns:r="http://schemas.openxmlformats.org/officeDocument/2006/relationships" xmlns:p="http://schemas.openxmlformats.org/presentationml/2006/main">
  <p:tag name="ZEROBASED" val="False"/>
</p:tagLst>
</file>

<file path=ppt/tags/tag95.xml><?xml version="1.0" encoding="utf-8"?>
<p:tagLst xmlns:a="http://schemas.openxmlformats.org/drawingml/2006/main" xmlns:r="http://schemas.openxmlformats.org/officeDocument/2006/relationships" xmlns:p="http://schemas.openxmlformats.org/presentationml/2006/main">
  <p:tag name="PPSNARRATION" val="12,1550319937,C:\Users\Racek\Desktop\Plocha aktuality\Výuka KB akutalizace 2017\Kazuistiky6\Media.ppcx"/>
</p:tagLst>
</file>

<file path=ppt/tags/tag9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E2F17369EAA46A2A8737ECC415007BC&lt;/guid&gt;&#10;        &lt;description /&gt;&#10;        &lt;date&gt;2/18/2014 9:09:2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98293AD9F44418A511B11BE9F01D18&lt;/guid&gt;&#10;            &lt;repollguid&gt;F8EB8ECFFEBE46D7AD6B258BCE73CE6E&lt;/repollguid&gt;&#10;            &lt;sourceid&gt;9B6E48B4362147D28886DCBE4809229A&lt;/sourceid&gt;&#10;            &lt;questiontext&gt;Poměr AST/ALT &amp;gt; 1 (u našeho pacienta 1,97) svědčí pro&lt;/questiontext&gt;&#10;            &lt;showresults&gt;True&lt;/showresults&gt;&#10;            &lt;responsegrid&gt;0&lt;/responsegrid&gt;&#10;            &lt;countdowntimer&gt;False&lt;/countdowntimer&gt;&#10;            &lt;countdowntime&gt;30&lt;/countdowntime&gt;&#10;            &lt;correctvalue&gt;1&lt;/correctvalue&gt;&#10;            &lt;incorrectvalue&gt;0&lt;/incorrectvalue&gt;&#10;            &lt;responselimit&gt;4&lt;/responselimit&gt;&#10;            &lt;bulletstyle&gt;2&lt;/bulletstyle&gt;&#10;            &lt;correctanswerindicator&gt;True&lt;/correctanswerindicator&gt;&#10;            &lt;answers&gt;&#10;                &lt;answer&gt;&#10;                    &lt;guid&gt;A256435F9CE64D2EBC750C59E4AC29DA&lt;/guid&gt;&#10;                    &lt;answertext&gt;Podíl obstrukce na ikteru&lt;/answertext&gt;&#10;                    &lt;valuetype&gt;-1&lt;/valuetype&gt;&#10;                &lt;/answer&gt;&#10;                &lt;answer&gt;&#10;                    &lt;guid&gt;C0FABD806252431195BCE72043010DC6&lt;/guid&gt;&#10;                    &lt;answertext&gt;Lehké poškození jaterních buněk&lt;/answertext&gt;&#10;                    &lt;valuetype&gt;-1&lt;/valuetype&gt;&#10;                &lt;/answer&gt;&#10;                &lt;answer&gt;&#10;                    &lt;guid&gt;78755F72DFD84132890545C04F41F1C4&lt;/guid&gt;&#10;                    &lt;answertext&gt;Těžké poškození jaterních buněk&lt;/answertext&gt;&#10;                    &lt;valuetype&gt;1&lt;/valuetype&gt;&#10;                &lt;/answer&gt;&#10;                &lt;answer&gt;&#10;                    &lt;guid&gt;15D140092C2B448B94450F830CE9C956&lt;/guid&gt;&#10;                    &lt;answertext&gt;Poškození kosterních svalů (prochladlý nemocný)&lt;/answertext&gt;&#10;                    &lt;valuetype&gt;-1&lt;/valuetype&gt;&#10;                &lt;/answer&gt;&#10;            &lt;/answers&gt;&#10;        &lt;/multichoice&gt;&#10;    &lt;/questions&gt;&#10;&lt;/questionlist&gt;"/>
  <p:tag name="LIVECHARTING" val="False"/>
  <p:tag name="AUTOOPENPOLL" val="True"/>
  <p:tag name="AUTOFORMATCHART" val="True"/>
  <p:tag name="HASRESULTS" val="False"/>
  <p:tag name="PPSNARRATION" val="13,1550319937,C:\Users\Racek\Desktop\Plocha aktuality\Výuka KB akutalizace 2017\Kazuistiky6\Media.ppcx"/>
</p:tagLst>
</file>

<file path=ppt/tags/tag97.xml><?xml version="1.0" encoding="utf-8"?>
<p:tagLst xmlns:a="http://schemas.openxmlformats.org/drawingml/2006/main" xmlns:r="http://schemas.openxmlformats.org/officeDocument/2006/relationships" xmlns:p="http://schemas.openxmlformats.org/presentationml/2006/main">
  <p:tag name="ZEROBASED" val="False"/>
</p:tagLst>
</file>

<file path=ppt/tags/tag98.xml><?xml version="1.0" encoding="utf-8"?>
<p:tagLst xmlns:a="http://schemas.openxmlformats.org/drawingml/2006/main" xmlns:r="http://schemas.openxmlformats.org/officeDocument/2006/relationships" xmlns:p="http://schemas.openxmlformats.org/presentationml/2006/main">
  <p:tag name="PPSNARRATION" val="14,1550319937,C:\Users\Racek\Desktop\Plocha aktuality\Výuka KB akutalizace 2017\Kazuistiky6\Media.ppcx"/>
</p:tagLst>
</file>

<file path=ppt/tags/tag99.xml><?xml version="1.0" encoding="utf-8"?>
<p:tagLst xmlns:a="http://schemas.openxmlformats.org/drawingml/2006/main" xmlns:r="http://schemas.openxmlformats.org/officeDocument/2006/relationships" xmlns:p="http://schemas.openxmlformats.org/presentationml/2006/main">
  <p:tag name="PPSNARRATION" val="15,1550319937,C:\Users\Racek\Desktop\Plocha aktuality\Výuka KB akutalizace 2017\Kazuistiky6\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ékár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1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4.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5.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6.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7.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8.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ppt/theme/themeOverride9.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ékárn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6672</TotalTime>
  <Words>13432</Words>
  <Application>Microsoft Office PowerPoint</Application>
  <PresentationFormat>Předvádění na obrazovce (4:3)</PresentationFormat>
  <Paragraphs>3370</Paragraphs>
  <Slides>257</Slides>
  <Notes>79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257</vt:i4>
      </vt:variant>
    </vt:vector>
  </HeadingPairs>
  <TitlesOfParts>
    <vt:vector size="264" baseType="lpstr">
      <vt:lpstr>Arial</vt:lpstr>
      <vt:lpstr>Calibri</vt:lpstr>
      <vt:lpstr>Calibri Light</vt:lpstr>
      <vt:lpstr>inherit</vt:lpstr>
      <vt:lpstr>Times New Roman</vt:lpstr>
      <vt:lpstr>Wingdings</vt:lpstr>
      <vt:lpstr>Lékárna</vt:lpstr>
      <vt:lpstr>Case report</vt:lpstr>
      <vt:lpstr>Finding of strongly chylosic serum</vt:lpstr>
      <vt:lpstr>Results of the chylosal serum test</vt:lpstr>
      <vt:lpstr>Which of these results can be released? </vt:lpstr>
      <vt:lpstr>Comment to question 1</vt:lpstr>
      <vt:lpstr>How would you proceed with  a result of triglycerides?</vt:lpstr>
      <vt:lpstr>Comment on question 2</vt:lpstr>
      <vt:lpstr>How do you get the correct mineral concentration result?</vt:lpstr>
      <vt:lpstr>Comment on question 3</vt:lpstr>
      <vt:lpstr>Further investigation of the patient</vt:lpstr>
      <vt:lpstr>Question 4</vt:lpstr>
      <vt:lpstr>Comment on question 4</vt:lpstr>
      <vt:lpstr>Case report</vt:lpstr>
      <vt:lpstr>From the medical history</vt:lpstr>
      <vt:lpstr>Current disease</vt:lpstr>
      <vt:lpstr>Initial laboratory tests – haematology </vt:lpstr>
      <vt:lpstr>Initial laboratory tests – biochemistry </vt:lpstr>
      <vt:lpstr>What type of icterus is it?</vt:lpstr>
      <vt:lpstr>Comment to question 1</vt:lpstr>
      <vt:lpstr>What determination best demonstrates massive haemolysis?</vt:lpstr>
      <vt:lpstr>Comment on question 2</vt:lpstr>
      <vt:lpstr>Blood gas examination (capillary blood)</vt:lpstr>
      <vt:lpstr>What causes the difference between functional  and fractional saturation?</vt:lpstr>
      <vt:lpstr>Comment on question 3</vt:lpstr>
      <vt:lpstr>Scheme of haemoglobin breakdown</vt:lpstr>
      <vt:lpstr>Further fate of the infant</vt:lpstr>
      <vt:lpstr>Further fate of the infant</vt:lpstr>
      <vt:lpstr>Changes during hospitalization – bilirubin </vt:lpstr>
      <vt:lpstr>Changes during hospitalisation – LD </vt:lpstr>
      <vt:lpstr>Changes during hospitalization – erythrocytes </vt:lpstr>
      <vt:lpstr>Changes during hospitalization – haemoglobin </vt:lpstr>
      <vt:lpstr>Changes during hospitalization – reticulocytes </vt:lpstr>
      <vt:lpstr>Changes during hospitalization – leukocytes </vt:lpstr>
      <vt:lpstr>Changes during hospitalization –   platelets </vt:lpstr>
      <vt:lpstr>What is the cause of the increase in leukocyte and platelet concentration?</vt:lpstr>
      <vt:lpstr>Comment on question 4</vt:lpstr>
      <vt:lpstr>Changes during hospitalisation – CRP</vt:lpstr>
      <vt:lpstr>Changes during hospitalization – procalcitonin </vt:lpstr>
      <vt:lpstr>On admission, normal leukocyte count, slightly elevated CRP concentration, extreme procalcitonin</vt:lpstr>
      <vt:lpstr>Comment on question 5</vt:lpstr>
      <vt:lpstr>Infection not proven</vt:lpstr>
      <vt:lpstr>Final diagnosis</vt:lpstr>
      <vt:lpstr>Case report</vt:lpstr>
      <vt:lpstr>Medical history and current disease</vt:lpstr>
      <vt:lpstr>Laboratory tests – indicators of iron metabolism</vt:lpstr>
      <vt:lpstr>Next procedure – search for the cause </vt:lpstr>
      <vt:lpstr>Which organs can be damaged?</vt:lpstr>
      <vt:lpstr>Which organs can be damaged?</vt:lpstr>
      <vt:lpstr>Laboratory tests – liver tests</vt:lpstr>
      <vt:lpstr>Treatment of the patient</vt:lpstr>
      <vt:lpstr>Laboratory tests after treatment – indicators of iron metabolism</vt:lpstr>
      <vt:lpstr>Laboratory tests after treatment – red blood count</vt:lpstr>
      <vt:lpstr>Case report</vt:lpstr>
      <vt:lpstr>Patient admission</vt:lpstr>
      <vt:lpstr>What disorders can be expected to develop?</vt:lpstr>
      <vt:lpstr>Justification (1)</vt:lpstr>
      <vt:lpstr>Justification (2)</vt:lpstr>
      <vt:lpstr>As it was in reality</vt:lpstr>
      <vt:lpstr>Acid-base balance</vt:lpstr>
      <vt:lpstr>Evaluation of acid-base balance</vt:lpstr>
      <vt:lpstr>Evaluation of cations and anions</vt:lpstr>
      <vt:lpstr>Further fate of the patient</vt:lpstr>
      <vt:lpstr>Case report</vt:lpstr>
      <vt:lpstr>Current disease</vt:lpstr>
      <vt:lpstr>History</vt:lpstr>
      <vt:lpstr>Initial laboratory finding</vt:lpstr>
      <vt:lpstr>According to the results, it is the following disorder of acid-base balance:</vt:lpstr>
      <vt:lpstr>Comment to question 1</vt:lpstr>
      <vt:lpstr>Evaluation of AB disorder</vt:lpstr>
      <vt:lpstr>Initial laboratory finding</vt:lpstr>
      <vt:lpstr>The patient had lactate metabolic acidosis due to tissue hypoxia. It was hypoxia:</vt:lpstr>
      <vt:lpstr>Comment on question 2</vt:lpstr>
      <vt:lpstr>Initial laboratory finding</vt:lpstr>
      <vt:lpstr>The patient's breath smelled of alcohol. Is it possible, according to the results, to assume poisoning by alcohol other than ethanol  (ethylene glycol, methanol)? </vt:lpstr>
      <vt:lpstr>Comment on question 3</vt:lpstr>
      <vt:lpstr>Initial laboratory finding</vt:lpstr>
      <vt:lpstr>The fractional saturation (the ratio of O2 Hb to total Hb) was only 0.62, the partial pressure of oxygen (22 kPa) was higher than the upper reference limit (14.5 kPa), and the oxygen saturation of haemoglobin (functional saturation, i.e. the ratio of O2 Hb to oxygen-carrying haemoglobin) was 0.98, i.e. normal. The pulse oxymeter showed the same value (0.98).</vt:lpstr>
      <vt:lpstr>Comment on question 3</vt:lpstr>
      <vt:lpstr>Oxygen saturation of haemoglobin  in a healthy individual</vt:lpstr>
      <vt:lpstr>Saturation of haemoglobin with oxygen person poisoned with carbon monoxide</vt:lpstr>
      <vt:lpstr>The concept of functional and fractional saturation</vt:lpstr>
      <vt:lpstr>New type of pulse oximeter</vt:lpstr>
      <vt:lpstr>Further fate of the patient</vt:lpstr>
      <vt:lpstr>Increased cardiac troponin T (and myoglobin) indicates that the patient has had a myocardial infarction.</vt:lpstr>
      <vt:lpstr>Comment on question 4</vt:lpstr>
      <vt:lpstr>Case report</vt:lpstr>
      <vt:lpstr>Current disease</vt:lpstr>
      <vt:lpstr>Current disease – continued </vt:lpstr>
      <vt:lpstr>Income laboratory tests</vt:lpstr>
      <vt:lpstr>What can be the cause of resistant hypertension? It is:</vt:lpstr>
      <vt:lpstr>Comment to question 1</vt:lpstr>
      <vt:lpstr>Further investigation procedure</vt:lpstr>
      <vt:lpstr>Which statement is most likely?</vt:lpstr>
      <vt:lpstr>Comment on question 2</vt:lpstr>
      <vt:lpstr>Another fate of the patient</vt:lpstr>
      <vt:lpstr>Case report</vt:lpstr>
      <vt:lpstr>From the medical history</vt:lpstr>
      <vt:lpstr>Current disease</vt:lpstr>
      <vt:lpstr>We'll start with a blood count</vt:lpstr>
      <vt:lpstr>What is most likely the main cause of anaemia?</vt:lpstr>
      <vt:lpstr>Laboratory tests – indicators of iron metabolism</vt:lpstr>
      <vt:lpstr>Comment </vt:lpstr>
      <vt:lpstr>What's wrong here – and why?</vt:lpstr>
      <vt:lpstr>Were we thinking right?</vt:lpstr>
      <vt:lpstr>Blood gas and acid-base examination</vt:lpstr>
      <vt:lpstr>The oxygen partial pressure was 21.8 kPa</vt:lpstr>
      <vt:lpstr>This is the following ABR disorder</vt:lpstr>
      <vt:lpstr>Evaluation of AB status   (compensation cross)</vt:lpstr>
      <vt:lpstr>Other initial laboratory tests</vt:lpstr>
      <vt:lpstr>Estimation of the proportion of metabolic disorders according plasma ion concentration</vt:lpstr>
      <vt:lpstr>Estimation of the proportion of metabolic disorders according to Stewart and Fencl </vt:lpstr>
      <vt:lpstr>Calculations</vt:lpstr>
      <vt:lpstr>Calculations</vt:lpstr>
      <vt:lpstr>The patient had a combined AB disorder</vt:lpstr>
      <vt:lpstr>"Liver tests"</vt:lpstr>
      <vt:lpstr>Increased GGT activity and normal ALP indicate toxic liver injury</vt:lpstr>
      <vt:lpstr>Comment </vt:lpstr>
      <vt:lpstr>AST/ALT ratio &gt; 1 (1.91 in our patient) is indicative of</vt:lpstr>
      <vt:lpstr>Comment </vt:lpstr>
      <vt:lpstr>Eectrophoresis of serum proteins</vt:lpstr>
      <vt:lpstr>Comment </vt:lpstr>
      <vt:lpstr>Conclusion</vt:lpstr>
      <vt:lpstr>Case report</vt:lpstr>
      <vt:lpstr>Medical history and current disease</vt:lpstr>
      <vt:lpstr>Medical history and current disease</vt:lpstr>
      <vt:lpstr>Hyperparathyroidism</vt:lpstr>
      <vt:lpstr>Hyperparathyroidism</vt:lpstr>
      <vt:lpstr>Treatment of secondary hyperparathyroidism</vt:lpstr>
      <vt:lpstr>Further course of the disease – calcium and phosphate metabolism</vt:lpstr>
      <vt:lpstr>Further course of the disease –   parathyroid hormone</vt:lpstr>
      <vt:lpstr>Establishing the diagnosis</vt:lpstr>
      <vt:lpstr>Postoperative course –  calcium and phosphate metabolism</vt:lpstr>
      <vt:lpstr>Postoperative course –  parathyroid hormone</vt:lpstr>
      <vt:lpstr>Conclusion</vt:lpstr>
      <vt:lpstr>Case report </vt:lpstr>
      <vt:lpstr>Current disease</vt:lpstr>
      <vt:lpstr>History</vt:lpstr>
      <vt:lpstr>Initial laboratory finding</vt:lpstr>
      <vt:lpstr>What is the most likely underlying cause of severe metabolic acidosis?</vt:lpstr>
      <vt:lpstr>Comment to question 1</vt:lpstr>
      <vt:lpstr>Finding in urine</vt:lpstr>
      <vt:lpstr>Urinary sediment</vt:lpstr>
      <vt:lpstr>Another fate of the patient</vt:lpstr>
      <vt:lpstr>Which statement is true?</vt:lpstr>
      <vt:lpstr>Comment on question 3</vt:lpstr>
      <vt:lpstr>Case report</vt:lpstr>
      <vt:lpstr>Decompensated diabetic</vt:lpstr>
      <vt:lpstr>Medical history and diagnoses </vt:lpstr>
      <vt:lpstr>Initial laboratory examination</vt:lpstr>
      <vt:lpstr>Initial laboratory examination  acid-base balance</vt:lpstr>
      <vt:lpstr>This is the following ABR disorder</vt:lpstr>
      <vt:lpstr>Evaluation of acid-base balance</vt:lpstr>
      <vt:lpstr>Comment to question 1</vt:lpstr>
      <vt:lpstr>Initial laboratory examination  sodium </vt:lpstr>
      <vt:lpstr>What causes hyponatraemia?</vt:lpstr>
      <vt:lpstr>Comment on question 2</vt:lpstr>
      <vt:lpstr>Changes in Na+ concentration after correction for glycaemia</vt:lpstr>
      <vt:lpstr>Initial laboratory tests  chlorides </vt:lpstr>
      <vt:lpstr>Patient has vomited repeatedly,  has decreased serum chloride concentration</vt:lpstr>
      <vt:lpstr>Comment on question 3</vt:lpstr>
      <vt:lpstr>Initial laboratory examination   potassium </vt:lpstr>
      <vt:lpstr>The patient had hyperkalaemia 7.2 mmol/l</vt:lpstr>
      <vt:lpstr>Comment on question 4</vt:lpstr>
      <vt:lpstr>Changes in concentration of K+ after correction for pH</vt:lpstr>
      <vt:lpstr>How best to assess nitrogen catabolite levels?</vt:lpstr>
      <vt:lpstr>Comment on question 5</vt:lpstr>
      <vt:lpstr>Cardiac markers </vt:lpstr>
      <vt:lpstr>Has the patient had a myocardial infarction?</vt:lpstr>
      <vt:lpstr>Has the patient had a myocardial infarction?</vt:lpstr>
      <vt:lpstr>Comment on question 6</vt:lpstr>
      <vt:lpstr>Further fate of the patient</vt:lpstr>
      <vt:lpstr>Final acute diagnoses</vt:lpstr>
      <vt:lpstr>Case report</vt:lpstr>
      <vt:lpstr>History</vt:lpstr>
      <vt:lpstr>Current disease</vt:lpstr>
      <vt:lpstr>Examination of blood gases</vt:lpstr>
      <vt:lpstr>Evaluation of acid-base balance</vt:lpstr>
      <vt:lpstr>Examination of blood gases</vt:lpstr>
      <vt:lpstr>Next procedure</vt:lpstr>
      <vt:lpstr>Examination of blood gases after treatment</vt:lpstr>
      <vt:lpstr>Conclusion</vt:lpstr>
      <vt:lpstr>Case report </vt:lpstr>
      <vt:lpstr>Description of the case</vt:lpstr>
      <vt:lpstr>What other tests would you prescribe?</vt:lpstr>
      <vt:lpstr>Comment</vt:lpstr>
      <vt:lpstr>How did it work out for our patient?</vt:lpstr>
      <vt:lpstr>Laboratory tests at admission  and on the day of delivery</vt:lpstr>
      <vt:lpstr>Results the next day</vt:lpstr>
      <vt:lpstr>There, in addition to thrombocytopenia and high liver enzyme activity, include haemolysis</vt:lpstr>
      <vt:lpstr>Initial laboratory examination</vt:lpstr>
      <vt:lpstr>Comment</vt:lpstr>
      <vt:lpstr>All results were improving</vt:lpstr>
      <vt:lpstr>Comment and question</vt:lpstr>
      <vt:lpstr>Comment</vt:lpstr>
      <vt:lpstr>Final evaluation of the case</vt:lpstr>
      <vt:lpstr>Case report</vt:lpstr>
      <vt:lpstr>Medical history and current disease</vt:lpstr>
      <vt:lpstr>Medical history and current disease</vt:lpstr>
      <vt:lpstr>Laboratory findings – biochemistry</vt:lpstr>
      <vt:lpstr>Possible causes of hyperkalaemia</vt:lpstr>
      <vt:lpstr>Laboratory findings – blood count</vt:lpstr>
      <vt:lpstr>Kalaemia – comparison of findings  in blood serum and plasma</vt:lpstr>
      <vt:lpstr>Correct assessment of kalaemia</vt:lpstr>
      <vt:lpstr>Let's go back to the blood count</vt:lpstr>
      <vt:lpstr>What is the most likely cause  of mild anaemia?</vt:lpstr>
      <vt:lpstr>Comment on the question</vt:lpstr>
      <vt:lpstr>Case report</vt:lpstr>
      <vt:lpstr>Case description – 1st trimester</vt:lpstr>
      <vt:lpstr>Case description – 2nd trimester</vt:lpstr>
      <vt:lpstr>Next procedure</vt:lpstr>
      <vt:lpstr>Trisomy of chromosome 21</vt:lpstr>
      <vt:lpstr>Try to list at least three advantages of screening with cffDNA testing </vt:lpstr>
      <vt:lpstr>Case report </vt:lpstr>
      <vt:lpstr>Medical history and current disease</vt:lpstr>
      <vt:lpstr>Laboratory tests – red blood count</vt:lpstr>
      <vt:lpstr>Laboratory tests – indicators of iron metabolism</vt:lpstr>
      <vt:lpstr>Next procedure – search for the cause </vt:lpstr>
      <vt:lpstr>Laboratory tests – blood count</vt:lpstr>
      <vt:lpstr>Case report</vt:lpstr>
      <vt:lpstr>Pseudohyperkalaemia without haemolysis</vt:lpstr>
      <vt:lpstr>Pseudohyperkalaemia without haemolysis</vt:lpstr>
      <vt:lpstr>Pseudohyperkalaemia without haemolysis</vt:lpstr>
      <vt:lpstr>Pseudohyperkalaemia without haemolysis</vt:lpstr>
      <vt:lpstr>Pseudohyperkalemia without haemolysis</vt:lpstr>
      <vt:lpstr>What was the blood cell count?</vt:lpstr>
      <vt:lpstr>Experiment</vt:lpstr>
      <vt:lpstr>Case report</vt:lpstr>
      <vt:lpstr>Medical history and current disease</vt:lpstr>
      <vt:lpstr>Initial laboratory examination –  acid-base balance </vt:lpstr>
      <vt:lpstr>What type of AB disorder was present?</vt:lpstr>
      <vt:lpstr>Evaluation of acid-base balance  (compensation cross)</vt:lpstr>
      <vt:lpstr>Other laboratory tests</vt:lpstr>
      <vt:lpstr>Mineralogram evaluation</vt:lpstr>
      <vt:lpstr>Comment to previous question (1)</vt:lpstr>
      <vt:lpstr>Comment to previous question (2)</vt:lpstr>
      <vt:lpstr>Correction of AB disorder by the kidneys</vt:lpstr>
      <vt:lpstr>Comment</vt:lpstr>
      <vt:lpstr>Assessment of kidney function</vt:lpstr>
      <vt:lpstr>Differentiation between two types of renal failure</vt:lpstr>
      <vt:lpstr>What helps distinguish the two types of renal failure</vt:lpstr>
      <vt:lpstr>Prerenal or renal failure?</vt:lpstr>
      <vt:lpstr>Comment</vt:lpstr>
      <vt:lpstr>Next procedure – treatment</vt:lpstr>
      <vt:lpstr>Laboratory findings at discharge</vt:lpstr>
      <vt:lpstr>Case report</vt:lpstr>
      <vt:lpstr>Medical history and current disease</vt:lpstr>
      <vt:lpstr>Diagnosis at the infectious disease outpatient clinic</vt:lpstr>
      <vt:lpstr>Which statement is true?</vt:lpstr>
      <vt:lpstr>Comment to question 1</vt:lpstr>
      <vt:lpstr>High concentrations of myoglobin can be toxic to</vt:lpstr>
      <vt:lpstr>Comment on question 2</vt:lpstr>
      <vt:lpstr>Further fate of the patient</vt:lpstr>
      <vt:lpstr>Case report</vt:lpstr>
      <vt:lpstr>Finding in cerebrospinal fluid</vt:lpstr>
      <vt:lpstr>Finding in the cerebrospinal fluid</vt:lpstr>
      <vt:lpstr>And blood cell count</vt:lpstr>
      <vt:lpstr>What type of anaemia is it?</vt:lpstr>
    </vt:vector>
  </TitlesOfParts>
  <Company>Fakultní nemocnice Plzeň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Biochemie</dc:title>
  <dc:creator>SIS</dc:creator>
  <cp:keywords>, docId:673A2B182D48F7D683927560EFACE4B3</cp:keywords>
  <cp:lastModifiedBy>Jaroslav Racek</cp:lastModifiedBy>
  <cp:revision>552</cp:revision>
  <dcterms:created xsi:type="dcterms:W3CDTF">2008-02-10T13:44:57Z</dcterms:created>
  <dcterms:modified xsi:type="dcterms:W3CDTF">2024-11-20T05:48:10Z</dcterms:modified>
</cp:coreProperties>
</file>